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2.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heme/themeOverride3.xml" ContentType="application/vnd.openxmlformats-officedocument.themeOverr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heme/themeOverride4.xml" ContentType="application/vnd.openxmlformats-officedocument.themeOverr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heme/themeOverride5.xml" ContentType="application/vnd.openxmlformats-officedocument.themeOverr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heme/themeOverride6.xml" ContentType="application/vnd.openxmlformats-officedocument.themeOverr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theme/themeOverride7.xml" ContentType="application/vnd.openxmlformats-officedocument.themeOverr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heme/themeOverride8.xml" ContentType="application/vnd.openxmlformats-officedocument.themeOverr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heme/themeOverride9.xml" ContentType="application/vnd.openxmlformats-officedocument.themeOverr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4"/>
    <p:sldMasterId id="2147483708" r:id="rId5"/>
  </p:sldMasterIdLst>
  <p:notesMasterIdLst>
    <p:notesMasterId r:id="rId104"/>
  </p:notesMasterIdLst>
  <p:handoutMasterIdLst>
    <p:handoutMasterId r:id="rId105"/>
  </p:handoutMasterIdLst>
  <p:sldIdLst>
    <p:sldId id="700" r:id="rId6"/>
    <p:sldId id="415" r:id="rId7"/>
    <p:sldId id="690" r:id="rId8"/>
    <p:sldId id="631" r:id="rId9"/>
    <p:sldId id="633" r:id="rId10"/>
    <p:sldId id="710" r:id="rId11"/>
    <p:sldId id="711" r:id="rId12"/>
    <p:sldId id="692" r:id="rId13"/>
    <p:sldId id="694" r:id="rId14"/>
    <p:sldId id="712" r:id="rId15"/>
    <p:sldId id="713" r:id="rId16"/>
    <p:sldId id="714" r:id="rId17"/>
    <p:sldId id="715" r:id="rId18"/>
    <p:sldId id="693" r:id="rId19"/>
    <p:sldId id="610" r:id="rId20"/>
    <p:sldId id="461" r:id="rId21"/>
    <p:sldId id="634" r:id="rId22"/>
    <p:sldId id="658" r:id="rId23"/>
    <p:sldId id="704" r:id="rId24"/>
    <p:sldId id="452" r:id="rId25"/>
    <p:sldId id="451" r:id="rId26"/>
    <p:sldId id="453" r:id="rId27"/>
    <p:sldId id="454" r:id="rId28"/>
    <p:sldId id="455" r:id="rId29"/>
    <p:sldId id="456" r:id="rId30"/>
    <p:sldId id="458" r:id="rId31"/>
    <p:sldId id="627" r:id="rId32"/>
    <p:sldId id="706" r:id="rId33"/>
    <p:sldId id="705" r:id="rId34"/>
    <p:sldId id="636" r:id="rId35"/>
    <p:sldId id="342" r:id="rId36"/>
    <p:sldId id="637" r:id="rId37"/>
    <p:sldId id="609" r:id="rId38"/>
    <p:sldId id="571" r:id="rId39"/>
    <p:sldId id="664" r:id="rId40"/>
    <p:sldId id="678" r:id="rId41"/>
    <p:sldId id="581" r:id="rId42"/>
    <p:sldId id="701" r:id="rId43"/>
    <p:sldId id="582" r:id="rId44"/>
    <p:sldId id="703" r:id="rId45"/>
    <p:sldId id="663" r:id="rId46"/>
    <p:sldId id="606" r:id="rId47"/>
    <p:sldId id="726" r:id="rId48"/>
    <p:sldId id="727" r:id="rId49"/>
    <p:sldId id="728" r:id="rId50"/>
    <p:sldId id="729" r:id="rId51"/>
    <p:sldId id="708" r:id="rId52"/>
    <p:sldId id="573" r:id="rId53"/>
    <p:sldId id="624" r:id="rId54"/>
    <p:sldId id="617" r:id="rId55"/>
    <p:sldId id="576" r:id="rId56"/>
    <p:sldId id="577" r:id="rId57"/>
    <p:sldId id="574" r:id="rId58"/>
    <p:sldId id="575" r:id="rId59"/>
    <p:sldId id="674" r:id="rId60"/>
    <p:sldId id="675" r:id="rId61"/>
    <p:sldId id="676" r:id="rId62"/>
    <p:sldId id="669" r:id="rId63"/>
    <p:sldId id="672" r:id="rId64"/>
    <p:sldId id="673" r:id="rId65"/>
    <p:sldId id="665" r:id="rId66"/>
    <p:sldId id="667" r:id="rId67"/>
    <p:sldId id="677" r:id="rId68"/>
    <p:sldId id="578" r:id="rId69"/>
    <p:sldId id="666" r:id="rId70"/>
    <p:sldId id="679" r:id="rId71"/>
    <p:sldId id="668" r:id="rId72"/>
    <p:sldId id="680" r:id="rId73"/>
    <p:sldId id="681" r:id="rId74"/>
    <p:sldId id="682" r:id="rId75"/>
    <p:sldId id="683" r:id="rId76"/>
    <p:sldId id="684" r:id="rId77"/>
    <p:sldId id="685" r:id="rId78"/>
    <p:sldId id="716" r:id="rId79"/>
    <p:sldId id="717" r:id="rId80"/>
    <p:sldId id="718" r:id="rId81"/>
    <p:sldId id="719" r:id="rId82"/>
    <p:sldId id="720" r:id="rId83"/>
    <p:sldId id="721" r:id="rId84"/>
    <p:sldId id="722" r:id="rId85"/>
    <p:sldId id="723" r:id="rId86"/>
    <p:sldId id="724" r:id="rId87"/>
    <p:sldId id="725" r:id="rId88"/>
    <p:sldId id="659" r:id="rId89"/>
    <p:sldId id="696" r:id="rId90"/>
    <p:sldId id="697" r:id="rId91"/>
    <p:sldId id="698" r:id="rId92"/>
    <p:sldId id="699" r:id="rId93"/>
    <p:sldId id="695" r:id="rId94"/>
    <p:sldId id="625" r:id="rId95"/>
    <p:sldId id="660" r:id="rId96"/>
    <p:sldId id="661" r:id="rId97"/>
    <p:sldId id="662" r:id="rId98"/>
    <p:sldId id="584" r:id="rId99"/>
    <p:sldId id="586" r:id="rId100"/>
    <p:sldId id="585" r:id="rId101"/>
    <p:sldId id="587" r:id="rId102"/>
    <p:sldId id="583" r:id="rId103"/>
  </p:sldIdLst>
  <p:sldSz cx="12192000"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F7E416-11F2-46C8-89F0-0B7803126935}">
          <p14:sldIdLst>
            <p14:sldId id="700"/>
            <p14:sldId id="415"/>
            <p14:sldId id="690"/>
            <p14:sldId id="631"/>
            <p14:sldId id="633"/>
          </p14:sldIdLst>
        </p14:section>
        <p14:section name="Module 1 - The Start" id="{D5C9ED98-1B22-45BF-B199-4487B19FFECA}">
          <p14:sldIdLst>
            <p14:sldId id="710"/>
            <p14:sldId id="711"/>
            <p14:sldId id="692"/>
            <p14:sldId id="694"/>
            <p14:sldId id="712"/>
            <p14:sldId id="713"/>
            <p14:sldId id="714"/>
            <p14:sldId id="715"/>
            <p14:sldId id="693"/>
            <p14:sldId id="610"/>
          </p14:sldIdLst>
        </p14:section>
        <p14:section name="Module 1b - Data Modeling" id="{82300B6B-9418-4B40-9156-BBBEC31257DF}">
          <p14:sldIdLst>
            <p14:sldId id="461"/>
            <p14:sldId id="634"/>
            <p14:sldId id="658"/>
            <p14:sldId id="704"/>
            <p14:sldId id="452"/>
            <p14:sldId id="451"/>
            <p14:sldId id="453"/>
            <p14:sldId id="454"/>
            <p14:sldId id="455"/>
            <p14:sldId id="456"/>
            <p14:sldId id="458"/>
            <p14:sldId id="627"/>
            <p14:sldId id="706"/>
            <p14:sldId id="705"/>
            <p14:sldId id="636"/>
          </p14:sldIdLst>
        </p14:section>
        <p14:section name="Module 2 - Getting Started with M" id="{10E4FB3B-35A5-4B80-A76F-E124250710CA}">
          <p14:sldIdLst>
            <p14:sldId id="342"/>
            <p14:sldId id="637"/>
            <p14:sldId id="609"/>
            <p14:sldId id="571"/>
            <p14:sldId id="664"/>
            <p14:sldId id="678"/>
            <p14:sldId id="581"/>
            <p14:sldId id="701"/>
            <p14:sldId id="582"/>
            <p14:sldId id="703"/>
          </p14:sldIdLst>
        </p14:section>
        <p14:section name="Module 2 Lab" id="{A730E5B7-77E3-4CBD-ADB8-15ED315D34F8}">
          <p14:sldIdLst>
            <p14:sldId id="663"/>
            <p14:sldId id="606"/>
            <p14:sldId id="726"/>
            <p14:sldId id="727"/>
            <p14:sldId id="728"/>
            <p14:sldId id="729"/>
            <p14:sldId id="708"/>
            <p14:sldId id="573"/>
            <p14:sldId id="624"/>
            <p14:sldId id="617"/>
            <p14:sldId id="576"/>
            <p14:sldId id="577"/>
            <p14:sldId id="574"/>
            <p14:sldId id="575"/>
            <p14:sldId id="674"/>
          </p14:sldIdLst>
        </p14:section>
        <p14:section name="Module 3 - Advanced M" id="{AA440012-74F7-484B-9AF3-919B338BAF91}">
          <p14:sldIdLst>
            <p14:sldId id="675"/>
            <p14:sldId id="676"/>
            <p14:sldId id="669"/>
            <p14:sldId id="672"/>
            <p14:sldId id="673"/>
          </p14:sldIdLst>
        </p14:section>
        <p14:section name="Module 3 Lab" id="{D4BF0E95-BFFB-44A7-B9D7-79FAFE052D09}">
          <p14:sldIdLst>
            <p14:sldId id="665"/>
            <p14:sldId id="667"/>
            <p14:sldId id="677"/>
            <p14:sldId id="578"/>
            <p14:sldId id="666"/>
            <p14:sldId id="679"/>
            <p14:sldId id="668"/>
            <p14:sldId id="680"/>
            <p14:sldId id="681"/>
          </p14:sldIdLst>
        </p14:section>
        <p14:section name="Module 4 - Variables" id="{D704F0BB-E1FD-4CCD-A316-A1E2AF6FAE5C}">
          <p14:sldIdLst>
            <p14:sldId id="682"/>
            <p14:sldId id="683"/>
            <p14:sldId id="684"/>
            <p14:sldId id="685"/>
          </p14:sldIdLst>
        </p14:section>
        <p14:section name="Module 4 Lab" id="{81CE4BF9-576C-4A24-8FC6-79E230B4DDB0}">
          <p14:sldIdLst>
            <p14:sldId id="716"/>
            <p14:sldId id="717"/>
            <p14:sldId id="718"/>
            <p14:sldId id="719"/>
            <p14:sldId id="720"/>
            <p14:sldId id="721"/>
            <p14:sldId id="722"/>
            <p14:sldId id="723"/>
            <p14:sldId id="724"/>
            <p14:sldId id="725"/>
          </p14:sldIdLst>
        </p14:section>
        <p14:section name="Appendix" id="{EDB723C5-7329-4D00-A184-81615CDBF95D}">
          <p14:sldIdLst>
            <p14:sldId id="659"/>
            <p14:sldId id="696"/>
            <p14:sldId id="697"/>
            <p14:sldId id="698"/>
            <p14:sldId id="699"/>
            <p14:sldId id="695"/>
            <p14:sldId id="625"/>
            <p14:sldId id="660"/>
            <p14:sldId id="661"/>
            <p14:sldId id="662"/>
            <p14:sldId id="584"/>
            <p14:sldId id="586"/>
            <p14:sldId id="585"/>
            <p14:sldId id="587"/>
            <p14:sldId id="5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89B9"/>
    <a:srgbClr val="2492FF"/>
    <a:srgbClr val="F2C812"/>
    <a:srgbClr val="898989"/>
    <a:srgbClr val="D2D2D2"/>
    <a:srgbClr val="969696"/>
    <a:srgbClr val="505050"/>
    <a:srgbClr val="8DC63F"/>
    <a:srgbClr val="767676"/>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64390" autoAdjust="0"/>
  </p:normalViewPr>
  <p:slideViewPr>
    <p:cSldViewPr snapToGrid="0">
      <p:cViewPr varScale="1">
        <p:scale>
          <a:sx n="70" d="100"/>
          <a:sy n="70" d="100"/>
        </p:scale>
        <p:origin x="1980" y="78"/>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3" d="100"/>
        <a:sy n="63" d="100"/>
      </p:scale>
      <p:origin x="0" y="0"/>
    </p:cViewPr>
  </p:sorterViewPr>
  <p:notesViewPr>
    <p:cSldViewPr snapToGrid="0">
      <p:cViewPr varScale="1">
        <p:scale>
          <a:sx n="82" d="100"/>
          <a:sy n="82" d="100"/>
        </p:scale>
        <p:origin x="3918"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presProps" Target="presProp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viewProps" Target="view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heme" Target="theme/theme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5B756D-E718-4D6A-9F21-294070360D7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34A9331-A92F-4513-9007-D99C9E7D2EF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Type of Data Models</a:t>
          </a:r>
        </a:p>
      </dgm:t>
    </dgm:pt>
    <dgm:pt modelId="{9B6E136E-FF6A-4DE3-B604-B5A737DC4ED0}" type="parTrans" cxnId="{F9ED7BA6-2492-4A89-9D2F-AEA7A2B6488C}">
      <dgm:prSet/>
      <dgm:spPr/>
      <dgm:t>
        <a:bodyPr/>
        <a:lstStyle/>
        <a:p>
          <a:endParaRPr lang="en-US"/>
        </a:p>
      </dgm:t>
    </dgm:pt>
    <dgm:pt modelId="{C71A0F44-1FC1-4CA1-BE50-54C52426A59F}" type="sibTrans" cxnId="{F9ED7BA6-2492-4A89-9D2F-AEA7A2B6488C}">
      <dgm:prSet/>
      <dgm:spPr/>
      <dgm:t>
        <a:bodyPr/>
        <a:lstStyle/>
        <a:p>
          <a:endParaRPr lang="en-US"/>
        </a:p>
      </dgm:t>
    </dgm:pt>
    <dgm:pt modelId="{BB9B4AC5-47B3-457D-BB69-7468E509970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Star Schema</a:t>
          </a:r>
        </a:p>
      </dgm:t>
    </dgm:pt>
    <dgm:pt modelId="{7F732736-2904-42B9-B318-72FE90596ABA}" type="parTrans" cxnId="{F860B2D4-6860-4B3E-8D30-D863D1FC84E8}">
      <dgm:prSet/>
      <dgm:spPr/>
      <dgm:t>
        <a:bodyPr/>
        <a:lstStyle/>
        <a:p>
          <a:endParaRPr lang="en-US"/>
        </a:p>
      </dgm:t>
    </dgm:pt>
    <dgm:pt modelId="{E7DF482E-1F81-4940-A8D9-36B5BE80545C}" type="sibTrans" cxnId="{F860B2D4-6860-4B3E-8D30-D863D1FC84E8}">
      <dgm:prSet/>
      <dgm:spPr/>
      <dgm:t>
        <a:bodyPr/>
        <a:lstStyle/>
        <a:p>
          <a:endParaRPr lang="en-US"/>
        </a:p>
      </dgm:t>
    </dgm:pt>
    <dgm:pt modelId="{A2EBAE6F-F38F-4948-8518-B927DC8515E5}">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Snowflake Schema</a:t>
          </a:r>
        </a:p>
      </dgm:t>
    </dgm:pt>
    <dgm:pt modelId="{6599A0B5-E77F-4A55-88E0-41EC8327559B}" type="parTrans" cxnId="{F0CDA7C1-E34A-4E48-9502-A099319FC0FF}">
      <dgm:prSet/>
      <dgm:spPr/>
      <dgm:t>
        <a:bodyPr/>
        <a:lstStyle/>
        <a:p>
          <a:endParaRPr lang="en-US"/>
        </a:p>
      </dgm:t>
    </dgm:pt>
    <dgm:pt modelId="{C4F6E6E2-35BA-4164-97DB-575D72534CBE}" type="sibTrans" cxnId="{F0CDA7C1-E34A-4E48-9502-A099319FC0FF}">
      <dgm:prSet/>
      <dgm:spPr/>
      <dgm:t>
        <a:bodyPr/>
        <a:lstStyle/>
        <a:p>
          <a:endParaRPr lang="en-US"/>
        </a:p>
      </dgm:t>
    </dgm:pt>
    <dgm:pt modelId="{56ADF28A-7958-4E36-A37F-D60AF6A2C4CE}">
      <dgm:prSe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Flat or Denormalized</a:t>
          </a:r>
        </a:p>
      </dgm:t>
    </dgm:pt>
    <dgm:pt modelId="{DEE5D828-CC78-425A-B8EC-965D1D755029}" type="parTrans" cxnId="{DC32E4A7-C611-4688-B2B1-F8D73D0ACC13}">
      <dgm:prSet/>
      <dgm:spPr/>
      <dgm:t>
        <a:bodyPr/>
        <a:lstStyle/>
        <a:p>
          <a:endParaRPr lang="en-US"/>
        </a:p>
      </dgm:t>
    </dgm:pt>
    <dgm:pt modelId="{FFF46AC0-F6B1-45B1-8C68-B6D348FCB796}" type="sibTrans" cxnId="{DC32E4A7-C611-4688-B2B1-F8D73D0ACC13}">
      <dgm:prSet/>
      <dgm:spPr/>
      <dgm:t>
        <a:bodyPr/>
        <a:lstStyle/>
        <a:p>
          <a:endParaRPr lang="en-US"/>
        </a:p>
      </dgm:t>
    </dgm:pt>
    <dgm:pt modelId="{C8FE54B0-10DF-47CC-AF85-0F2B2463B6E2}" type="pres">
      <dgm:prSet presAssocID="{C05B756D-E718-4D6A-9F21-294070360D7A}" presName="hierChild1" presStyleCnt="0">
        <dgm:presLayoutVars>
          <dgm:orgChart val="1"/>
          <dgm:chPref val="1"/>
          <dgm:dir val="rev"/>
          <dgm:animOne val="branch"/>
          <dgm:animLvl val="lvl"/>
          <dgm:resizeHandles/>
        </dgm:presLayoutVars>
      </dgm:prSet>
      <dgm:spPr/>
    </dgm:pt>
    <dgm:pt modelId="{B44DA052-8E9A-491D-A14E-8A9A142E17F2}" type="pres">
      <dgm:prSet presAssocID="{A34A9331-A92F-4513-9007-D99C9E7D2EF9}" presName="hierRoot1" presStyleCnt="0">
        <dgm:presLayoutVars>
          <dgm:hierBranch val="init"/>
        </dgm:presLayoutVars>
      </dgm:prSet>
      <dgm:spPr/>
    </dgm:pt>
    <dgm:pt modelId="{1BC3FDBF-72EC-4030-96C0-537579BC960A}" type="pres">
      <dgm:prSet presAssocID="{A34A9331-A92F-4513-9007-D99C9E7D2EF9}" presName="rootComposite1" presStyleCnt="0"/>
      <dgm:spPr/>
    </dgm:pt>
    <dgm:pt modelId="{E1492784-1814-41F7-89FD-761332CE22C6}" type="pres">
      <dgm:prSet presAssocID="{A34A9331-A92F-4513-9007-D99C9E7D2EF9}" presName="rootText1" presStyleLbl="node0" presStyleIdx="0" presStyleCnt="1">
        <dgm:presLayoutVars>
          <dgm:chPref val="3"/>
        </dgm:presLayoutVars>
      </dgm:prSet>
      <dgm:spPr/>
    </dgm:pt>
    <dgm:pt modelId="{76D82E0F-8191-4666-9195-0EBDB6345452}" type="pres">
      <dgm:prSet presAssocID="{A34A9331-A92F-4513-9007-D99C9E7D2EF9}" presName="rootConnector1" presStyleLbl="node1" presStyleIdx="0" presStyleCnt="0"/>
      <dgm:spPr/>
    </dgm:pt>
    <dgm:pt modelId="{349DBBB3-6774-4B2E-904B-0030E5AD90A1}" type="pres">
      <dgm:prSet presAssocID="{A34A9331-A92F-4513-9007-D99C9E7D2EF9}" presName="hierChild2" presStyleCnt="0"/>
      <dgm:spPr/>
    </dgm:pt>
    <dgm:pt modelId="{1B263692-A606-4BF8-BCA6-289FD3468108}" type="pres">
      <dgm:prSet presAssocID="{6599A0B5-E77F-4A55-88E0-41EC8327559B}" presName="Name37" presStyleLbl="parChTrans1D2" presStyleIdx="0" presStyleCnt="3"/>
      <dgm:spPr/>
    </dgm:pt>
    <dgm:pt modelId="{C3D23D96-C1EC-4908-B34B-DA252F8DE832}" type="pres">
      <dgm:prSet presAssocID="{A2EBAE6F-F38F-4948-8518-B927DC8515E5}" presName="hierRoot2" presStyleCnt="0">
        <dgm:presLayoutVars>
          <dgm:hierBranch val="init"/>
        </dgm:presLayoutVars>
      </dgm:prSet>
      <dgm:spPr/>
    </dgm:pt>
    <dgm:pt modelId="{C311DBA3-B4A1-41D6-B92E-8F41F8A4F0E7}" type="pres">
      <dgm:prSet presAssocID="{A2EBAE6F-F38F-4948-8518-B927DC8515E5}" presName="rootComposite" presStyleCnt="0"/>
      <dgm:spPr/>
    </dgm:pt>
    <dgm:pt modelId="{24CA003F-61B9-43FD-9352-6DB2104996F3}" type="pres">
      <dgm:prSet presAssocID="{A2EBAE6F-F38F-4948-8518-B927DC8515E5}" presName="rootText" presStyleLbl="node2" presStyleIdx="0" presStyleCnt="3">
        <dgm:presLayoutVars>
          <dgm:chPref val="3"/>
        </dgm:presLayoutVars>
      </dgm:prSet>
      <dgm:spPr/>
    </dgm:pt>
    <dgm:pt modelId="{DF92BEF9-312D-46F3-9911-C9183EBA584A}" type="pres">
      <dgm:prSet presAssocID="{A2EBAE6F-F38F-4948-8518-B927DC8515E5}" presName="rootConnector" presStyleLbl="node2" presStyleIdx="0" presStyleCnt="3"/>
      <dgm:spPr/>
    </dgm:pt>
    <dgm:pt modelId="{C015FE2A-A977-47B8-91C8-7B3103B83582}" type="pres">
      <dgm:prSet presAssocID="{A2EBAE6F-F38F-4948-8518-B927DC8515E5}" presName="hierChild4" presStyleCnt="0"/>
      <dgm:spPr/>
    </dgm:pt>
    <dgm:pt modelId="{73B72BA7-7665-4031-9B21-2773AD5EE25E}" type="pres">
      <dgm:prSet presAssocID="{A2EBAE6F-F38F-4948-8518-B927DC8515E5}" presName="hierChild5" presStyleCnt="0"/>
      <dgm:spPr/>
    </dgm:pt>
    <dgm:pt modelId="{44FB1151-839B-43B8-8E35-F7CF503D8D21}" type="pres">
      <dgm:prSet presAssocID="{7F732736-2904-42B9-B318-72FE90596ABA}" presName="Name37" presStyleLbl="parChTrans1D2" presStyleIdx="1" presStyleCnt="3"/>
      <dgm:spPr/>
    </dgm:pt>
    <dgm:pt modelId="{AAEC2030-3AAE-4E69-9B07-E9C0A0DE0648}" type="pres">
      <dgm:prSet presAssocID="{BB9B4AC5-47B3-457D-BB69-7468E5099709}" presName="hierRoot2" presStyleCnt="0">
        <dgm:presLayoutVars>
          <dgm:hierBranch val="init"/>
        </dgm:presLayoutVars>
      </dgm:prSet>
      <dgm:spPr/>
    </dgm:pt>
    <dgm:pt modelId="{6BD9C297-2F53-446B-ADBE-18B88307B70F}" type="pres">
      <dgm:prSet presAssocID="{BB9B4AC5-47B3-457D-BB69-7468E5099709}" presName="rootComposite" presStyleCnt="0"/>
      <dgm:spPr/>
    </dgm:pt>
    <dgm:pt modelId="{E228290B-8D71-4A90-9BED-D5723C181B6F}" type="pres">
      <dgm:prSet presAssocID="{BB9B4AC5-47B3-457D-BB69-7468E5099709}" presName="rootText" presStyleLbl="node2" presStyleIdx="1" presStyleCnt="3">
        <dgm:presLayoutVars>
          <dgm:chPref val="3"/>
        </dgm:presLayoutVars>
      </dgm:prSet>
      <dgm:spPr/>
    </dgm:pt>
    <dgm:pt modelId="{EC66B850-8A8B-4566-8F51-524C2727CA58}" type="pres">
      <dgm:prSet presAssocID="{BB9B4AC5-47B3-457D-BB69-7468E5099709}" presName="rootConnector" presStyleLbl="node2" presStyleIdx="1" presStyleCnt="3"/>
      <dgm:spPr/>
    </dgm:pt>
    <dgm:pt modelId="{2DEBDC1A-76BB-4A79-872C-DA0B83ACDADC}" type="pres">
      <dgm:prSet presAssocID="{BB9B4AC5-47B3-457D-BB69-7468E5099709}" presName="hierChild4" presStyleCnt="0"/>
      <dgm:spPr/>
    </dgm:pt>
    <dgm:pt modelId="{C83A6325-0A5F-4F9D-A1D5-ADB6BA96FE28}" type="pres">
      <dgm:prSet presAssocID="{BB9B4AC5-47B3-457D-BB69-7468E5099709}" presName="hierChild5" presStyleCnt="0"/>
      <dgm:spPr/>
    </dgm:pt>
    <dgm:pt modelId="{FEA99F5C-3FB0-4B9A-8FBA-55273F6BE0F1}" type="pres">
      <dgm:prSet presAssocID="{DEE5D828-CC78-425A-B8EC-965D1D755029}" presName="Name37" presStyleLbl="parChTrans1D2" presStyleIdx="2" presStyleCnt="3"/>
      <dgm:spPr/>
    </dgm:pt>
    <dgm:pt modelId="{AFDE42A0-E11D-41D6-ACA8-3DED8A27A8E9}" type="pres">
      <dgm:prSet presAssocID="{56ADF28A-7958-4E36-A37F-D60AF6A2C4CE}" presName="hierRoot2" presStyleCnt="0">
        <dgm:presLayoutVars>
          <dgm:hierBranch val="init"/>
        </dgm:presLayoutVars>
      </dgm:prSet>
      <dgm:spPr/>
    </dgm:pt>
    <dgm:pt modelId="{183EE207-6E2E-46CC-A5FE-7DE6A2DD1180}" type="pres">
      <dgm:prSet presAssocID="{56ADF28A-7958-4E36-A37F-D60AF6A2C4CE}" presName="rootComposite" presStyleCnt="0"/>
      <dgm:spPr/>
    </dgm:pt>
    <dgm:pt modelId="{D1927631-C970-4AE1-8772-862A0562BABF}" type="pres">
      <dgm:prSet presAssocID="{56ADF28A-7958-4E36-A37F-D60AF6A2C4CE}" presName="rootText" presStyleLbl="node2" presStyleIdx="2" presStyleCnt="3">
        <dgm:presLayoutVars>
          <dgm:chPref val="3"/>
        </dgm:presLayoutVars>
      </dgm:prSet>
      <dgm:spPr/>
    </dgm:pt>
    <dgm:pt modelId="{84E6256C-AF9C-4192-A5A6-5799C95766BD}" type="pres">
      <dgm:prSet presAssocID="{56ADF28A-7958-4E36-A37F-D60AF6A2C4CE}" presName="rootConnector" presStyleLbl="node2" presStyleIdx="2" presStyleCnt="3"/>
      <dgm:spPr/>
    </dgm:pt>
    <dgm:pt modelId="{D5FFF05A-B0FF-487E-A5A2-D3A147396F4B}" type="pres">
      <dgm:prSet presAssocID="{56ADF28A-7958-4E36-A37F-D60AF6A2C4CE}" presName="hierChild4" presStyleCnt="0"/>
      <dgm:spPr/>
    </dgm:pt>
    <dgm:pt modelId="{98BB7052-CFDC-41AC-9527-31AD1CA72C00}" type="pres">
      <dgm:prSet presAssocID="{56ADF28A-7958-4E36-A37F-D60AF6A2C4CE}" presName="hierChild5" presStyleCnt="0"/>
      <dgm:spPr/>
    </dgm:pt>
    <dgm:pt modelId="{661E36A2-DCAE-4346-A2F6-99C70235DC67}" type="pres">
      <dgm:prSet presAssocID="{A34A9331-A92F-4513-9007-D99C9E7D2EF9}" presName="hierChild3" presStyleCnt="0"/>
      <dgm:spPr/>
    </dgm:pt>
  </dgm:ptLst>
  <dgm:cxnLst>
    <dgm:cxn modelId="{44B1FD50-46B8-44EF-8092-F95C56EB5C8F}" type="presOf" srcId="{56ADF28A-7958-4E36-A37F-D60AF6A2C4CE}" destId="{84E6256C-AF9C-4192-A5A6-5799C95766BD}" srcOrd="1" destOrd="0" presId="urn:microsoft.com/office/officeart/2005/8/layout/orgChart1"/>
    <dgm:cxn modelId="{475DB752-362F-4C4D-B672-FC51785230A1}" type="presOf" srcId="{BB9B4AC5-47B3-457D-BB69-7468E5099709}" destId="{EC66B850-8A8B-4566-8F51-524C2727CA58}" srcOrd="1" destOrd="0" presId="urn:microsoft.com/office/officeart/2005/8/layout/orgChart1"/>
    <dgm:cxn modelId="{A6C70070-7F16-45EA-8763-6764A65FA009}" type="presOf" srcId="{A34A9331-A92F-4513-9007-D99C9E7D2EF9}" destId="{E1492784-1814-41F7-89FD-761332CE22C6}" srcOrd="0" destOrd="0" presId="urn:microsoft.com/office/officeart/2005/8/layout/orgChart1"/>
    <dgm:cxn modelId="{9C0E6074-58F4-4847-BE93-C07EC2D85A8B}" type="presOf" srcId="{A2EBAE6F-F38F-4948-8518-B927DC8515E5}" destId="{24CA003F-61B9-43FD-9352-6DB2104996F3}" srcOrd="0" destOrd="0" presId="urn:microsoft.com/office/officeart/2005/8/layout/orgChart1"/>
    <dgm:cxn modelId="{E36BB97E-3C8E-4DAD-A93E-C3F976B17028}" type="presOf" srcId="{A2EBAE6F-F38F-4948-8518-B927DC8515E5}" destId="{DF92BEF9-312D-46F3-9911-C9183EBA584A}" srcOrd="1" destOrd="0" presId="urn:microsoft.com/office/officeart/2005/8/layout/orgChart1"/>
    <dgm:cxn modelId="{F9ED7BA6-2492-4A89-9D2F-AEA7A2B6488C}" srcId="{C05B756D-E718-4D6A-9F21-294070360D7A}" destId="{A34A9331-A92F-4513-9007-D99C9E7D2EF9}" srcOrd="0" destOrd="0" parTransId="{9B6E136E-FF6A-4DE3-B604-B5A737DC4ED0}" sibTransId="{C71A0F44-1FC1-4CA1-BE50-54C52426A59F}"/>
    <dgm:cxn modelId="{DC32E4A7-C611-4688-B2B1-F8D73D0ACC13}" srcId="{A34A9331-A92F-4513-9007-D99C9E7D2EF9}" destId="{56ADF28A-7958-4E36-A37F-D60AF6A2C4CE}" srcOrd="2" destOrd="0" parTransId="{DEE5D828-CC78-425A-B8EC-965D1D755029}" sibTransId="{FFF46AC0-F6B1-45B1-8C68-B6D348FCB796}"/>
    <dgm:cxn modelId="{ADD851B1-12B1-46B2-9903-5F4DE2B7934E}" type="presOf" srcId="{A34A9331-A92F-4513-9007-D99C9E7D2EF9}" destId="{76D82E0F-8191-4666-9195-0EBDB6345452}" srcOrd="1" destOrd="0" presId="urn:microsoft.com/office/officeart/2005/8/layout/orgChart1"/>
    <dgm:cxn modelId="{1B10BABE-B655-4F7D-A97D-7AE3EB4EB697}" type="presOf" srcId="{6599A0B5-E77F-4A55-88E0-41EC8327559B}" destId="{1B263692-A606-4BF8-BCA6-289FD3468108}" srcOrd="0" destOrd="0" presId="urn:microsoft.com/office/officeart/2005/8/layout/orgChart1"/>
    <dgm:cxn modelId="{F0CDA7C1-E34A-4E48-9502-A099319FC0FF}" srcId="{A34A9331-A92F-4513-9007-D99C9E7D2EF9}" destId="{A2EBAE6F-F38F-4948-8518-B927DC8515E5}" srcOrd="0" destOrd="0" parTransId="{6599A0B5-E77F-4A55-88E0-41EC8327559B}" sibTransId="{C4F6E6E2-35BA-4164-97DB-575D72534CBE}"/>
    <dgm:cxn modelId="{F860B2D4-6860-4B3E-8D30-D863D1FC84E8}" srcId="{A34A9331-A92F-4513-9007-D99C9E7D2EF9}" destId="{BB9B4AC5-47B3-457D-BB69-7468E5099709}" srcOrd="1" destOrd="0" parTransId="{7F732736-2904-42B9-B318-72FE90596ABA}" sibTransId="{E7DF482E-1F81-4940-A8D9-36B5BE80545C}"/>
    <dgm:cxn modelId="{AC1D04DA-291E-4858-85D0-80004C9061DD}" type="presOf" srcId="{7F732736-2904-42B9-B318-72FE90596ABA}" destId="{44FB1151-839B-43B8-8E35-F7CF503D8D21}" srcOrd="0" destOrd="0" presId="urn:microsoft.com/office/officeart/2005/8/layout/orgChart1"/>
    <dgm:cxn modelId="{70ADB5DA-5A27-415F-8757-FDD7CB762E03}" type="presOf" srcId="{DEE5D828-CC78-425A-B8EC-965D1D755029}" destId="{FEA99F5C-3FB0-4B9A-8FBA-55273F6BE0F1}" srcOrd="0" destOrd="0" presId="urn:microsoft.com/office/officeart/2005/8/layout/orgChart1"/>
    <dgm:cxn modelId="{E517C6DD-F1D7-47E4-B090-CEB86499AAB5}" type="presOf" srcId="{56ADF28A-7958-4E36-A37F-D60AF6A2C4CE}" destId="{D1927631-C970-4AE1-8772-862A0562BABF}" srcOrd="0" destOrd="0" presId="urn:microsoft.com/office/officeart/2005/8/layout/orgChart1"/>
    <dgm:cxn modelId="{367B5DE3-AB19-4E86-874C-A7D467596233}" type="presOf" srcId="{BB9B4AC5-47B3-457D-BB69-7468E5099709}" destId="{E228290B-8D71-4A90-9BED-D5723C181B6F}" srcOrd="0" destOrd="0" presId="urn:microsoft.com/office/officeart/2005/8/layout/orgChart1"/>
    <dgm:cxn modelId="{C244A4FC-E4AE-4AEE-8C85-34E1361DAAB7}" type="presOf" srcId="{C05B756D-E718-4D6A-9F21-294070360D7A}" destId="{C8FE54B0-10DF-47CC-AF85-0F2B2463B6E2}" srcOrd="0" destOrd="0" presId="urn:microsoft.com/office/officeart/2005/8/layout/orgChart1"/>
    <dgm:cxn modelId="{05FAF4B1-2713-4512-96EE-511908449F86}" type="presParOf" srcId="{C8FE54B0-10DF-47CC-AF85-0F2B2463B6E2}" destId="{B44DA052-8E9A-491D-A14E-8A9A142E17F2}" srcOrd="0" destOrd="0" presId="urn:microsoft.com/office/officeart/2005/8/layout/orgChart1"/>
    <dgm:cxn modelId="{D1C0BB51-5A86-41EB-9149-0E4749B88BBB}" type="presParOf" srcId="{B44DA052-8E9A-491D-A14E-8A9A142E17F2}" destId="{1BC3FDBF-72EC-4030-96C0-537579BC960A}" srcOrd="0" destOrd="0" presId="urn:microsoft.com/office/officeart/2005/8/layout/orgChart1"/>
    <dgm:cxn modelId="{5466F9D8-8B38-454E-BD20-DAB02F86D7F5}" type="presParOf" srcId="{1BC3FDBF-72EC-4030-96C0-537579BC960A}" destId="{E1492784-1814-41F7-89FD-761332CE22C6}" srcOrd="0" destOrd="0" presId="urn:microsoft.com/office/officeart/2005/8/layout/orgChart1"/>
    <dgm:cxn modelId="{EA6B94D1-6F80-4477-9601-96ECAFE0EA20}" type="presParOf" srcId="{1BC3FDBF-72EC-4030-96C0-537579BC960A}" destId="{76D82E0F-8191-4666-9195-0EBDB6345452}" srcOrd="1" destOrd="0" presId="urn:microsoft.com/office/officeart/2005/8/layout/orgChart1"/>
    <dgm:cxn modelId="{F2A92262-46E3-4428-ABA2-A1E5B3A9054D}" type="presParOf" srcId="{B44DA052-8E9A-491D-A14E-8A9A142E17F2}" destId="{349DBBB3-6774-4B2E-904B-0030E5AD90A1}" srcOrd="1" destOrd="0" presId="urn:microsoft.com/office/officeart/2005/8/layout/orgChart1"/>
    <dgm:cxn modelId="{7C441543-D068-43A7-A440-46E56A7AA779}" type="presParOf" srcId="{349DBBB3-6774-4B2E-904B-0030E5AD90A1}" destId="{1B263692-A606-4BF8-BCA6-289FD3468108}" srcOrd="0" destOrd="0" presId="urn:microsoft.com/office/officeart/2005/8/layout/orgChart1"/>
    <dgm:cxn modelId="{FF8D84EB-80DE-4A1C-9F0D-38120328731F}" type="presParOf" srcId="{349DBBB3-6774-4B2E-904B-0030E5AD90A1}" destId="{C3D23D96-C1EC-4908-B34B-DA252F8DE832}" srcOrd="1" destOrd="0" presId="urn:microsoft.com/office/officeart/2005/8/layout/orgChart1"/>
    <dgm:cxn modelId="{1A9BB532-DDD2-435C-A8AC-A75720858FCB}" type="presParOf" srcId="{C3D23D96-C1EC-4908-B34B-DA252F8DE832}" destId="{C311DBA3-B4A1-41D6-B92E-8F41F8A4F0E7}" srcOrd="0" destOrd="0" presId="urn:microsoft.com/office/officeart/2005/8/layout/orgChart1"/>
    <dgm:cxn modelId="{FD62F9B1-5269-4C04-95E2-81B8890D8AA2}" type="presParOf" srcId="{C311DBA3-B4A1-41D6-B92E-8F41F8A4F0E7}" destId="{24CA003F-61B9-43FD-9352-6DB2104996F3}" srcOrd="0" destOrd="0" presId="urn:microsoft.com/office/officeart/2005/8/layout/orgChart1"/>
    <dgm:cxn modelId="{95E8DBD7-8242-4D1D-A81B-1426C17EBDC1}" type="presParOf" srcId="{C311DBA3-B4A1-41D6-B92E-8F41F8A4F0E7}" destId="{DF92BEF9-312D-46F3-9911-C9183EBA584A}" srcOrd="1" destOrd="0" presId="urn:microsoft.com/office/officeart/2005/8/layout/orgChart1"/>
    <dgm:cxn modelId="{1B48053B-68E8-4C97-9152-83BEF269B071}" type="presParOf" srcId="{C3D23D96-C1EC-4908-B34B-DA252F8DE832}" destId="{C015FE2A-A977-47B8-91C8-7B3103B83582}" srcOrd="1" destOrd="0" presId="urn:microsoft.com/office/officeart/2005/8/layout/orgChart1"/>
    <dgm:cxn modelId="{1036EE54-CF2F-42A9-A069-42F4729DA6AA}" type="presParOf" srcId="{C3D23D96-C1EC-4908-B34B-DA252F8DE832}" destId="{73B72BA7-7665-4031-9B21-2773AD5EE25E}" srcOrd="2" destOrd="0" presId="urn:microsoft.com/office/officeart/2005/8/layout/orgChart1"/>
    <dgm:cxn modelId="{81162C73-8F72-42FB-88E3-68A5EB3631CF}" type="presParOf" srcId="{349DBBB3-6774-4B2E-904B-0030E5AD90A1}" destId="{44FB1151-839B-43B8-8E35-F7CF503D8D21}" srcOrd="2" destOrd="0" presId="urn:microsoft.com/office/officeart/2005/8/layout/orgChart1"/>
    <dgm:cxn modelId="{80BB5894-B33C-4ACB-A6BD-6D2AC21A86AD}" type="presParOf" srcId="{349DBBB3-6774-4B2E-904B-0030E5AD90A1}" destId="{AAEC2030-3AAE-4E69-9B07-E9C0A0DE0648}" srcOrd="3" destOrd="0" presId="urn:microsoft.com/office/officeart/2005/8/layout/orgChart1"/>
    <dgm:cxn modelId="{DEABDBFC-E913-429A-B918-D51F4C93535C}" type="presParOf" srcId="{AAEC2030-3AAE-4E69-9B07-E9C0A0DE0648}" destId="{6BD9C297-2F53-446B-ADBE-18B88307B70F}" srcOrd="0" destOrd="0" presId="urn:microsoft.com/office/officeart/2005/8/layout/orgChart1"/>
    <dgm:cxn modelId="{81BAEE66-1934-4571-8689-66F2EE5B8463}" type="presParOf" srcId="{6BD9C297-2F53-446B-ADBE-18B88307B70F}" destId="{E228290B-8D71-4A90-9BED-D5723C181B6F}" srcOrd="0" destOrd="0" presId="urn:microsoft.com/office/officeart/2005/8/layout/orgChart1"/>
    <dgm:cxn modelId="{3C67AB57-9E18-4746-A130-A8A96825A350}" type="presParOf" srcId="{6BD9C297-2F53-446B-ADBE-18B88307B70F}" destId="{EC66B850-8A8B-4566-8F51-524C2727CA58}" srcOrd="1" destOrd="0" presId="urn:microsoft.com/office/officeart/2005/8/layout/orgChart1"/>
    <dgm:cxn modelId="{9D21B157-D501-4286-ABA9-E9BCDB3E2866}" type="presParOf" srcId="{AAEC2030-3AAE-4E69-9B07-E9C0A0DE0648}" destId="{2DEBDC1A-76BB-4A79-872C-DA0B83ACDADC}" srcOrd="1" destOrd="0" presId="urn:microsoft.com/office/officeart/2005/8/layout/orgChart1"/>
    <dgm:cxn modelId="{3F36CE16-BC87-4698-BD1B-F55E9C74BE72}" type="presParOf" srcId="{AAEC2030-3AAE-4E69-9B07-E9C0A0DE0648}" destId="{C83A6325-0A5F-4F9D-A1D5-ADB6BA96FE28}" srcOrd="2" destOrd="0" presId="urn:microsoft.com/office/officeart/2005/8/layout/orgChart1"/>
    <dgm:cxn modelId="{5EC5E275-987A-4730-9C6F-FC7E3E7825B3}" type="presParOf" srcId="{349DBBB3-6774-4B2E-904B-0030E5AD90A1}" destId="{FEA99F5C-3FB0-4B9A-8FBA-55273F6BE0F1}" srcOrd="4" destOrd="0" presId="urn:microsoft.com/office/officeart/2005/8/layout/orgChart1"/>
    <dgm:cxn modelId="{2411642D-586B-43ED-AB01-AE5B5C714B6B}" type="presParOf" srcId="{349DBBB3-6774-4B2E-904B-0030E5AD90A1}" destId="{AFDE42A0-E11D-41D6-ACA8-3DED8A27A8E9}" srcOrd="5" destOrd="0" presId="urn:microsoft.com/office/officeart/2005/8/layout/orgChart1"/>
    <dgm:cxn modelId="{7B9637D5-41E9-4607-8FAF-3A3DE23A030B}" type="presParOf" srcId="{AFDE42A0-E11D-41D6-ACA8-3DED8A27A8E9}" destId="{183EE207-6E2E-46CC-A5FE-7DE6A2DD1180}" srcOrd="0" destOrd="0" presId="urn:microsoft.com/office/officeart/2005/8/layout/orgChart1"/>
    <dgm:cxn modelId="{64E28FCF-6A35-433E-9DD9-D6948636FEFA}" type="presParOf" srcId="{183EE207-6E2E-46CC-A5FE-7DE6A2DD1180}" destId="{D1927631-C970-4AE1-8772-862A0562BABF}" srcOrd="0" destOrd="0" presId="urn:microsoft.com/office/officeart/2005/8/layout/orgChart1"/>
    <dgm:cxn modelId="{CEF5E42A-71A5-4609-80CE-C750DD3FBA2F}" type="presParOf" srcId="{183EE207-6E2E-46CC-A5FE-7DE6A2DD1180}" destId="{84E6256C-AF9C-4192-A5A6-5799C95766BD}" srcOrd="1" destOrd="0" presId="urn:microsoft.com/office/officeart/2005/8/layout/orgChart1"/>
    <dgm:cxn modelId="{6C231052-A94D-4889-88A7-CEBA82508768}" type="presParOf" srcId="{AFDE42A0-E11D-41D6-ACA8-3DED8A27A8E9}" destId="{D5FFF05A-B0FF-487E-A5A2-D3A147396F4B}" srcOrd="1" destOrd="0" presId="urn:microsoft.com/office/officeart/2005/8/layout/orgChart1"/>
    <dgm:cxn modelId="{B2CEA238-72CA-4317-B577-C7DD45F7F93A}" type="presParOf" srcId="{AFDE42A0-E11D-41D6-ACA8-3DED8A27A8E9}" destId="{98BB7052-CFDC-41AC-9527-31AD1CA72C00}" srcOrd="2" destOrd="0" presId="urn:microsoft.com/office/officeart/2005/8/layout/orgChart1"/>
    <dgm:cxn modelId="{78A6609A-B653-4723-9AAC-ECE308F9416E}" type="presParOf" srcId="{B44DA052-8E9A-491D-A14E-8A9A142E17F2}" destId="{661E36A2-DCAE-4346-A2F6-99C70235DC67}"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05B756D-E718-4D6A-9F21-294070360D7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34A9331-A92F-4513-9007-D99C9E7D2EF9}">
      <dgm:prSet phldrT="[Text]" custT="1"/>
      <dgm:spPr>
        <a:solidFill>
          <a:srgbClr val="F2C812"/>
        </a:solidFill>
        <a:ln>
          <a:solidFill>
            <a:srgbClr val="F2C812"/>
          </a:solidFill>
        </a:ln>
      </dgm:spPr>
      <dgm:t>
        <a:bodyPr/>
        <a:lstStyle/>
        <a:p>
          <a:r>
            <a:rPr lang="en-US" sz="2400" b="1" kern="1200" dirty="0">
              <a:solidFill>
                <a:schemeClr val="tx1"/>
              </a:solidFill>
            </a:rPr>
            <a:t>Three ways to write M</a:t>
          </a:r>
          <a:endParaRPr lang="en-US" sz="2400" b="1" kern="1200" dirty="0">
            <a:solidFill>
              <a:schemeClr val="tx1"/>
            </a:solidFill>
            <a:latin typeface="+mj-lt"/>
            <a:ea typeface="+mn-ea"/>
            <a:cs typeface="+mn-cs"/>
          </a:endParaRPr>
        </a:p>
      </dgm:t>
    </dgm:pt>
    <dgm:pt modelId="{9B6E136E-FF6A-4DE3-B604-B5A737DC4ED0}" type="parTrans" cxnId="{F9ED7BA6-2492-4A89-9D2F-AEA7A2B6488C}">
      <dgm:prSet/>
      <dgm:spPr/>
      <dgm:t>
        <a:bodyPr/>
        <a:lstStyle/>
        <a:p>
          <a:endParaRPr lang="en-US"/>
        </a:p>
      </dgm:t>
    </dgm:pt>
    <dgm:pt modelId="{C71A0F44-1FC1-4CA1-BE50-54C52426A59F}" type="sibTrans" cxnId="{F9ED7BA6-2492-4A89-9D2F-AEA7A2B6488C}">
      <dgm:prSet/>
      <dgm:spPr/>
      <dgm:t>
        <a:bodyPr/>
        <a:lstStyle/>
        <a:p>
          <a:endParaRPr lang="en-US"/>
        </a:p>
      </dgm:t>
    </dgm:pt>
    <dgm:pt modelId="{BB9B4AC5-47B3-457D-BB69-7468E509970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Click and Adjust</a:t>
          </a:r>
        </a:p>
      </dgm:t>
    </dgm:pt>
    <dgm:pt modelId="{7F732736-2904-42B9-B318-72FE90596ABA}" type="parTrans" cxnId="{F860B2D4-6860-4B3E-8D30-D863D1FC84E8}">
      <dgm:prSet/>
      <dgm:spPr/>
      <dgm:t>
        <a:bodyPr/>
        <a:lstStyle/>
        <a:p>
          <a:endParaRPr lang="en-US"/>
        </a:p>
      </dgm:t>
    </dgm:pt>
    <dgm:pt modelId="{E7DF482E-1F81-4940-A8D9-36B5BE80545C}" type="sibTrans" cxnId="{F860B2D4-6860-4B3E-8D30-D863D1FC84E8}">
      <dgm:prSet/>
      <dgm:spPr/>
      <dgm:t>
        <a:bodyPr/>
        <a:lstStyle/>
        <a:p>
          <a:endParaRPr lang="en-US"/>
        </a:p>
      </dgm:t>
    </dgm:pt>
    <dgm:pt modelId="{A2EBAE6F-F38F-4948-8518-B927DC8515E5}">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Custom Code</a:t>
          </a:r>
        </a:p>
      </dgm:t>
    </dgm:pt>
    <dgm:pt modelId="{6599A0B5-E77F-4A55-88E0-41EC8327559B}" type="parTrans" cxnId="{F0CDA7C1-E34A-4E48-9502-A099319FC0FF}">
      <dgm:prSet/>
      <dgm:spPr/>
      <dgm:t>
        <a:bodyPr/>
        <a:lstStyle/>
        <a:p>
          <a:endParaRPr lang="en-US"/>
        </a:p>
      </dgm:t>
    </dgm:pt>
    <dgm:pt modelId="{C4F6E6E2-35BA-4164-97DB-575D72534CBE}" type="sibTrans" cxnId="{F0CDA7C1-E34A-4E48-9502-A099319FC0FF}">
      <dgm:prSet/>
      <dgm:spPr/>
      <dgm:t>
        <a:bodyPr/>
        <a:lstStyle/>
        <a:p>
          <a:endParaRPr lang="en-US"/>
        </a:p>
      </dgm:t>
    </dgm:pt>
    <dgm:pt modelId="{56ADF28A-7958-4E36-A37F-D60AF6A2C4CE}">
      <dgm:prSe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Use the Ribbon</a:t>
          </a:r>
        </a:p>
      </dgm:t>
    </dgm:pt>
    <dgm:pt modelId="{DEE5D828-CC78-425A-B8EC-965D1D755029}" type="parTrans" cxnId="{DC32E4A7-C611-4688-B2B1-F8D73D0ACC13}">
      <dgm:prSet/>
      <dgm:spPr/>
      <dgm:t>
        <a:bodyPr/>
        <a:lstStyle/>
        <a:p>
          <a:endParaRPr lang="en-US"/>
        </a:p>
      </dgm:t>
    </dgm:pt>
    <dgm:pt modelId="{FFF46AC0-F6B1-45B1-8C68-B6D348FCB796}" type="sibTrans" cxnId="{DC32E4A7-C611-4688-B2B1-F8D73D0ACC13}">
      <dgm:prSet/>
      <dgm:spPr/>
      <dgm:t>
        <a:bodyPr/>
        <a:lstStyle/>
        <a:p>
          <a:endParaRPr lang="en-US"/>
        </a:p>
      </dgm:t>
    </dgm:pt>
    <dgm:pt modelId="{C8FE54B0-10DF-47CC-AF85-0F2B2463B6E2}" type="pres">
      <dgm:prSet presAssocID="{C05B756D-E718-4D6A-9F21-294070360D7A}" presName="hierChild1" presStyleCnt="0">
        <dgm:presLayoutVars>
          <dgm:orgChart val="1"/>
          <dgm:chPref val="1"/>
          <dgm:dir val="rev"/>
          <dgm:animOne val="branch"/>
          <dgm:animLvl val="lvl"/>
          <dgm:resizeHandles/>
        </dgm:presLayoutVars>
      </dgm:prSet>
      <dgm:spPr/>
    </dgm:pt>
    <dgm:pt modelId="{B44DA052-8E9A-491D-A14E-8A9A142E17F2}" type="pres">
      <dgm:prSet presAssocID="{A34A9331-A92F-4513-9007-D99C9E7D2EF9}" presName="hierRoot1" presStyleCnt="0">
        <dgm:presLayoutVars>
          <dgm:hierBranch val="init"/>
        </dgm:presLayoutVars>
      </dgm:prSet>
      <dgm:spPr/>
    </dgm:pt>
    <dgm:pt modelId="{1BC3FDBF-72EC-4030-96C0-537579BC960A}" type="pres">
      <dgm:prSet presAssocID="{A34A9331-A92F-4513-9007-D99C9E7D2EF9}" presName="rootComposite1" presStyleCnt="0"/>
      <dgm:spPr/>
    </dgm:pt>
    <dgm:pt modelId="{E1492784-1814-41F7-89FD-761332CE22C6}" type="pres">
      <dgm:prSet presAssocID="{A34A9331-A92F-4513-9007-D99C9E7D2EF9}" presName="rootText1" presStyleLbl="node0" presStyleIdx="0" presStyleCnt="1">
        <dgm:presLayoutVars>
          <dgm:chPref val="3"/>
        </dgm:presLayoutVars>
      </dgm:prSet>
      <dgm:spPr/>
    </dgm:pt>
    <dgm:pt modelId="{76D82E0F-8191-4666-9195-0EBDB6345452}" type="pres">
      <dgm:prSet presAssocID="{A34A9331-A92F-4513-9007-D99C9E7D2EF9}" presName="rootConnector1" presStyleLbl="node1" presStyleIdx="0" presStyleCnt="0"/>
      <dgm:spPr/>
    </dgm:pt>
    <dgm:pt modelId="{349DBBB3-6774-4B2E-904B-0030E5AD90A1}" type="pres">
      <dgm:prSet presAssocID="{A34A9331-A92F-4513-9007-D99C9E7D2EF9}" presName="hierChild2" presStyleCnt="0"/>
      <dgm:spPr/>
    </dgm:pt>
    <dgm:pt modelId="{1B263692-A606-4BF8-BCA6-289FD3468108}" type="pres">
      <dgm:prSet presAssocID="{6599A0B5-E77F-4A55-88E0-41EC8327559B}" presName="Name37" presStyleLbl="parChTrans1D2" presStyleIdx="0" presStyleCnt="3"/>
      <dgm:spPr/>
    </dgm:pt>
    <dgm:pt modelId="{C3D23D96-C1EC-4908-B34B-DA252F8DE832}" type="pres">
      <dgm:prSet presAssocID="{A2EBAE6F-F38F-4948-8518-B927DC8515E5}" presName="hierRoot2" presStyleCnt="0">
        <dgm:presLayoutVars>
          <dgm:hierBranch val="init"/>
        </dgm:presLayoutVars>
      </dgm:prSet>
      <dgm:spPr/>
    </dgm:pt>
    <dgm:pt modelId="{C311DBA3-B4A1-41D6-B92E-8F41F8A4F0E7}" type="pres">
      <dgm:prSet presAssocID="{A2EBAE6F-F38F-4948-8518-B927DC8515E5}" presName="rootComposite" presStyleCnt="0"/>
      <dgm:spPr/>
    </dgm:pt>
    <dgm:pt modelId="{24CA003F-61B9-43FD-9352-6DB2104996F3}" type="pres">
      <dgm:prSet presAssocID="{A2EBAE6F-F38F-4948-8518-B927DC8515E5}" presName="rootText" presStyleLbl="node2" presStyleIdx="0" presStyleCnt="3">
        <dgm:presLayoutVars>
          <dgm:chPref val="3"/>
        </dgm:presLayoutVars>
      </dgm:prSet>
      <dgm:spPr/>
    </dgm:pt>
    <dgm:pt modelId="{DF92BEF9-312D-46F3-9911-C9183EBA584A}" type="pres">
      <dgm:prSet presAssocID="{A2EBAE6F-F38F-4948-8518-B927DC8515E5}" presName="rootConnector" presStyleLbl="node2" presStyleIdx="0" presStyleCnt="3"/>
      <dgm:spPr/>
    </dgm:pt>
    <dgm:pt modelId="{C015FE2A-A977-47B8-91C8-7B3103B83582}" type="pres">
      <dgm:prSet presAssocID="{A2EBAE6F-F38F-4948-8518-B927DC8515E5}" presName="hierChild4" presStyleCnt="0"/>
      <dgm:spPr/>
    </dgm:pt>
    <dgm:pt modelId="{73B72BA7-7665-4031-9B21-2773AD5EE25E}" type="pres">
      <dgm:prSet presAssocID="{A2EBAE6F-F38F-4948-8518-B927DC8515E5}" presName="hierChild5" presStyleCnt="0"/>
      <dgm:spPr/>
    </dgm:pt>
    <dgm:pt modelId="{44FB1151-839B-43B8-8E35-F7CF503D8D21}" type="pres">
      <dgm:prSet presAssocID="{7F732736-2904-42B9-B318-72FE90596ABA}" presName="Name37" presStyleLbl="parChTrans1D2" presStyleIdx="1" presStyleCnt="3"/>
      <dgm:spPr/>
    </dgm:pt>
    <dgm:pt modelId="{AAEC2030-3AAE-4E69-9B07-E9C0A0DE0648}" type="pres">
      <dgm:prSet presAssocID="{BB9B4AC5-47B3-457D-BB69-7468E5099709}" presName="hierRoot2" presStyleCnt="0">
        <dgm:presLayoutVars>
          <dgm:hierBranch val="init"/>
        </dgm:presLayoutVars>
      </dgm:prSet>
      <dgm:spPr/>
    </dgm:pt>
    <dgm:pt modelId="{6BD9C297-2F53-446B-ADBE-18B88307B70F}" type="pres">
      <dgm:prSet presAssocID="{BB9B4AC5-47B3-457D-BB69-7468E5099709}" presName="rootComposite" presStyleCnt="0"/>
      <dgm:spPr/>
    </dgm:pt>
    <dgm:pt modelId="{E228290B-8D71-4A90-9BED-D5723C181B6F}" type="pres">
      <dgm:prSet presAssocID="{BB9B4AC5-47B3-457D-BB69-7468E5099709}" presName="rootText" presStyleLbl="node2" presStyleIdx="1" presStyleCnt="3">
        <dgm:presLayoutVars>
          <dgm:chPref val="3"/>
        </dgm:presLayoutVars>
      </dgm:prSet>
      <dgm:spPr/>
    </dgm:pt>
    <dgm:pt modelId="{EC66B850-8A8B-4566-8F51-524C2727CA58}" type="pres">
      <dgm:prSet presAssocID="{BB9B4AC5-47B3-457D-BB69-7468E5099709}" presName="rootConnector" presStyleLbl="node2" presStyleIdx="1" presStyleCnt="3"/>
      <dgm:spPr/>
    </dgm:pt>
    <dgm:pt modelId="{2DEBDC1A-76BB-4A79-872C-DA0B83ACDADC}" type="pres">
      <dgm:prSet presAssocID="{BB9B4AC5-47B3-457D-BB69-7468E5099709}" presName="hierChild4" presStyleCnt="0"/>
      <dgm:spPr/>
    </dgm:pt>
    <dgm:pt modelId="{C83A6325-0A5F-4F9D-A1D5-ADB6BA96FE28}" type="pres">
      <dgm:prSet presAssocID="{BB9B4AC5-47B3-457D-BB69-7468E5099709}" presName="hierChild5" presStyleCnt="0"/>
      <dgm:spPr/>
    </dgm:pt>
    <dgm:pt modelId="{FEA99F5C-3FB0-4B9A-8FBA-55273F6BE0F1}" type="pres">
      <dgm:prSet presAssocID="{DEE5D828-CC78-425A-B8EC-965D1D755029}" presName="Name37" presStyleLbl="parChTrans1D2" presStyleIdx="2" presStyleCnt="3"/>
      <dgm:spPr/>
    </dgm:pt>
    <dgm:pt modelId="{AFDE42A0-E11D-41D6-ACA8-3DED8A27A8E9}" type="pres">
      <dgm:prSet presAssocID="{56ADF28A-7958-4E36-A37F-D60AF6A2C4CE}" presName="hierRoot2" presStyleCnt="0">
        <dgm:presLayoutVars>
          <dgm:hierBranch val="init"/>
        </dgm:presLayoutVars>
      </dgm:prSet>
      <dgm:spPr/>
    </dgm:pt>
    <dgm:pt modelId="{183EE207-6E2E-46CC-A5FE-7DE6A2DD1180}" type="pres">
      <dgm:prSet presAssocID="{56ADF28A-7958-4E36-A37F-D60AF6A2C4CE}" presName="rootComposite" presStyleCnt="0"/>
      <dgm:spPr/>
    </dgm:pt>
    <dgm:pt modelId="{D1927631-C970-4AE1-8772-862A0562BABF}" type="pres">
      <dgm:prSet presAssocID="{56ADF28A-7958-4E36-A37F-D60AF6A2C4CE}" presName="rootText" presStyleLbl="node2" presStyleIdx="2" presStyleCnt="3">
        <dgm:presLayoutVars>
          <dgm:chPref val="3"/>
        </dgm:presLayoutVars>
      </dgm:prSet>
      <dgm:spPr/>
    </dgm:pt>
    <dgm:pt modelId="{84E6256C-AF9C-4192-A5A6-5799C95766BD}" type="pres">
      <dgm:prSet presAssocID="{56ADF28A-7958-4E36-A37F-D60AF6A2C4CE}" presName="rootConnector" presStyleLbl="node2" presStyleIdx="2" presStyleCnt="3"/>
      <dgm:spPr/>
    </dgm:pt>
    <dgm:pt modelId="{D5FFF05A-B0FF-487E-A5A2-D3A147396F4B}" type="pres">
      <dgm:prSet presAssocID="{56ADF28A-7958-4E36-A37F-D60AF6A2C4CE}" presName="hierChild4" presStyleCnt="0"/>
      <dgm:spPr/>
    </dgm:pt>
    <dgm:pt modelId="{98BB7052-CFDC-41AC-9527-31AD1CA72C00}" type="pres">
      <dgm:prSet presAssocID="{56ADF28A-7958-4E36-A37F-D60AF6A2C4CE}" presName="hierChild5" presStyleCnt="0"/>
      <dgm:spPr/>
    </dgm:pt>
    <dgm:pt modelId="{661E36A2-DCAE-4346-A2F6-99C70235DC67}" type="pres">
      <dgm:prSet presAssocID="{A34A9331-A92F-4513-9007-D99C9E7D2EF9}" presName="hierChild3" presStyleCnt="0"/>
      <dgm:spPr/>
    </dgm:pt>
  </dgm:ptLst>
  <dgm:cxnLst>
    <dgm:cxn modelId="{44B1FD50-46B8-44EF-8092-F95C56EB5C8F}" type="presOf" srcId="{56ADF28A-7958-4E36-A37F-D60AF6A2C4CE}" destId="{84E6256C-AF9C-4192-A5A6-5799C95766BD}" srcOrd="1" destOrd="0" presId="urn:microsoft.com/office/officeart/2005/8/layout/orgChart1"/>
    <dgm:cxn modelId="{475DB752-362F-4C4D-B672-FC51785230A1}" type="presOf" srcId="{BB9B4AC5-47B3-457D-BB69-7468E5099709}" destId="{EC66B850-8A8B-4566-8F51-524C2727CA58}" srcOrd="1" destOrd="0" presId="urn:microsoft.com/office/officeart/2005/8/layout/orgChart1"/>
    <dgm:cxn modelId="{A6C70070-7F16-45EA-8763-6764A65FA009}" type="presOf" srcId="{A34A9331-A92F-4513-9007-D99C9E7D2EF9}" destId="{E1492784-1814-41F7-89FD-761332CE22C6}" srcOrd="0" destOrd="0" presId="urn:microsoft.com/office/officeart/2005/8/layout/orgChart1"/>
    <dgm:cxn modelId="{9C0E6074-58F4-4847-BE93-C07EC2D85A8B}" type="presOf" srcId="{A2EBAE6F-F38F-4948-8518-B927DC8515E5}" destId="{24CA003F-61B9-43FD-9352-6DB2104996F3}" srcOrd="0" destOrd="0" presId="urn:microsoft.com/office/officeart/2005/8/layout/orgChart1"/>
    <dgm:cxn modelId="{E36BB97E-3C8E-4DAD-A93E-C3F976B17028}" type="presOf" srcId="{A2EBAE6F-F38F-4948-8518-B927DC8515E5}" destId="{DF92BEF9-312D-46F3-9911-C9183EBA584A}" srcOrd="1" destOrd="0" presId="urn:microsoft.com/office/officeart/2005/8/layout/orgChart1"/>
    <dgm:cxn modelId="{F9ED7BA6-2492-4A89-9D2F-AEA7A2B6488C}" srcId="{C05B756D-E718-4D6A-9F21-294070360D7A}" destId="{A34A9331-A92F-4513-9007-D99C9E7D2EF9}" srcOrd="0" destOrd="0" parTransId="{9B6E136E-FF6A-4DE3-B604-B5A737DC4ED0}" sibTransId="{C71A0F44-1FC1-4CA1-BE50-54C52426A59F}"/>
    <dgm:cxn modelId="{DC32E4A7-C611-4688-B2B1-F8D73D0ACC13}" srcId="{A34A9331-A92F-4513-9007-D99C9E7D2EF9}" destId="{56ADF28A-7958-4E36-A37F-D60AF6A2C4CE}" srcOrd="2" destOrd="0" parTransId="{DEE5D828-CC78-425A-B8EC-965D1D755029}" sibTransId="{FFF46AC0-F6B1-45B1-8C68-B6D348FCB796}"/>
    <dgm:cxn modelId="{ADD851B1-12B1-46B2-9903-5F4DE2B7934E}" type="presOf" srcId="{A34A9331-A92F-4513-9007-D99C9E7D2EF9}" destId="{76D82E0F-8191-4666-9195-0EBDB6345452}" srcOrd="1" destOrd="0" presId="urn:microsoft.com/office/officeart/2005/8/layout/orgChart1"/>
    <dgm:cxn modelId="{1B10BABE-B655-4F7D-A97D-7AE3EB4EB697}" type="presOf" srcId="{6599A0B5-E77F-4A55-88E0-41EC8327559B}" destId="{1B263692-A606-4BF8-BCA6-289FD3468108}" srcOrd="0" destOrd="0" presId="urn:microsoft.com/office/officeart/2005/8/layout/orgChart1"/>
    <dgm:cxn modelId="{F0CDA7C1-E34A-4E48-9502-A099319FC0FF}" srcId="{A34A9331-A92F-4513-9007-D99C9E7D2EF9}" destId="{A2EBAE6F-F38F-4948-8518-B927DC8515E5}" srcOrd="0" destOrd="0" parTransId="{6599A0B5-E77F-4A55-88E0-41EC8327559B}" sibTransId="{C4F6E6E2-35BA-4164-97DB-575D72534CBE}"/>
    <dgm:cxn modelId="{F860B2D4-6860-4B3E-8D30-D863D1FC84E8}" srcId="{A34A9331-A92F-4513-9007-D99C9E7D2EF9}" destId="{BB9B4AC5-47B3-457D-BB69-7468E5099709}" srcOrd="1" destOrd="0" parTransId="{7F732736-2904-42B9-B318-72FE90596ABA}" sibTransId="{E7DF482E-1F81-4940-A8D9-36B5BE80545C}"/>
    <dgm:cxn modelId="{AC1D04DA-291E-4858-85D0-80004C9061DD}" type="presOf" srcId="{7F732736-2904-42B9-B318-72FE90596ABA}" destId="{44FB1151-839B-43B8-8E35-F7CF503D8D21}" srcOrd="0" destOrd="0" presId="urn:microsoft.com/office/officeart/2005/8/layout/orgChart1"/>
    <dgm:cxn modelId="{70ADB5DA-5A27-415F-8757-FDD7CB762E03}" type="presOf" srcId="{DEE5D828-CC78-425A-B8EC-965D1D755029}" destId="{FEA99F5C-3FB0-4B9A-8FBA-55273F6BE0F1}" srcOrd="0" destOrd="0" presId="urn:microsoft.com/office/officeart/2005/8/layout/orgChart1"/>
    <dgm:cxn modelId="{E517C6DD-F1D7-47E4-B090-CEB86499AAB5}" type="presOf" srcId="{56ADF28A-7958-4E36-A37F-D60AF6A2C4CE}" destId="{D1927631-C970-4AE1-8772-862A0562BABF}" srcOrd="0" destOrd="0" presId="urn:microsoft.com/office/officeart/2005/8/layout/orgChart1"/>
    <dgm:cxn modelId="{367B5DE3-AB19-4E86-874C-A7D467596233}" type="presOf" srcId="{BB9B4AC5-47B3-457D-BB69-7468E5099709}" destId="{E228290B-8D71-4A90-9BED-D5723C181B6F}" srcOrd="0" destOrd="0" presId="urn:microsoft.com/office/officeart/2005/8/layout/orgChart1"/>
    <dgm:cxn modelId="{C244A4FC-E4AE-4AEE-8C85-34E1361DAAB7}" type="presOf" srcId="{C05B756D-E718-4D6A-9F21-294070360D7A}" destId="{C8FE54B0-10DF-47CC-AF85-0F2B2463B6E2}" srcOrd="0" destOrd="0" presId="urn:microsoft.com/office/officeart/2005/8/layout/orgChart1"/>
    <dgm:cxn modelId="{05FAF4B1-2713-4512-96EE-511908449F86}" type="presParOf" srcId="{C8FE54B0-10DF-47CC-AF85-0F2B2463B6E2}" destId="{B44DA052-8E9A-491D-A14E-8A9A142E17F2}" srcOrd="0" destOrd="0" presId="urn:microsoft.com/office/officeart/2005/8/layout/orgChart1"/>
    <dgm:cxn modelId="{D1C0BB51-5A86-41EB-9149-0E4749B88BBB}" type="presParOf" srcId="{B44DA052-8E9A-491D-A14E-8A9A142E17F2}" destId="{1BC3FDBF-72EC-4030-96C0-537579BC960A}" srcOrd="0" destOrd="0" presId="urn:microsoft.com/office/officeart/2005/8/layout/orgChart1"/>
    <dgm:cxn modelId="{5466F9D8-8B38-454E-BD20-DAB02F86D7F5}" type="presParOf" srcId="{1BC3FDBF-72EC-4030-96C0-537579BC960A}" destId="{E1492784-1814-41F7-89FD-761332CE22C6}" srcOrd="0" destOrd="0" presId="urn:microsoft.com/office/officeart/2005/8/layout/orgChart1"/>
    <dgm:cxn modelId="{EA6B94D1-6F80-4477-9601-96ECAFE0EA20}" type="presParOf" srcId="{1BC3FDBF-72EC-4030-96C0-537579BC960A}" destId="{76D82E0F-8191-4666-9195-0EBDB6345452}" srcOrd="1" destOrd="0" presId="urn:microsoft.com/office/officeart/2005/8/layout/orgChart1"/>
    <dgm:cxn modelId="{F2A92262-46E3-4428-ABA2-A1E5B3A9054D}" type="presParOf" srcId="{B44DA052-8E9A-491D-A14E-8A9A142E17F2}" destId="{349DBBB3-6774-4B2E-904B-0030E5AD90A1}" srcOrd="1" destOrd="0" presId="urn:microsoft.com/office/officeart/2005/8/layout/orgChart1"/>
    <dgm:cxn modelId="{7C441543-D068-43A7-A440-46E56A7AA779}" type="presParOf" srcId="{349DBBB3-6774-4B2E-904B-0030E5AD90A1}" destId="{1B263692-A606-4BF8-BCA6-289FD3468108}" srcOrd="0" destOrd="0" presId="urn:microsoft.com/office/officeart/2005/8/layout/orgChart1"/>
    <dgm:cxn modelId="{FF8D84EB-80DE-4A1C-9F0D-38120328731F}" type="presParOf" srcId="{349DBBB3-6774-4B2E-904B-0030E5AD90A1}" destId="{C3D23D96-C1EC-4908-B34B-DA252F8DE832}" srcOrd="1" destOrd="0" presId="urn:microsoft.com/office/officeart/2005/8/layout/orgChart1"/>
    <dgm:cxn modelId="{1A9BB532-DDD2-435C-A8AC-A75720858FCB}" type="presParOf" srcId="{C3D23D96-C1EC-4908-B34B-DA252F8DE832}" destId="{C311DBA3-B4A1-41D6-B92E-8F41F8A4F0E7}" srcOrd="0" destOrd="0" presId="urn:microsoft.com/office/officeart/2005/8/layout/orgChart1"/>
    <dgm:cxn modelId="{FD62F9B1-5269-4C04-95E2-81B8890D8AA2}" type="presParOf" srcId="{C311DBA3-B4A1-41D6-B92E-8F41F8A4F0E7}" destId="{24CA003F-61B9-43FD-9352-6DB2104996F3}" srcOrd="0" destOrd="0" presId="urn:microsoft.com/office/officeart/2005/8/layout/orgChart1"/>
    <dgm:cxn modelId="{95E8DBD7-8242-4D1D-A81B-1426C17EBDC1}" type="presParOf" srcId="{C311DBA3-B4A1-41D6-B92E-8F41F8A4F0E7}" destId="{DF92BEF9-312D-46F3-9911-C9183EBA584A}" srcOrd="1" destOrd="0" presId="urn:microsoft.com/office/officeart/2005/8/layout/orgChart1"/>
    <dgm:cxn modelId="{1B48053B-68E8-4C97-9152-83BEF269B071}" type="presParOf" srcId="{C3D23D96-C1EC-4908-B34B-DA252F8DE832}" destId="{C015FE2A-A977-47B8-91C8-7B3103B83582}" srcOrd="1" destOrd="0" presId="urn:microsoft.com/office/officeart/2005/8/layout/orgChart1"/>
    <dgm:cxn modelId="{1036EE54-CF2F-42A9-A069-42F4729DA6AA}" type="presParOf" srcId="{C3D23D96-C1EC-4908-B34B-DA252F8DE832}" destId="{73B72BA7-7665-4031-9B21-2773AD5EE25E}" srcOrd="2" destOrd="0" presId="urn:microsoft.com/office/officeart/2005/8/layout/orgChart1"/>
    <dgm:cxn modelId="{81162C73-8F72-42FB-88E3-68A5EB3631CF}" type="presParOf" srcId="{349DBBB3-6774-4B2E-904B-0030E5AD90A1}" destId="{44FB1151-839B-43B8-8E35-F7CF503D8D21}" srcOrd="2" destOrd="0" presId="urn:microsoft.com/office/officeart/2005/8/layout/orgChart1"/>
    <dgm:cxn modelId="{80BB5894-B33C-4ACB-A6BD-6D2AC21A86AD}" type="presParOf" srcId="{349DBBB3-6774-4B2E-904B-0030E5AD90A1}" destId="{AAEC2030-3AAE-4E69-9B07-E9C0A0DE0648}" srcOrd="3" destOrd="0" presId="urn:microsoft.com/office/officeart/2005/8/layout/orgChart1"/>
    <dgm:cxn modelId="{DEABDBFC-E913-429A-B918-D51F4C93535C}" type="presParOf" srcId="{AAEC2030-3AAE-4E69-9B07-E9C0A0DE0648}" destId="{6BD9C297-2F53-446B-ADBE-18B88307B70F}" srcOrd="0" destOrd="0" presId="urn:microsoft.com/office/officeart/2005/8/layout/orgChart1"/>
    <dgm:cxn modelId="{81BAEE66-1934-4571-8689-66F2EE5B8463}" type="presParOf" srcId="{6BD9C297-2F53-446B-ADBE-18B88307B70F}" destId="{E228290B-8D71-4A90-9BED-D5723C181B6F}" srcOrd="0" destOrd="0" presId="urn:microsoft.com/office/officeart/2005/8/layout/orgChart1"/>
    <dgm:cxn modelId="{3C67AB57-9E18-4746-A130-A8A96825A350}" type="presParOf" srcId="{6BD9C297-2F53-446B-ADBE-18B88307B70F}" destId="{EC66B850-8A8B-4566-8F51-524C2727CA58}" srcOrd="1" destOrd="0" presId="urn:microsoft.com/office/officeart/2005/8/layout/orgChart1"/>
    <dgm:cxn modelId="{9D21B157-D501-4286-ABA9-E9BCDB3E2866}" type="presParOf" srcId="{AAEC2030-3AAE-4E69-9B07-E9C0A0DE0648}" destId="{2DEBDC1A-76BB-4A79-872C-DA0B83ACDADC}" srcOrd="1" destOrd="0" presId="urn:microsoft.com/office/officeart/2005/8/layout/orgChart1"/>
    <dgm:cxn modelId="{3F36CE16-BC87-4698-BD1B-F55E9C74BE72}" type="presParOf" srcId="{AAEC2030-3AAE-4E69-9B07-E9C0A0DE0648}" destId="{C83A6325-0A5F-4F9D-A1D5-ADB6BA96FE28}" srcOrd="2" destOrd="0" presId="urn:microsoft.com/office/officeart/2005/8/layout/orgChart1"/>
    <dgm:cxn modelId="{5EC5E275-987A-4730-9C6F-FC7E3E7825B3}" type="presParOf" srcId="{349DBBB3-6774-4B2E-904B-0030E5AD90A1}" destId="{FEA99F5C-3FB0-4B9A-8FBA-55273F6BE0F1}" srcOrd="4" destOrd="0" presId="urn:microsoft.com/office/officeart/2005/8/layout/orgChart1"/>
    <dgm:cxn modelId="{2411642D-586B-43ED-AB01-AE5B5C714B6B}" type="presParOf" srcId="{349DBBB3-6774-4B2E-904B-0030E5AD90A1}" destId="{AFDE42A0-E11D-41D6-ACA8-3DED8A27A8E9}" srcOrd="5" destOrd="0" presId="urn:microsoft.com/office/officeart/2005/8/layout/orgChart1"/>
    <dgm:cxn modelId="{7B9637D5-41E9-4607-8FAF-3A3DE23A030B}" type="presParOf" srcId="{AFDE42A0-E11D-41D6-ACA8-3DED8A27A8E9}" destId="{183EE207-6E2E-46CC-A5FE-7DE6A2DD1180}" srcOrd="0" destOrd="0" presId="urn:microsoft.com/office/officeart/2005/8/layout/orgChart1"/>
    <dgm:cxn modelId="{64E28FCF-6A35-433E-9DD9-D6948636FEFA}" type="presParOf" srcId="{183EE207-6E2E-46CC-A5FE-7DE6A2DD1180}" destId="{D1927631-C970-4AE1-8772-862A0562BABF}" srcOrd="0" destOrd="0" presId="urn:microsoft.com/office/officeart/2005/8/layout/orgChart1"/>
    <dgm:cxn modelId="{CEF5E42A-71A5-4609-80CE-C750DD3FBA2F}" type="presParOf" srcId="{183EE207-6E2E-46CC-A5FE-7DE6A2DD1180}" destId="{84E6256C-AF9C-4192-A5A6-5799C95766BD}" srcOrd="1" destOrd="0" presId="urn:microsoft.com/office/officeart/2005/8/layout/orgChart1"/>
    <dgm:cxn modelId="{6C231052-A94D-4889-88A7-CEBA82508768}" type="presParOf" srcId="{AFDE42A0-E11D-41D6-ACA8-3DED8A27A8E9}" destId="{D5FFF05A-B0FF-487E-A5A2-D3A147396F4B}" srcOrd="1" destOrd="0" presId="urn:microsoft.com/office/officeart/2005/8/layout/orgChart1"/>
    <dgm:cxn modelId="{B2CEA238-72CA-4317-B577-C7DD45F7F93A}" type="presParOf" srcId="{AFDE42A0-E11D-41D6-ACA8-3DED8A27A8E9}" destId="{98BB7052-CFDC-41AC-9527-31AD1CA72C00}" srcOrd="2" destOrd="0" presId="urn:microsoft.com/office/officeart/2005/8/layout/orgChart1"/>
    <dgm:cxn modelId="{78A6609A-B653-4723-9AAC-ECE308F9416E}" type="presParOf" srcId="{B44DA052-8E9A-491D-A14E-8A9A142E17F2}" destId="{661E36A2-DCAE-4346-A2F6-99C70235DC67}"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99F5C-3FB0-4B9A-8FBA-55273F6BE0F1}">
      <dsp:nvSpPr>
        <dsp:cNvPr id="0" name=""/>
        <dsp:cNvSpPr/>
      </dsp:nvSpPr>
      <dsp:spPr>
        <a:xfrm>
          <a:off x="968225" y="1191437"/>
          <a:ext cx="2342029" cy="406467"/>
        </a:xfrm>
        <a:custGeom>
          <a:avLst/>
          <a:gdLst/>
          <a:ahLst/>
          <a:cxnLst/>
          <a:rect l="0" t="0" r="0" b="0"/>
          <a:pathLst>
            <a:path>
              <a:moveTo>
                <a:pt x="2342029" y="0"/>
              </a:moveTo>
              <a:lnTo>
                <a:pt x="2342029" y="203233"/>
              </a:lnTo>
              <a:lnTo>
                <a:pt x="0" y="203233"/>
              </a:lnTo>
              <a:lnTo>
                <a:pt x="0" y="4064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FB1151-839B-43B8-8E35-F7CF503D8D21}">
      <dsp:nvSpPr>
        <dsp:cNvPr id="0" name=""/>
        <dsp:cNvSpPr/>
      </dsp:nvSpPr>
      <dsp:spPr>
        <a:xfrm>
          <a:off x="3264535" y="1191437"/>
          <a:ext cx="91440" cy="406467"/>
        </a:xfrm>
        <a:custGeom>
          <a:avLst/>
          <a:gdLst/>
          <a:ahLst/>
          <a:cxnLst/>
          <a:rect l="0" t="0" r="0" b="0"/>
          <a:pathLst>
            <a:path>
              <a:moveTo>
                <a:pt x="45720" y="0"/>
              </a:moveTo>
              <a:lnTo>
                <a:pt x="45720" y="4064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263692-A606-4BF8-BCA6-289FD3468108}">
      <dsp:nvSpPr>
        <dsp:cNvPr id="0" name=""/>
        <dsp:cNvSpPr/>
      </dsp:nvSpPr>
      <dsp:spPr>
        <a:xfrm>
          <a:off x="3310255" y="1191437"/>
          <a:ext cx="2342029" cy="406467"/>
        </a:xfrm>
        <a:custGeom>
          <a:avLst/>
          <a:gdLst/>
          <a:ahLst/>
          <a:cxnLst/>
          <a:rect l="0" t="0" r="0" b="0"/>
          <a:pathLst>
            <a:path>
              <a:moveTo>
                <a:pt x="0" y="0"/>
              </a:moveTo>
              <a:lnTo>
                <a:pt x="0" y="203233"/>
              </a:lnTo>
              <a:lnTo>
                <a:pt x="2342029" y="203233"/>
              </a:lnTo>
              <a:lnTo>
                <a:pt x="2342029" y="4064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492784-1814-41F7-89FD-761332CE22C6}">
      <dsp:nvSpPr>
        <dsp:cNvPr id="0" name=""/>
        <dsp:cNvSpPr/>
      </dsp:nvSpPr>
      <dsp:spPr>
        <a:xfrm>
          <a:off x="2342474" y="223656"/>
          <a:ext cx="1935561" cy="967780"/>
        </a:xfrm>
        <a:prstGeom prst="rect">
          <a:avLst/>
        </a:prstGeom>
        <a:solidFill>
          <a:srgbClr val="F2C812"/>
        </a:solidFill>
        <a:ln w="12700" cap="flat" cmpd="sng" algn="ctr">
          <a:solidFill>
            <a:srgbClr val="F2C8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Type of Data Models</a:t>
          </a:r>
        </a:p>
      </dsp:txBody>
      <dsp:txXfrm>
        <a:off x="2342474" y="223656"/>
        <a:ext cx="1935561" cy="967780"/>
      </dsp:txXfrm>
    </dsp:sp>
    <dsp:sp modelId="{24CA003F-61B9-43FD-9352-6DB2104996F3}">
      <dsp:nvSpPr>
        <dsp:cNvPr id="0" name=""/>
        <dsp:cNvSpPr/>
      </dsp:nvSpPr>
      <dsp:spPr>
        <a:xfrm>
          <a:off x="4684503" y="1597905"/>
          <a:ext cx="1935561" cy="967780"/>
        </a:xfrm>
        <a:prstGeom prst="rect">
          <a:avLst/>
        </a:prstGeom>
        <a:solidFill>
          <a:srgbClr val="F2C812"/>
        </a:solidFill>
        <a:ln w="12700" cap="flat" cmpd="sng" algn="ctr">
          <a:solidFill>
            <a:srgbClr val="F2C8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Snowflake Schema</a:t>
          </a:r>
        </a:p>
      </dsp:txBody>
      <dsp:txXfrm>
        <a:off x="4684503" y="1597905"/>
        <a:ext cx="1935561" cy="967780"/>
      </dsp:txXfrm>
    </dsp:sp>
    <dsp:sp modelId="{E228290B-8D71-4A90-9BED-D5723C181B6F}">
      <dsp:nvSpPr>
        <dsp:cNvPr id="0" name=""/>
        <dsp:cNvSpPr/>
      </dsp:nvSpPr>
      <dsp:spPr>
        <a:xfrm>
          <a:off x="2342474" y="1597905"/>
          <a:ext cx="1935561" cy="967780"/>
        </a:xfrm>
        <a:prstGeom prst="rect">
          <a:avLst/>
        </a:prstGeom>
        <a:solidFill>
          <a:srgbClr val="F2C812"/>
        </a:solidFill>
        <a:ln w="12700" cap="flat" cmpd="sng" algn="ctr">
          <a:solidFill>
            <a:srgbClr val="F2C8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Star Schema</a:t>
          </a:r>
        </a:p>
      </dsp:txBody>
      <dsp:txXfrm>
        <a:off x="2342474" y="1597905"/>
        <a:ext cx="1935561" cy="967780"/>
      </dsp:txXfrm>
    </dsp:sp>
    <dsp:sp modelId="{D1927631-C970-4AE1-8772-862A0562BABF}">
      <dsp:nvSpPr>
        <dsp:cNvPr id="0" name=""/>
        <dsp:cNvSpPr/>
      </dsp:nvSpPr>
      <dsp:spPr>
        <a:xfrm>
          <a:off x="444" y="1597905"/>
          <a:ext cx="1935561" cy="967780"/>
        </a:xfrm>
        <a:prstGeom prst="rect">
          <a:avLst/>
        </a:prstGeom>
        <a:solidFill>
          <a:srgbClr val="F2C812"/>
        </a:solidFill>
        <a:ln w="12700" cap="flat" cmpd="sng" algn="ctr">
          <a:solidFill>
            <a:srgbClr val="F2C8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Flat or Denormalized</a:t>
          </a:r>
        </a:p>
      </dsp:txBody>
      <dsp:txXfrm>
        <a:off x="444" y="1597905"/>
        <a:ext cx="1935561" cy="9677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99F5C-3FB0-4B9A-8FBA-55273F6BE0F1}">
      <dsp:nvSpPr>
        <dsp:cNvPr id="0" name=""/>
        <dsp:cNvSpPr/>
      </dsp:nvSpPr>
      <dsp:spPr>
        <a:xfrm>
          <a:off x="1119213" y="1662453"/>
          <a:ext cx="2707252" cy="469853"/>
        </a:xfrm>
        <a:custGeom>
          <a:avLst/>
          <a:gdLst/>
          <a:ahLst/>
          <a:cxnLst/>
          <a:rect l="0" t="0" r="0" b="0"/>
          <a:pathLst>
            <a:path>
              <a:moveTo>
                <a:pt x="2707252" y="0"/>
              </a:moveTo>
              <a:lnTo>
                <a:pt x="2707252" y="234926"/>
              </a:lnTo>
              <a:lnTo>
                <a:pt x="0" y="234926"/>
              </a:lnTo>
              <a:lnTo>
                <a:pt x="0" y="469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FB1151-839B-43B8-8E35-F7CF503D8D21}">
      <dsp:nvSpPr>
        <dsp:cNvPr id="0" name=""/>
        <dsp:cNvSpPr/>
      </dsp:nvSpPr>
      <dsp:spPr>
        <a:xfrm>
          <a:off x="3780746" y="1662453"/>
          <a:ext cx="91440" cy="469853"/>
        </a:xfrm>
        <a:custGeom>
          <a:avLst/>
          <a:gdLst/>
          <a:ahLst/>
          <a:cxnLst/>
          <a:rect l="0" t="0" r="0" b="0"/>
          <a:pathLst>
            <a:path>
              <a:moveTo>
                <a:pt x="45720" y="0"/>
              </a:moveTo>
              <a:lnTo>
                <a:pt x="45720" y="469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263692-A606-4BF8-BCA6-289FD3468108}">
      <dsp:nvSpPr>
        <dsp:cNvPr id="0" name=""/>
        <dsp:cNvSpPr/>
      </dsp:nvSpPr>
      <dsp:spPr>
        <a:xfrm>
          <a:off x="3826466" y="1662453"/>
          <a:ext cx="2707252" cy="469853"/>
        </a:xfrm>
        <a:custGeom>
          <a:avLst/>
          <a:gdLst/>
          <a:ahLst/>
          <a:cxnLst/>
          <a:rect l="0" t="0" r="0" b="0"/>
          <a:pathLst>
            <a:path>
              <a:moveTo>
                <a:pt x="0" y="0"/>
              </a:moveTo>
              <a:lnTo>
                <a:pt x="0" y="234926"/>
              </a:lnTo>
              <a:lnTo>
                <a:pt x="2707252" y="234926"/>
              </a:lnTo>
              <a:lnTo>
                <a:pt x="2707252" y="469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492784-1814-41F7-89FD-761332CE22C6}">
      <dsp:nvSpPr>
        <dsp:cNvPr id="0" name=""/>
        <dsp:cNvSpPr/>
      </dsp:nvSpPr>
      <dsp:spPr>
        <a:xfrm>
          <a:off x="2707766" y="543754"/>
          <a:ext cx="2237398" cy="1118699"/>
        </a:xfrm>
        <a:prstGeom prst="rect">
          <a:avLst/>
        </a:prstGeom>
        <a:solidFill>
          <a:srgbClr val="F2C812"/>
        </a:solidFill>
        <a:ln w="12700" cap="flat" cmpd="sng" algn="ctr">
          <a:solidFill>
            <a:srgbClr val="F2C8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rPr>
            <a:t>Three ways to write M</a:t>
          </a:r>
          <a:endParaRPr lang="en-US" sz="2400" b="1" kern="1200" dirty="0">
            <a:solidFill>
              <a:schemeClr val="tx1"/>
            </a:solidFill>
            <a:latin typeface="+mj-lt"/>
            <a:ea typeface="+mn-ea"/>
            <a:cs typeface="+mn-cs"/>
          </a:endParaRPr>
        </a:p>
      </dsp:txBody>
      <dsp:txXfrm>
        <a:off x="2707766" y="543754"/>
        <a:ext cx="2237398" cy="1118699"/>
      </dsp:txXfrm>
    </dsp:sp>
    <dsp:sp modelId="{24CA003F-61B9-43FD-9352-6DB2104996F3}">
      <dsp:nvSpPr>
        <dsp:cNvPr id="0" name=""/>
        <dsp:cNvSpPr/>
      </dsp:nvSpPr>
      <dsp:spPr>
        <a:xfrm>
          <a:off x="5415019" y="2132307"/>
          <a:ext cx="2237398" cy="1118699"/>
        </a:xfrm>
        <a:prstGeom prst="rect">
          <a:avLst/>
        </a:prstGeom>
        <a:solidFill>
          <a:srgbClr val="F2C812"/>
        </a:solidFill>
        <a:ln w="12700" cap="flat" cmpd="sng" algn="ctr">
          <a:solidFill>
            <a:srgbClr val="F2C8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Custom Code</a:t>
          </a:r>
        </a:p>
      </dsp:txBody>
      <dsp:txXfrm>
        <a:off x="5415019" y="2132307"/>
        <a:ext cx="2237398" cy="1118699"/>
      </dsp:txXfrm>
    </dsp:sp>
    <dsp:sp modelId="{E228290B-8D71-4A90-9BED-D5723C181B6F}">
      <dsp:nvSpPr>
        <dsp:cNvPr id="0" name=""/>
        <dsp:cNvSpPr/>
      </dsp:nvSpPr>
      <dsp:spPr>
        <a:xfrm>
          <a:off x="2707766" y="2132307"/>
          <a:ext cx="2237398" cy="1118699"/>
        </a:xfrm>
        <a:prstGeom prst="rect">
          <a:avLst/>
        </a:prstGeom>
        <a:solidFill>
          <a:srgbClr val="F2C812"/>
        </a:solidFill>
        <a:ln w="12700" cap="flat" cmpd="sng" algn="ctr">
          <a:solidFill>
            <a:srgbClr val="F2C8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Click and Adjust</a:t>
          </a:r>
        </a:p>
      </dsp:txBody>
      <dsp:txXfrm>
        <a:off x="2707766" y="2132307"/>
        <a:ext cx="2237398" cy="1118699"/>
      </dsp:txXfrm>
    </dsp:sp>
    <dsp:sp modelId="{D1927631-C970-4AE1-8772-862A0562BABF}">
      <dsp:nvSpPr>
        <dsp:cNvPr id="0" name=""/>
        <dsp:cNvSpPr/>
      </dsp:nvSpPr>
      <dsp:spPr>
        <a:xfrm>
          <a:off x="513" y="2132307"/>
          <a:ext cx="2237398" cy="1118699"/>
        </a:xfrm>
        <a:prstGeom prst="rect">
          <a:avLst/>
        </a:prstGeom>
        <a:solidFill>
          <a:srgbClr val="F2C812"/>
        </a:solidFill>
        <a:ln w="12700" cap="flat" cmpd="sng" algn="ctr">
          <a:solidFill>
            <a:srgbClr val="F2C8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Use the Ribbon</a:t>
          </a:r>
        </a:p>
      </dsp:txBody>
      <dsp:txXfrm>
        <a:off x="513" y="2132307"/>
        <a:ext cx="2237398" cy="11186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45" cy="465743"/>
          </a:xfrm>
          <a:prstGeom prst="rect">
            <a:avLst/>
          </a:prstGeom>
        </p:spPr>
        <p:txBody>
          <a:bodyPr vert="horz" lIns="88139" tIns="44070" rIns="88139" bIns="44070" rtlCol="0"/>
          <a:lstStyle>
            <a:lvl1pPr algn="l">
              <a:defRPr sz="1200"/>
            </a:lvl1pPr>
          </a:lstStyle>
          <a:p>
            <a:endParaRPr lang="en-US"/>
          </a:p>
        </p:txBody>
      </p:sp>
      <p:sp>
        <p:nvSpPr>
          <p:cNvPr id="3" name="Date Placeholder 2"/>
          <p:cNvSpPr>
            <a:spLocks noGrp="1"/>
          </p:cNvSpPr>
          <p:nvPr>
            <p:ph type="dt" sz="quarter" idx="1"/>
          </p:nvPr>
        </p:nvSpPr>
        <p:spPr>
          <a:xfrm>
            <a:off x="3970735" y="0"/>
            <a:ext cx="3038145" cy="465743"/>
          </a:xfrm>
          <a:prstGeom prst="rect">
            <a:avLst/>
          </a:prstGeom>
        </p:spPr>
        <p:txBody>
          <a:bodyPr vert="horz" lIns="88139" tIns="44070" rIns="88139" bIns="44070" rtlCol="0"/>
          <a:lstStyle>
            <a:lvl1pPr algn="r">
              <a:defRPr sz="1200"/>
            </a:lvl1pPr>
          </a:lstStyle>
          <a:p>
            <a:fld id="{D01E7717-61C2-4320-AF2B-DE5664A7A6B7}" type="datetimeFigureOut">
              <a:rPr lang="en-US" smtClean="0"/>
              <a:t>6/1/18</a:t>
            </a:fld>
            <a:endParaRPr lang="en-US"/>
          </a:p>
        </p:txBody>
      </p:sp>
      <p:sp>
        <p:nvSpPr>
          <p:cNvPr id="4" name="Footer Placeholder 3"/>
          <p:cNvSpPr>
            <a:spLocks noGrp="1"/>
          </p:cNvSpPr>
          <p:nvPr>
            <p:ph type="ftr" sz="quarter" idx="2"/>
          </p:nvPr>
        </p:nvSpPr>
        <p:spPr>
          <a:xfrm>
            <a:off x="0" y="8830660"/>
            <a:ext cx="3038145" cy="465742"/>
          </a:xfrm>
          <a:prstGeom prst="rect">
            <a:avLst/>
          </a:prstGeom>
        </p:spPr>
        <p:txBody>
          <a:bodyPr vert="horz" lIns="88139" tIns="44070" rIns="88139" bIns="44070" rtlCol="0" anchor="b"/>
          <a:lstStyle>
            <a:lvl1pPr algn="l">
              <a:defRPr sz="1200"/>
            </a:lvl1pPr>
          </a:lstStyle>
          <a:p>
            <a:r>
              <a:rPr lang="en-US"/>
              <a:t>© 2017 Microsoft. All rights reserved.</a:t>
            </a:r>
          </a:p>
        </p:txBody>
      </p:sp>
      <p:sp>
        <p:nvSpPr>
          <p:cNvPr id="5" name="Slide Number Placeholder 4"/>
          <p:cNvSpPr>
            <a:spLocks noGrp="1"/>
          </p:cNvSpPr>
          <p:nvPr>
            <p:ph type="sldNum" sz="quarter" idx="3"/>
          </p:nvPr>
        </p:nvSpPr>
        <p:spPr>
          <a:xfrm>
            <a:off x="3970735" y="8830660"/>
            <a:ext cx="3038145" cy="465742"/>
          </a:xfrm>
          <a:prstGeom prst="rect">
            <a:avLst/>
          </a:prstGeom>
        </p:spPr>
        <p:txBody>
          <a:bodyPr vert="horz" lIns="88139" tIns="44070" rIns="88139" bIns="44070" rtlCol="0" anchor="b"/>
          <a:lstStyle>
            <a:lvl1pPr algn="r">
              <a:defRPr sz="1200"/>
            </a:lvl1pPr>
          </a:lstStyle>
          <a:p>
            <a:fld id="{BEB38A91-9726-44B8-88E0-701970569106}" type="slidenum">
              <a:rPr lang="en-US" smtClean="0"/>
              <a:t>‹#›</a:t>
            </a:fld>
            <a:endParaRPr lang="en-US"/>
          </a:p>
        </p:txBody>
      </p:sp>
    </p:spTree>
    <p:extLst>
      <p:ext uri="{BB962C8B-B14F-4D97-AF65-F5344CB8AC3E}">
        <p14:creationId xmlns:p14="http://schemas.microsoft.com/office/powerpoint/2010/main" val="5296068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1"/>
            <a:ext cx="3037840" cy="466434"/>
          </a:xfrm>
          <a:prstGeom prst="rect">
            <a:avLst/>
          </a:prstGeom>
        </p:spPr>
        <p:txBody>
          <a:bodyPr vert="horz" lIns="93172" tIns="46586" rIns="93172" bIns="46586" rtlCol="0"/>
          <a:lstStyle>
            <a:lvl1pPr algn="r">
              <a:defRPr sz="1300"/>
            </a:lvl1pPr>
          </a:lstStyle>
          <a:p>
            <a:fld id="{48CB1993-EF79-4591-9B0E-41F2C41864E3}" type="datetimeFigureOut">
              <a:rPr lang="en-US" smtClean="0"/>
              <a:t>6/1/18</a:t>
            </a:fld>
            <a:endParaRPr lang="en-US"/>
          </a:p>
        </p:txBody>
      </p:sp>
      <p:sp>
        <p:nvSpPr>
          <p:cNvPr id="4" name="Slide Image Placeholder 3"/>
          <p:cNvSpPr>
            <a:spLocks noGrp="1" noRot="1" noChangeAspect="1"/>
          </p:cNvSpPr>
          <p:nvPr>
            <p:ph type="sldImg" idx="2"/>
          </p:nvPr>
        </p:nvSpPr>
        <p:spPr>
          <a:xfrm>
            <a:off x="717550" y="485775"/>
            <a:ext cx="5575300" cy="313690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3744385"/>
            <a:ext cx="5608320" cy="5085585"/>
          </a:xfrm>
          <a:prstGeom prst="rect">
            <a:avLst/>
          </a:prstGeom>
        </p:spPr>
        <p:txBody>
          <a:bodyPr vert="horz" lIns="93172" tIns="46586" rIns="93172" bIns="46586"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2" tIns="46586" rIns="93172" bIns="46586" rtlCol="0" anchor="b"/>
          <a:lstStyle>
            <a:lvl1pPr algn="l">
              <a:defRPr sz="1300"/>
            </a:lvl1pPr>
          </a:lstStyle>
          <a:p>
            <a:r>
              <a:rPr lang="en-US"/>
              <a:t>© 2017 Microsoft. All rights reserved.</a:t>
            </a:r>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2" tIns="46586" rIns="93172" bIns="46586" rtlCol="0" anchor="b"/>
          <a:lstStyle>
            <a:lvl1pPr algn="r">
              <a:defRPr sz="1300"/>
            </a:lvl1pPr>
          </a:lstStyle>
          <a:p>
            <a:fld id="{24F2286A-233C-471D-BDF9-24A775565FE1}" type="slidenum">
              <a:rPr lang="en-US" smtClean="0"/>
              <a:t>‹#›</a:t>
            </a:fld>
            <a:endParaRPr lang="en-US"/>
          </a:p>
        </p:txBody>
      </p:sp>
    </p:spTree>
    <p:extLst>
      <p:ext uri="{BB962C8B-B14F-4D97-AF65-F5344CB8AC3E}">
        <p14:creationId xmlns:p14="http://schemas.microsoft.com/office/powerpoint/2010/main" val="241688706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900" kern="1200">
        <a:solidFill>
          <a:schemeClr val="tx1"/>
        </a:solidFill>
        <a:latin typeface="+mn-lt"/>
        <a:ea typeface="+mn-ea"/>
        <a:cs typeface="+mn-cs"/>
      </a:defRPr>
    </a:lvl2pPr>
    <a:lvl3pPr marL="914400" algn="l" defTabSz="914400" rtl="0" eaLnBrk="1" latinLnBrk="0" hangingPunct="1">
      <a:defRPr sz="900" kern="1200">
        <a:solidFill>
          <a:schemeClr val="tx1"/>
        </a:solidFill>
        <a:latin typeface="+mn-lt"/>
        <a:ea typeface="+mn-ea"/>
        <a:cs typeface="+mn-cs"/>
      </a:defRPr>
    </a:lvl3pPr>
    <a:lvl4pPr marL="1371600" algn="l" defTabSz="914400" rtl="0" eaLnBrk="1" latinLnBrk="0" hangingPunct="1">
      <a:defRPr sz="900" kern="1200">
        <a:solidFill>
          <a:schemeClr val="tx1"/>
        </a:solidFill>
        <a:latin typeface="+mn-lt"/>
        <a:ea typeface="+mn-ea"/>
        <a:cs typeface="+mn-cs"/>
      </a:defRPr>
    </a:lvl4pPr>
    <a:lvl5pPr marL="1828800" algn="l" defTabSz="914400" rtl="0" eaLnBrk="1" latinLnBrk="0" hangingPunct="1">
      <a:defRPr sz="9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msdn.microsoft.com/library/mt253322?CorrelationId=e113c96a-0d15-4fb7-8443-21051e898ac9&amp;ui=en-US&amp;rs=en-US&amp;ad=US"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msdn.microsoft.com/library/Mt253322?CorrelationId=76b5c813-fc40-4d4e-ba47-f96ce7c60fe0&amp;ui=en-US&amp;rs=en-US&amp;ad=US"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Log</a:t>
            </a:r>
          </a:p>
          <a:p>
            <a:r>
              <a:rPr lang="en-US" sz="1200" kern="1200" dirty="0">
                <a:solidFill>
                  <a:schemeClr val="tx1"/>
                </a:solidFill>
                <a:effectLst/>
                <a:latin typeface="+mn-lt"/>
                <a:ea typeface="+mn-ea"/>
                <a:cs typeface="+mn-cs"/>
              </a:rPr>
              <a:t>-March 2018</a:t>
            </a:r>
          </a:p>
          <a:p>
            <a:r>
              <a:rPr lang="en-US" sz="1200" kern="1200" baseline="0" dirty="0">
                <a:solidFill>
                  <a:schemeClr val="tx1"/>
                </a:solidFill>
                <a:effectLst/>
                <a:latin typeface="+mn-lt"/>
                <a:ea typeface="+mn-ea"/>
                <a:cs typeface="+mn-cs"/>
              </a:rPr>
              <a:t>	Added the Copyright</a:t>
            </a:r>
          </a:p>
          <a:p>
            <a:r>
              <a:rPr lang="en-US" sz="1200" kern="1200" baseline="0" dirty="0">
                <a:solidFill>
                  <a:schemeClr val="tx1"/>
                </a:solidFill>
                <a:effectLst/>
                <a:latin typeface="+mn-lt"/>
                <a:ea typeface="+mn-ea"/>
                <a:cs typeface="+mn-cs"/>
              </a:rPr>
              <a:t>	Add slide before summary about what happens if data does not have a connector</a:t>
            </a:r>
          </a:p>
          <a:p>
            <a:r>
              <a:rPr lang="en-US" sz="1200" kern="1200" baseline="0" dirty="0">
                <a:solidFill>
                  <a:schemeClr val="tx1"/>
                </a:solidFill>
                <a:effectLst/>
                <a:latin typeface="+mn-lt"/>
                <a:ea typeface="+mn-ea"/>
                <a:cs typeface="+mn-cs"/>
              </a:rPr>
              <a:t>	Added data type of Zip in Customer</a:t>
            </a:r>
          </a:p>
          <a:p>
            <a:r>
              <a:rPr lang="en-US" sz="1200" kern="1200" baseline="0" dirty="0">
                <a:solidFill>
                  <a:schemeClr val="tx1"/>
                </a:solidFill>
                <a:effectLst/>
                <a:latin typeface="+mn-lt"/>
                <a:ea typeface="+mn-ea"/>
                <a:cs typeface="+mn-cs"/>
              </a:rPr>
              <a:t>	after data model def, add decision tree to determine which connection mode to make</a:t>
            </a:r>
          </a:p>
          <a:p>
            <a:r>
              <a:rPr lang="en-US" sz="1200" kern="1200" baseline="0" dirty="0">
                <a:solidFill>
                  <a:schemeClr val="tx1"/>
                </a:solidFill>
                <a:effectLst/>
                <a:latin typeface="+mn-lt"/>
                <a:ea typeface="+mn-ea"/>
                <a:cs typeface="+mn-cs"/>
              </a:rPr>
              <a:t>	Added slide and class discussion on how to break up a denormalized file</a:t>
            </a:r>
          </a:p>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329DEA-6433-4493-B9C4-3E0AC755FE5D}"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prstClr val="black"/>
              </a:solidFill>
              <a:effectLst/>
              <a:uLnTx/>
              <a:uFillTx/>
            </a:endParaRPr>
          </a:p>
        </p:txBody>
      </p:sp>
      <p:sp>
        <p:nvSpPr>
          <p:cNvPr id="5" name="Footer Placeholder 4">
            <a:extLst>
              <a:ext uri="{FF2B5EF4-FFF2-40B4-BE49-F238E27FC236}">
                <a16:creationId xmlns:a16="http://schemas.microsoft.com/office/drawing/2014/main" id="{7215B43F-9D3D-4C3B-AB25-D7FC9FBFCDEB}"/>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67708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3BAD8D-EE66-4E0C-82EB-A828CB35C17C}" type="slidenum">
              <a:rPr lang="en-US" smtClean="0"/>
              <a:t>10</a:t>
            </a:fld>
            <a:endParaRPr lang="en-US"/>
          </a:p>
        </p:txBody>
      </p:sp>
    </p:spTree>
    <p:extLst>
      <p:ext uri="{BB962C8B-B14F-4D97-AF65-F5344CB8AC3E}">
        <p14:creationId xmlns:p14="http://schemas.microsoft.com/office/powerpoint/2010/main" val="1227533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with the basis of what you need, let’s start by importing the data. </a:t>
            </a:r>
          </a:p>
          <a:p>
            <a:endParaRPr lang="en-US" dirty="0"/>
          </a:p>
          <a:p>
            <a:r>
              <a:rPr lang="en-US" dirty="0"/>
              <a:t>We have 2 files. A Sales file in CSV and a Dimension file as Excel Workbook. </a:t>
            </a:r>
          </a:p>
          <a:p>
            <a:endParaRPr lang="en-US" dirty="0"/>
          </a:p>
          <a:p>
            <a:r>
              <a:rPr lang="en-US" dirty="0"/>
              <a:t>Go through it and see if this goes back what you need. </a:t>
            </a:r>
          </a:p>
        </p:txBody>
      </p:sp>
      <p:sp>
        <p:nvSpPr>
          <p:cNvPr id="4" name="Slide Number Placeholder 3"/>
          <p:cNvSpPr>
            <a:spLocks noGrp="1"/>
          </p:cNvSpPr>
          <p:nvPr>
            <p:ph type="sldNum" sz="quarter" idx="10"/>
          </p:nvPr>
        </p:nvSpPr>
        <p:spPr/>
        <p:txBody>
          <a:bodyPr/>
          <a:lstStyle/>
          <a:p>
            <a:fld id="{493BAD8D-EE66-4E0C-82EB-A828CB35C17C}" type="slidenum">
              <a:rPr lang="en-US" smtClean="0"/>
              <a:t>11</a:t>
            </a:fld>
            <a:endParaRPr lang="en-US"/>
          </a:p>
        </p:txBody>
      </p:sp>
    </p:spTree>
    <p:extLst>
      <p:ext uri="{BB962C8B-B14F-4D97-AF65-F5344CB8AC3E}">
        <p14:creationId xmlns:p14="http://schemas.microsoft.com/office/powerpoint/2010/main" val="1890135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Sales file is just US, and we see the following: </a:t>
            </a:r>
          </a:p>
          <a:p>
            <a:r>
              <a:rPr lang="en-US" dirty="0" err="1"/>
              <a:t>ProductID</a:t>
            </a:r>
            <a:r>
              <a:rPr lang="en-US" dirty="0"/>
              <a:t>, Date, Zip, </a:t>
            </a:r>
            <a:r>
              <a:rPr lang="en-US" dirty="0" err="1"/>
              <a:t>ManufacturerID</a:t>
            </a:r>
            <a:r>
              <a:rPr lang="en-US" dirty="0"/>
              <a:t> for our dimensions.  </a:t>
            </a:r>
          </a:p>
          <a:p>
            <a:endParaRPr lang="en-US" dirty="0"/>
          </a:p>
          <a:p>
            <a:endParaRPr lang="en-US" dirty="0"/>
          </a:p>
        </p:txBody>
      </p:sp>
      <p:sp>
        <p:nvSpPr>
          <p:cNvPr id="4" name="Slide Number Placeholder 3"/>
          <p:cNvSpPr>
            <a:spLocks noGrp="1"/>
          </p:cNvSpPr>
          <p:nvPr>
            <p:ph type="sldNum" sz="quarter" idx="10"/>
          </p:nvPr>
        </p:nvSpPr>
        <p:spPr/>
        <p:txBody>
          <a:bodyPr/>
          <a:lstStyle/>
          <a:p>
            <a:fld id="{493BAD8D-EE66-4E0C-82EB-A828CB35C17C}" type="slidenum">
              <a:rPr lang="en-US" smtClean="0"/>
              <a:t>12</a:t>
            </a:fld>
            <a:endParaRPr lang="en-US"/>
          </a:p>
        </p:txBody>
      </p:sp>
    </p:spTree>
    <p:extLst>
      <p:ext uri="{BB962C8B-B14F-4D97-AF65-F5344CB8AC3E}">
        <p14:creationId xmlns:p14="http://schemas.microsoft.com/office/powerpoint/2010/main" val="1117850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that we have explored what we have, we know that we need to optimize the shape of some the data. </a:t>
            </a:r>
          </a:p>
        </p:txBody>
      </p:sp>
      <p:sp>
        <p:nvSpPr>
          <p:cNvPr id="4" name="Slide Number Placeholder 3"/>
          <p:cNvSpPr>
            <a:spLocks noGrp="1"/>
          </p:cNvSpPr>
          <p:nvPr>
            <p:ph type="sldNum" sz="quarter" idx="10"/>
          </p:nvPr>
        </p:nvSpPr>
        <p:spPr/>
        <p:txBody>
          <a:bodyPr/>
          <a:lstStyle/>
          <a:p>
            <a:fld id="{493BAD8D-EE66-4E0C-82EB-A828CB35C17C}" type="slidenum">
              <a:rPr lang="en-US" smtClean="0"/>
              <a:t>13</a:t>
            </a:fld>
            <a:endParaRPr lang="en-US"/>
          </a:p>
        </p:txBody>
      </p:sp>
    </p:spTree>
    <p:extLst>
      <p:ext uri="{BB962C8B-B14F-4D97-AF65-F5344CB8AC3E}">
        <p14:creationId xmlns:p14="http://schemas.microsoft.com/office/powerpoint/2010/main" val="1819770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3BAD8D-EE66-4E0C-82EB-A828CB35C17C}" type="slidenum">
              <a:rPr lang="en-US" smtClean="0"/>
              <a:t>14</a:t>
            </a:fld>
            <a:endParaRPr lang="en-US"/>
          </a:p>
        </p:txBody>
      </p:sp>
    </p:spTree>
    <p:extLst>
      <p:ext uri="{BB962C8B-B14F-4D97-AF65-F5344CB8AC3E}">
        <p14:creationId xmlns:p14="http://schemas.microsoft.com/office/powerpoint/2010/main" val="2518775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F2286A-233C-471D-BDF9-24A775565FE1}" type="slidenum">
              <a:rPr lang="en-US" smtClean="0"/>
              <a:t>15</a:t>
            </a:fld>
            <a:endParaRPr lang="en-US"/>
          </a:p>
        </p:txBody>
      </p:sp>
      <p:sp>
        <p:nvSpPr>
          <p:cNvPr id="5" name="Footer Placeholder 4">
            <a:extLst>
              <a:ext uri="{FF2B5EF4-FFF2-40B4-BE49-F238E27FC236}">
                <a16:creationId xmlns:a16="http://schemas.microsoft.com/office/drawing/2014/main" id="{C40D29AD-FABC-4704-8A6A-8FD182F9552F}"/>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308548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F2286A-233C-471D-BDF9-24A775565FE1}" type="slidenum">
              <a:rPr lang="en-US" smtClean="0"/>
              <a:t>16</a:t>
            </a:fld>
            <a:endParaRPr lang="en-US"/>
          </a:p>
        </p:txBody>
      </p:sp>
      <p:sp>
        <p:nvSpPr>
          <p:cNvPr id="5" name="Footer Placeholder 4">
            <a:extLst>
              <a:ext uri="{FF2B5EF4-FFF2-40B4-BE49-F238E27FC236}">
                <a16:creationId xmlns:a16="http://schemas.microsoft.com/office/drawing/2014/main" id="{2373C178-5165-45BE-A7C6-219700F7D271}"/>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052555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30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17</a:t>
            </a:fld>
            <a:endParaRPr lang="en-US">
              <a:solidFill>
                <a:prstClr val="black"/>
              </a:solidFill>
            </a:endParaRPr>
          </a:p>
        </p:txBody>
      </p:sp>
      <p:sp>
        <p:nvSpPr>
          <p:cNvPr id="5" name="Footer Placeholder 4">
            <a:extLst>
              <a:ext uri="{FF2B5EF4-FFF2-40B4-BE49-F238E27FC236}">
                <a16:creationId xmlns:a16="http://schemas.microsoft.com/office/drawing/2014/main" id="{EB6CED64-0720-4326-975F-BE3CB51A5392}"/>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4023798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1" dirty="0">
                <a:ln w="0"/>
              </a:rPr>
              <a:t>This slide builds automatically.  </a:t>
            </a:r>
          </a:p>
          <a:p>
            <a:r>
              <a:rPr lang="en-US" sz="1800" dirty="0">
                <a:ln w="0"/>
              </a:rPr>
              <a:t>Depicts the data flow for Power BI Desktop along with what is in a PBIX file.</a:t>
            </a:r>
          </a:p>
          <a:p>
            <a:r>
              <a:rPr lang="en-US" sz="1800" dirty="0">
                <a:ln w="0"/>
              </a:rPr>
              <a:t>Note all the data sources that can be pulled into Query Editor.</a:t>
            </a:r>
          </a:p>
          <a:p>
            <a:r>
              <a:rPr lang="en-US" sz="1800" dirty="0">
                <a:ln w="0"/>
              </a:rPr>
              <a:t>Note the different views (Report, Data, Relationships) once all of the data is pulled in.</a:t>
            </a:r>
          </a:p>
          <a:p>
            <a:endParaRPr lang="en-US" sz="180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18</a:t>
            </a:fld>
            <a:endParaRPr lang="en-US">
              <a:solidFill>
                <a:prstClr val="black"/>
              </a:solidFill>
            </a:endParaRPr>
          </a:p>
        </p:txBody>
      </p:sp>
      <p:sp>
        <p:nvSpPr>
          <p:cNvPr id="5" name="Footer Placeholder 4">
            <a:extLst>
              <a:ext uri="{FF2B5EF4-FFF2-40B4-BE49-F238E27FC236}">
                <a16:creationId xmlns:a16="http://schemas.microsoft.com/office/drawing/2014/main" id="{65FBA9F0-BE7F-41A7-B1DB-BC8ED5720E2D}"/>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729318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700" dirty="0"/>
              <a:t>In a good Data Model, the model can assume that column types are homogeneous (as they are strongly typed).  This is different from Excel, where any given cell in a spreadsheet can contain different data types.</a:t>
            </a:r>
          </a:p>
        </p:txBody>
      </p:sp>
      <p:sp>
        <p:nvSpPr>
          <p:cNvPr id="4" name="Footer Placeholder 3">
            <a:extLst>
              <a:ext uri="{FF2B5EF4-FFF2-40B4-BE49-F238E27FC236}">
                <a16:creationId xmlns:a16="http://schemas.microsoft.com/office/drawing/2014/main" id="{917FC67F-28CC-4409-A7E3-2DA6A1666D4D}"/>
              </a:ext>
            </a:extLst>
          </p:cNvPr>
          <p:cNvSpPr>
            <a:spLocks noGrp="1"/>
          </p:cNvSpPr>
          <p:nvPr>
            <p:ph type="ftr" sz="quarter" idx="10"/>
          </p:nvPr>
        </p:nvSpPr>
        <p:spPr/>
        <p:txBody>
          <a:bodyPr/>
          <a:lstStyle/>
          <a:p>
            <a:r>
              <a:rPr lang="en-US"/>
              <a:t>© 2017 Microsoft. All rights reserved.</a:t>
            </a:r>
          </a:p>
        </p:txBody>
      </p:sp>
    </p:spTree>
    <p:extLst>
      <p:ext uri="{BB962C8B-B14F-4D97-AF65-F5344CB8AC3E}">
        <p14:creationId xmlns:p14="http://schemas.microsoft.com/office/powerpoint/2010/main" val="1541414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075C3270-D5B6-4AE0-BFEC-3BB548CBAE0E}" type="slidenum">
              <a:rPr lang="en-US" smtClean="0"/>
              <a:t>2</a:t>
            </a:fld>
            <a:endParaRPr lang="en-US"/>
          </a:p>
        </p:txBody>
      </p:sp>
      <p:sp>
        <p:nvSpPr>
          <p:cNvPr id="5" name="Footer Placeholder 4">
            <a:extLst>
              <a:ext uri="{FF2B5EF4-FFF2-40B4-BE49-F238E27FC236}">
                <a16:creationId xmlns:a16="http://schemas.microsoft.com/office/drawing/2014/main" id="{91947ED0-90BC-4CFE-99E6-5324CB0F3828}"/>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170848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rPr>
              <a:t>The items that are math will be our facts: </a:t>
            </a:r>
            <a:br>
              <a:rPr lang="en-US" sz="1200" dirty="0">
                <a:ln w="0"/>
              </a:rPr>
            </a:br>
            <a:r>
              <a:rPr lang="en-US" sz="1200" dirty="0">
                <a:ln w="0"/>
              </a:rPr>
              <a:t>	Actual &amp; Budget Revenue</a:t>
            </a:r>
            <a:br>
              <a:rPr lang="en-US" sz="1200" dirty="0">
                <a:ln w="0"/>
              </a:rPr>
            </a:br>
            <a:r>
              <a:rPr lang="en-US" sz="1200" dirty="0">
                <a:ln w="0"/>
              </a:rPr>
              <a:t>	Units and Cost</a:t>
            </a:r>
          </a:p>
          <a:p>
            <a:endParaRPr lang="en-US" sz="1200" dirty="0">
              <a:ln w="0"/>
            </a:endParaRPr>
          </a:p>
          <a:p>
            <a:r>
              <a:rPr lang="en-US" sz="1200" dirty="0">
                <a:ln w="0"/>
              </a:rPr>
              <a:t>Possibly use a finance example:  the Fact would be the general ledger, the dimensions would hold the account lists / descriptions.</a:t>
            </a:r>
          </a:p>
        </p:txBody>
      </p:sp>
      <p:sp>
        <p:nvSpPr>
          <p:cNvPr id="4" name="Slide Number Placeholder 3"/>
          <p:cNvSpPr>
            <a:spLocks noGrp="1"/>
          </p:cNvSpPr>
          <p:nvPr>
            <p:ph type="sldNum" sz="quarter" idx="10"/>
          </p:nvPr>
        </p:nvSpPr>
        <p:spPr/>
        <p:txBody>
          <a:bodyPr/>
          <a:lstStyle/>
          <a:p>
            <a:fld id="{24F2286A-233C-471D-BDF9-24A775565FE1}" type="slidenum">
              <a:rPr lang="en-US" smtClean="0"/>
              <a:t>20</a:t>
            </a:fld>
            <a:endParaRPr lang="en-US"/>
          </a:p>
        </p:txBody>
      </p:sp>
      <p:sp>
        <p:nvSpPr>
          <p:cNvPr id="5" name="Footer Placeholder 4">
            <a:extLst>
              <a:ext uri="{FF2B5EF4-FFF2-40B4-BE49-F238E27FC236}">
                <a16:creationId xmlns:a16="http://schemas.microsoft.com/office/drawing/2014/main" id="{33B0799D-F030-44C8-A084-FACAF395E8F3}"/>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481422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The BY’s will be the dimensional attributes that we will use to describe the facts.</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21</a:t>
            </a:fld>
            <a:endParaRPr lang="en-US"/>
          </a:p>
        </p:txBody>
      </p:sp>
      <p:sp>
        <p:nvSpPr>
          <p:cNvPr id="5" name="Footer Placeholder 4">
            <a:extLst>
              <a:ext uri="{FF2B5EF4-FFF2-40B4-BE49-F238E27FC236}">
                <a16:creationId xmlns:a16="http://schemas.microsoft.com/office/drawing/2014/main" id="{8FCFD2F2-21B8-438A-94F1-BE679D5A1E89}"/>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621102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Relationship is analogous to how an Excel VLOOKUP function brings two tables together</a:t>
            </a:r>
            <a:endParaRPr lang="en-US" sz="1200" dirty="0">
              <a:ln w="0"/>
              <a:effectLst>
                <a:outerShdw blurRad="38100" dist="19050" dir="2700000" algn="tl" rotWithShape="0">
                  <a:schemeClr val="dk1">
                    <a:alpha val="40000"/>
                  </a:schemeClr>
                </a:outerShdw>
              </a:effectLst>
            </a:endParaRPr>
          </a:p>
          <a:p>
            <a:r>
              <a:rPr lang="en-US" dirty="0"/>
              <a:t>Can observe which side is the many (*) and which is the one (1) - CARDINALITY</a:t>
            </a:r>
          </a:p>
          <a:p>
            <a:endParaRPr lang="en-US" dirty="0"/>
          </a:p>
          <a:p>
            <a:r>
              <a:rPr lang="en-US" dirty="0"/>
              <a:t>When you draw the relationship, Desktop</a:t>
            </a:r>
            <a:r>
              <a:rPr lang="en-US" baseline="0" dirty="0"/>
              <a:t> does several heuristic things</a:t>
            </a:r>
          </a:p>
          <a:p>
            <a:pPr marL="171450" indent="-171450">
              <a:buFont typeface="Arial" panose="020B0604020202020204" pitchFamily="34" charset="0"/>
              <a:buChar char="•"/>
            </a:pPr>
            <a:r>
              <a:rPr lang="en-US" baseline="0" dirty="0"/>
              <a:t>It checks that one side of the relationship is the “One”  and the other is the “Many”</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Directions of Relationship</a:t>
            </a:r>
          </a:p>
          <a:p>
            <a:pPr marL="628650" lvl="1" indent="-171450">
              <a:buFont typeface="Arial" panose="020B0604020202020204" pitchFamily="34" charset="0"/>
              <a:buChar char="•"/>
            </a:pPr>
            <a:r>
              <a:rPr lang="en-US" baseline="0" dirty="0"/>
              <a:t>Uni-directional are created by default and allows filters to get passed from attribute (dim) table to the Fact</a:t>
            </a:r>
          </a:p>
          <a:p>
            <a:pPr marL="628650" lvl="1" indent="-171450">
              <a:buFont typeface="Arial" panose="020B0604020202020204" pitchFamily="34" charset="0"/>
              <a:buChar char="•"/>
            </a:pPr>
            <a:r>
              <a:rPr lang="en-US" dirty="0"/>
              <a:t>Bi-Directional</a:t>
            </a:r>
            <a:r>
              <a:rPr lang="en-US" baseline="0" dirty="0"/>
              <a:t> relationship allow you to pass filters in both directions</a:t>
            </a:r>
          </a:p>
          <a:p>
            <a:pPr marL="1085850" lvl="2" indent="-171450">
              <a:buFont typeface="Arial" panose="020B0604020202020204" pitchFamily="34" charset="0"/>
              <a:buChar char="•"/>
            </a:pPr>
            <a:r>
              <a:rPr lang="en-US" baseline="0" dirty="0"/>
              <a:t>This is different than Many to Many</a:t>
            </a:r>
          </a:p>
          <a:p>
            <a:pPr marL="1085850" lvl="2" indent="-171450">
              <a:buFont typeface="Arial" panose="020B0604020202020204" pitchFamily="34" charset="0"/>
              <a:buChar char="•"/>
            </a:pPr>
            <a:r>
              <a:rPr lang="en-US" baseline="0" dirty="0"/>
              <a:t>There is a significant performance penalty for Bi-Directional filtering</a:t>
            </a:r>
            <a:endParaRPr lang="en-US" dirty="0"/>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22</a:t>
            </a:fld>
            <a:endParaRPr lang="en-US"/>
          </a:p>
        </p:txBody>
      </p:sp>
      <p:sp>
        <p:nvSpPr>
          <p:cNvPr id="5" name="Footer Placeholder 4">
            <a:extLst>
              <a:ext uri="{FF2B5EF4-FFF2-40B4-BE49-F238E27FC236}">
                <a16:creationId xmlns:a16="http://schemas.microsoft.com/office/drawing/2014/main" id="{B0F4D734-A3C7-46BE-98FA-96469674648E}"/>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228600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23</a:t>
            </a:fld>
            <a:endParaRPr lang="en-US"/>
          </a:p>
        </p:txBody>
      </p:sp>
      <p:sp>
        <p:nvSpPr>
          <p:cNvPr id="5" name="Footer Placeholder 4">
            <a:extLst>
              <a:ext uri="{FF2B5EF4-FFF2-40B4-BE49-F238E27FC236}">
                <a16:creationId xmlns:a16="http://schemas.microsoft.com/office/drawing/2014/main" id="{81F9D885-367E-4872-B664-85AF92CE4AB3}"/>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713381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rPr>
              <a:t>Depending on students, you may want to mention that Power Query can easily create this type of schema – which actually can be beneficial when reporting data using Tableau.</a:t>
            </a:r>
          </a:p>
          <a:p>
            <a:endParaRPr lang="en-US" sz="1200" dirty="0">
              <a:ln w="0"/>
            </a:endParaRPr>
          </a:p>
          <a:p>
            <a:r>
              <a:rPr lang="en-US" sz="1200" dirty="0">
                <a:ln w="0"/>
              </a:rPr>
              <a:t>I sometimes call this one the “Kitchen sink” schema.</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24</a:t>
            </a:fld>
            <a:endParaRPr lang="en-US"/>
          </a:p>
        </p:txBody>
      </p:sp>
      <p:sp>
        <p:nvSpPr>
          <p:cNvPr id="5" name="Footer Placeholder 4">
            <a:extLst>
              <a:ext uri="{FF2B5EF4-FFF2-40B4-BE49-F238E27FC236}">
                <a16:creationId xmlns:a16="http://schemas.microsoft.com/office/drawing/2014/main" id="{600972CF-8DD1-4C14-B285-8C3CDF6319FF}"/>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414441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By extracting the repeated attributes to dimension tables, you are lowering the amount of memory required by the data model.</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25</a:t>
            </a:fld>
            <a:endParaRPr lang="en-US"/>
          </a:p>
        </p:txBody>
      </p:sp>
      <p:sp>
        <p:nvSpPr>
          <p:cNvPr id="5" name="Footer Placeholder 4">
            <a:extLst>
              <a:ext uri="{FF2B5EF4-FFF2-40B4-BE49-F238E27FC236}">
                <a16:creationId xmlns:a16="http://schemas.microsoft.com/office/drawing/2014/main" id="{5B1B0355-5E45-4F14-9BC7-FA45A2B30A4C}"/>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433949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rPr>
              <a:t>“Snowflaking” off tables can be very beneficial when your dimensions have several repeating attributes that can be extracted to their own table. </a:t>
            </a:r>
          </a:p>
          <a:p>
            <a:r>
              <a:rPr lang="en-US" sz="1200" dirty="0">
                <a:ln w="0"/>
              </a:rPr>
              <a:t>So the </a:t>
            </a:r>
            <a:r>
              <a:rPr lang="en-US" sz="1200" dirty="0" err="1">
                <a:ln w="0"/>
              </a:rPr>
              <a:t>Customer</a:t>
            </a:r>
            <a:r>
              <a:rPr lang="en-US" sz="1200" baseline="0" dirty="0" err="1">
                <a:ln w="0"/>
              </a:rPr>
              <a:t>DIM</a:t>
            </a:r>
            <a:r>
              <a:rPr lang="en-US" sz="1200" baseline="0" dirty="0">
                <a:ln w="0"/>
              </a:rPr>
              <a:t> would be like the kitchen sink schema if you didn’t branch the Zip off to a GeoDim and have to repeat the city, state, region, </a:t>
            </a:r>
            <a:r>
              <a:rPr lang="en-US" sz="1200" baseline="0" dirty="0" err="1">
                <a:ln w="0"/>
              </a:rPr>
              <a:t>etc</a:t>
            </a:r>
            <a:r>
              <a:rPr lang="en-US" sz="1200" baseline="0" dirty="0">
                <a:ln w="0"/>
              </a:rPr>
              <a:t> over and over again making this less efficient.</a:t>
            </a:r>
            <a:endParaRPr lang="en-US" sz="1200" dirty="0">
              <a:ln w="0"/>
            </a:endParaRPr>
          </a:p>
        </p:txBody>
      </p:sp>
      <p:sp>
        <p:nvSpPr>
          <p:cNvPr id="4" name="Slide Number Placeholder 3"/>
          <p:cNvSpPr>
            <a:spLocks noGrp="1"/>
          </p:cNvSpPr>
          <p:nvPr>
            <p:ph type="sldNum" sz="quarter" idx="10"/>
          </p:nvPr>
        </p:nvSpPr>
        <p:spPr/>
        <p:txBody>
          <a:bodyPr/>
          <a:lstStyle/>
          <a:p>
            <a:fld id="{24F2286A-233C-471D-BDF9-24A775565FE1}" type="slidenum">
              <a:rPr lang="en-US" smtClean="0"/>
              <a:t>26</a:t>
            </a:fld>
            <a:endParaRPr lang="en-US"/>
          </a:p>
        </p:txBody>
      </p:sp>
      <p:sp>
        <p:nvSpPr>
          <p:cNvPr id="5" name="Footer Placeholder 4">
            <a:extLst>
              <a:ext uri="{FF2B5EF4-FFF2-40B4-BE49-F238E27FC236}">
                <a16:creationId xmlns:a16="http://schemas.microsoft.com/office/drawing/2014/main" id="{DB7B9E56-93C7-495F-ACE6-1222E5995F2F}"/>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1371681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rPr>
              <a:t>Keep in mind, your measures (calculations) should be placed on a fact table, but it really does not matter which one.  The key is that measures should not be placed on dimension tables.  </a:t>
            </a:r>
            <a:br>
              <a:rPr lang="en-US" sz="1200" dirty="0">
                <a:ln w="0"/>
              </a:rPr>
            </a:br>
            <a:r>
              <a:rPr lang="en-US" sz="1200" dirty="0">
                <a:ln w="0"/>
              </a:rPr>
              <a:t>If students want more detail on Why, send them to the DAX class for more detailed discussion. </a:t>
            </a:r>
          </a:p>
          <a:p>
            <a:endParaRPr lang="en-US" sz="1200" dirty="0">
              <a:ln w="0"/>
            </a:endParaRPr>
          </a:p>
          <a:p>
            <a:r>
              <a:rPr lang="en-US" sz="1200" dirty="0">
                <a:ln w="0"/>
              </a:rPr>
              <a:t>When you have a fact at the Month grain, like budget, you can create a calculated column which holds the first (or last) day of the month to use in creating the relationship.  One of the key takeaways is that</a:t>
            </a:r>
            <a:r>
              <a:rPr lang="en-US" sz="1200" baseline="0" dirty="0">
                <a:ln w="0"/>
              </a:rPr>
              <a:t> what you slice by all come from your attribute (Dim) tables</a:t>
            </a:r>
            <a:endParaRPr lang="en-US" sz="1200" dirty="0">
              <a:ln w="0"/>
              <a:highlight>
                <a:srgbClr val="FFFF00"/>
              </a:highlight>
            </a:endParaRP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27</a:t>
            </a:fld>
            <a:endParaRPr lang="en-US" dirty="0"/>
          </a:p>
        </p:txBody>
      </p:sp>
      <p:sp>
        <p:nvSpPr>
          <p:cNvPr id="5" name="Footer Placeholder 4">
            <a:extLst>
              <a:ext uri="{FF2B5EF4-FFF2-40B4-BE49-F238E27FC236}">
                <a16:creationId xmlns:a16="http://schemas.microsoft.com/office/drawing/2014/main" id="{70587BB7-D230-4D73-8AB4-D36E293326A2}"/>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158606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Data Types are how data is stored, as opposed to Data Formats which are how data are displayed</a:t>
            </a:r>
          </a:p>
          <a:p>
            <a:r>
              <a:rPr lang="en-US" sz="900" dirty="0"/>
              <a:t>Discuss the difference between Fixed Decimal (Currency) and Decimal (which has floating decimal)</a:t>
            </a:r>
          </a:p>
          <a:p>
            <a:pPr marL="177818" indent="-177818">
              <a:buFont typeface="Arial" panose="020B0604020202020204" pitchFamily="34" charset="0"/>
              <a:buChar char="•"/>
            </a:pPr>
            <a:r>
              <a:rPr lang="en-US" sz="900" dirty="0"/>
              <a:t>Fixed Decimal is 19.4 – 19 places to left of decimal and 4 to the right, which allows for proper processing of pennies.  Best for Currency numbers.</a:t>
            </a:r>
          </a:p>
          <a:p>
            <a:pPr marL="177818" indent="-177818">
              <a:buFont typeface="Arial" panose="020B0604020202020204" pitchFamily="34" charset="0"/>
              <a:buChar char="•"/>
            </a:pPr>
            <a:r>
              <a:rPr lang="en-US" sz="900" dirty="0"/>
              <a:t>Decimal can be less efficient when the data has excessive precision</a:t>
            </a:r>
          </a:p>
          <a:p>
            <a:r>
              <a:rPr lang="en-US" sz="900" dirty="0"/>
              <a:t>Discuss splitting DateTime into Date and Time columns so that they compress better</a:t>
            </a:r>
          </a:p>
          <a:p>
            <a:r>
              <a:rPr lang="en-US" sz="900" dirty="0"/>
              <a:t>Fixed Decimal</a:t>
            </a:r>
            <a:r>
              <a:rPr lang="en-US" sz="900" baseline="0" dirty="0"/>
              <a:t> numbers – stored like whole number uses less memory than Decimal</a:t>
            </a:r>
          </a:p>
        </p:txBody>
      </p:sp>
      <p:sp>
        <p:nvSpPr>
          <p:cNvPr id="4" name="Footer Placeholder 3">
            <a:extLst>
              <a:ext uri="{FF2B5EF4-FFF2-40B4-BE49-F238E27FC236}">
                <a16:creationId xmlns:a16="http://schemas.microsoft.com/office/drawing/2014/main" id="{D3C3E52A-73CA-45AE-92ED-61BB4E152DE5}"/>
              </a:ext>
            </a:extLst>
          </p:cNvPr>
          <p:cNvSpPr>
            <a:spLocks noGrp="1"/>
          </p:cNvSpPr>
          <p:nvPr>
            <p:ph type="ftr" sz="quarter" idx="10"/>
          </p:nvPr>
        </p:nvSpPr>
        <p:spPr/>
        <p:txBody>
          <a:bodyPr/>
          <a:lstStyle/>
          <a:p>
            <a:r>
              <a:rPr lang="en-US"/>
              <a:t>© 2017 Microsoft. All rights reserved.</a:t>
            </a:r>
          </a:p>
        </p:txBody>
      </p:sp>
    </p:spTree>
    <p:extLst>
      <p:ext uri="{BB962C8B-B14F-4D97-AF65-F5344CB8AC3E}">
        <p14:creationId xmlns:p14="http://schemas.microsoft.com/office/powerpoint/2010/main" val="2678450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the file is closed – it is saved to the hard disc</a:t>
            </a:r>
          </a:p>
          <a:p>
            <a:pPr marL="171450" indent="-171450">
              <a:buFont typeface="Arial" panose="020B0604020202020204" pitchFamily="34" charset="0"/>
              <a:buChar char="•"/>
            </a:pPr>
            <a:r>
              <a:rPr lang="en-US" dirty="0"/>
              <a:t>When opened, the</a:t>
            </a:r>
            <a:r>
              <a:rPr lang="en-US" baseline="0" dirty="0"/>
              <a:t> DB is stored in RAM (</a:t>
            </a:r>
            <a:r>
              <a:rPr lang="en-US" baseline="0" dirty="0" err="1"/>
              <a:t>Approx</a:t>
            </a:r>
            <a:r>
              <a:rPr lang="en-US" baseline="0" dirty="0"/>
              <a:t> 60% of machine’s available RAM)</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Hard Disk has mechanical parts  - read/writes are slower</a:t>
            </a:r>
          </a:p>
          <a:p>
            <a:pPr marL="171450" indent="-171450">
              <a:buFont typeface="Arial" panose="020B0604020202020204" pitchFamily="34" charset="0"/>
              <a:buChar char="•"/>
            </a:pPr>
            <a:r>
              <a:rPr lang="en-US" baseline="0" dirty="0"/>
              <a:t>In-Memory – read/writes are faster</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RAM is precious, and the PowerBI team uses many techniques to compress data</a:t>
            </a:r>
          </a:p>
          <a:p>
            <a:pPr marL="171450" indent="-171450">
              <a:buFont typeface="Arial" panose="020B0604020202020204" pitchFamily="34" charset="0"/>
              <a:buChar char="•"/>
            </a:pPr>
            <a:r>
              <a:rPr lang="en-US" baseline="0" dirty="0"/>
              <a:t>In the Service, datasets are limited to 1 GB.  </a:t>
            </a:r>
            <a:endParaRPr lang="en-US" dirty="0"/>
          </a:p>
          <a:p>
            <a:endParaRPr lang="en-US" dirty="0"/>
          </a:p>
        </p:txBody>
      </p:sp>
      <p:sp>
        <p:nvSpPr>
          <p:cNvPr id="4" name="Footer Placeholder 3">
            <a:extLst>
              <a:ext uri="{FF2B5EF4-FFF2-40B4-BE49-F238E27FC236}">
                <a16:creationId xmlns:a16="http://schemas.microsoft.com/office/drawing/2014/main" id="{DA18D524-4473-4E29-A0CB-F2AC8775DF79}"/>
              </a:ext>
            </a:extLst>
          </p:cNvPr>
          <p:cNvSpPr>
            <a:spLocks noGrp="1"/>
          </p:cNvSpPr>
          <p:nvPr>
            <p:ph type="ftr" sz="quarter" idx="10"/>
          </p:nvPr>
        </p:nvSpPr>
        <p:spPr/>
        <p:txBody>
          <a:bodyPr/>
          <a:lstStyle/>
          <a:p>
            <a:r>
              <a:rPr lang="en-US"/>
              <a:t>© 2017 Microsoft. All rights reserved.</a:t>
            </a:r>
          </a:p>
        </p:txBody>
      </p:sp>
    </p:spTree>
    <p:extLst>
      <p:ext uri="{BB962C8B-B14F-4D97-AF65-F5344CB8AC3E}">
        <p14:creationId xmlns:p14="http://schemas.microsoft.com/office/powerpoint/2010/main" val="4240855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rPr>
              <a:t>Update </a:t>
            </a:r>
            <a:r>
              <a:rPr lang="en-US" sz="1200" b="1" dirty="0">
                <a:ln w="0"/>
              </a:rPr>
              <a:t>Title Slide</a:t>
            </a:r>
            <a:r>
              <a:rPr lang="en-US" sz="1200" dirty="0">
                <a:ln w="0"/>
              </a:rPr>
              <a:t>:</a:t>
            </a:r>
          </a:p>
          <a:p>
            <a:r>
              <a:rPr lang="en-US" sz="1200" dirty="0">
                <a:ln w="0"/>
              </a:rPr>
              <a:t>Instructor Name, Title &amp; Company</a:t>
            </a:r>
          </a:p>
          <a:p>
            <a:r>
              <a:rPr lang="en-US" sz="1200" dirty="0">
                <a:ln w="0"/>
              </a:rPr>
              <a:t>Instruct the students to copy the files (note, as the </a:t>
            </a:r>
            <a:r>
              <a:rPr lang="en-US" sz="1200" i="1" dirty="0">
                <a:ln w="0"/>
              </a:rPr>
              <a:t>Module 4 Lab: Creating Parameters and Paths</a:t>
            </a:r>
            <a:r>
              <a:rPr lang="en-US" sz="1200" dirty="0">
                <a:ln w="0"/>
              </a:rPr>
              <a:t> has them creating a dynamic path, they actually can put the files wherever they want to).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6022F60-B5A8-46ED-926C-B9C602A8318C}"/>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48581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sz="1400" dirty="0">
                <a:ln w="0"/>
              </a:rPr>
              <a:t>Relationships</a:t>
            </a:r>
          </a:p>
          <a:p>
            <a:pPr marL="342900" indent="-342900">
              <a:buAutoNum type="arabicParenR"/>
            </a:pPr>
            <a:r>
              <a:rPr lang="en-US" sz="1400" dirty="0">
                <a:ln w="0"/>
              </a:rPr>
              <a:t>Denormalized or “Flat” – the Kitchen Sink Schema</a:t>
            </a:r>
          </a:p>
          <a:p>
            <a:pPr marL="342900" indent="-342900">
              <a:buAutoNum type="arabicParenR"/>
            </a:pPr>
            <a:r>
              <a:rPr lang="en-US" sz="1400" dirty="0">
                <a:ln w="0"/>
              </a:rPr>
              <a:t>Multiple Reasons</a:t>
            </a:r>
          </a:p>
          <a:p>
            <a:pPr marL="800100" lvl="1" indent="-342900">
              <a:buFont typeface="+mj-lt"/>
              <a:buAutoNum type="alphaLcParenR"/>
            </a:pPr>
            <a:r>
              <a:rPr lang="en-US" sz="1400" dirty="0">
                <a:ln w="0"/>
              </a:rPr>
              <a:t>Different Time Grains</a:t>
            </a:r>
          </a:p>
          <a:p>
            <a:pPr marL="800100" lvl="1" indent="-342900">
              <a:buFont typeface="+mj-lt"/>
              <a:buAutoNum type="alphaLcParenR"/>
            </a:pPr>
            <a:r>
              <a:rPr lang="en-US" sz="1400" dirty="0">
                <a:ln w="0"/>
              </a:rPr>
              <a:t>Different dimensional attributes</a:t>
            </a:r>
          </a:p>
          <a:p>
            <a:pPr marL="800100" lvl="1" indent="-342900">
              <a:buFont typeface="+mj-lt"/>
              <a:buAutoNum type="alphaLcParenR"/>
            </a:pPr>
            <a:r>
              <a:rPr lang="en-US" sz="1400" dirty="0">
                <a:ln w="0"/>
              </a:rPr>
              <a:t>One dimension at different grain: Product v. Product Category</a:t>
            </a:r>
          </a:p>
          <a:p>
            <a:pPr marL="800100" lvl="1" indent="-342900">
              <a:buFont typeface="+mj-lt"/>
              <a:buAutoNum type="alphaLcParenR"/>
            </a:pPr>
            <a:r>
              <a:rPr lang="en-US" sz="1400" dirty="0">
                <a:ln w="0"/>
              </a:rPr>
              <a:t>Facts are sourced from different systems with different refresh cadences.</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30</a:t>
            </a:fld>
            <a:endParaRPr lang="en-US" dirty="0"/>
          </a:p>
        </p:txBody>
      </p:sp>
      <p:sp>
        <p:nvSpPr>
          <p:cNvPr id="5" name="Footer Placeholder 4">
            <a:extLst>
              <a:ext uri="{FF2B5EF4-FFF2-40B4-BE49-F238E27FC236}">
                <a16:creationId xmlns:a16="http://schemas.microsoft.com/office/drawing/2014/main" id="{22951035-E769-49DC-BBB6-083AF4E052DB}"/>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903804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31</a:t>
            </a:fld>
            <a:endParaRPr lang="en-US"/>
          </a:p>
        </p:txBody>
      </p:sp>
      <p:sp>
        <p:nvSpPr>
          <p:cNvPr id="5" name="Footer Placeholder 4">
            <a:extLst>
              <a:ext uri="{FF2B5EF4-FFF2-40B4-BE49-F238E27FC236}">
                <a16:creationId xmlns:a16="http://schemas.microsoft.com/office/drawing/2014/main" id="{A188F887-116A-41A7-8F44-9460EB4AC868}"/>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4001740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200" dirty="0">
                <a:ln w="0"/>
              </a:rPr>
              <a:t>In the first module, we explored the data components of the Power BI architecture and best practices in data modeling. Along the way, we learned some Power BI terminology and how to organize our data within the tool.  Now, we will explore the Power BI power query language, M, to deepen our knowledge and walk through how to import data from a variety of sources 	</a:t>
            </a:r>
          </a:p>
          <a:p>
            <a:pPr>
              <a:lnSpc>
                <a:spcPct val="120000"/>
              </a:lnSpc>
            </a:pPr>
            <a:endParaRPr lang="en-US" sz="1200" dirty="0">
              <a:solidFill>
                <a:schemeClr val="tx1">
                  <a:lumMod val="50000"/>
                </a:schemeClr>
              </a:solidFill>
            </a:endParaRPr>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32</a:t>
            </a:fld>
            <a:endParaRPr lang="en-US">
              <a:solidFill>
                <a:prstClr val="black"/>
              </a:solidFill>
            </a:endParaRPr>
          </a:p>
        </p:txBody>
      </p:sp>
      <p:sp>
        <p:nvSpPr>
          <p:cNvPr id="5" name="Footer Placeholder 4">
            <a:extLst>
              <a:ext uri="{FF2B5EF4-FFF2-40B4-BE49-F238E27FC236}">
                <a16:creationId xmlns:a16="http://schemas.microsoft.com/office/drawing/2014/main" id="{E4046A23-C8BE-44F2-80F0-99D5F72DA907}"/>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2434698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effectLst>
                  <a:outerShdw blurRad="38100" dist="19050" dir="2700000" algn="tl" rotWithShape="0">
                    <a:schemeClr val="dk1">
                      <a:alpha val="40000"/>
                    </a:schemeClr>
                  </a:outerShdw>
                </a:effectLst>
              </a:rPr>
              <a:t>Take data from disparate sources and transform it into the correct “Shape” for the data model.</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33</a:t>
            </a:fld>
            <a:endParaRPr lang="en-US"/>
          </a:p>
        </p:txBody>
      </p:sp>
      <p:sp>
        <p:nvSpPr>
          <p:cNvPr id="5" name="Footer Placeholder 4">
            <a:extLst>
              <a:ext uri="{FF2B5EF4-FFF2-40B4-BE49-F238E27FC236}">
                <a16:creationId xmlns:a16="http://schemas.microsoft.com/office/drawing/2014/main" id="{F13EB121-C339-4A96-B5CC-03EF07AF287D}"/>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69534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effectLst>
                  <a:outerShdw blurRad="38100" dist="19050" dir="2700000" algn="tl" rotWithShape="0">
                    <a:schemeClr val="dk1">
                      <a:alpha val="40000"/>
                    </a:schemeClr>
                  </a:outerShdw>
                </a:effectLst>
              </a:rPr>
              <a:t>There is nothing wrong with using the UI to create your queries, but the language is SO much more powerful than just what is in the UI.  </a:t>
            </a:r>
            <a:br>
              <a:rPr lang="en-US" sz="1200" dirty="0">
                <a:ln w="0"/>
                <a:effectLst>
                  <a:outerShdw blurRad="38100" dist="19050" dir="2700000" algn="tl" rotWithShape="0">
                    <a:schemeClr val="dk1">
                      <a:alpha val="40000"/>
                    </a:schemeClr>
                  </a:outerShdw>
                </a:effectLst>
              </a:rPr>
            </a:br>
            <a:r>
              <a:rPr lang="en-US" sz="1200" dirty="0">
                <a:ln w="0"/>
                <a:effectLst>
                  <a:outerShdw blurRad="38100" dist="19050" dir="2700000" algn="tl" rotWithShape="0">
                    <a:schemeClr val="dk1">
                      <a:alpha val="40000"/>
                    </a:schemeClr>
                  </a:outerShdw>
                </a:effectLst>
              </a:rPr>
              <a:t>By learning how to read the code generated from the UI and then updating it to suit your needs, you can accomplish incredible transformations.</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34</a:t>
            </a:fld>
            <a:endParaRPr lang="en-US"/>
          </a:p>
        </p:txBody>
      </p:sp>
      <p:sp>
        <p:nvSpPr>
          <p:cNvPr id="5" name="Footer Placeholder 4">
            <a:extLst>
              <a:ext uri="{FF2B5EF4-FFF2-40B4-BE49-F238E27FC236}">
                <a16:creationId xmlns:a16="http://schemas.microsoft.com/office/drawing/2014/main" id="{3C264DF3-FEAC-4C70-B7F7-021679EF2FE1}"/>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777364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effectLst>
                  <a:outerShdw blurRad="38100" dist="19050" dir="2700000" algn="tl" rotWithShape="0">
                    <a:schemeClr val="dk1">
                      <a:alpha val="40000"/>
                    </a:schemeClr>
                  </a:outerShdw>
                </a:effectLst>
              </a:rPr>
              <a:t>Walk thru each of the four ribbons. Note that this is in Power Query and we haven’t connected</a:t>
            </a:r>
            <a:r>
              <a:rPr lang="en-US" sz="1200" baseline="0" dirty="0">
                <a:ln w="0"/>
                <a:effectLst>
                  <a:outerShdw blurRad="38100" dist="19050" dir="2700000" algn="tl" rotWithShape="0">
                    <a:schemeClr val="dk1">
                      <a:alpha val="40000"/>
                    </a:schemeClr>
                  </a:outerShdw>
                </a:effectLst>
              </a:rPr>
              <a:t> to any data so if they just open PowerBI, they will not see this unless they open Power Query.</a:t>
            </a:r>
            <a:endParaRPr lang="en-US" sz="1200" dirty="0">
              <a:ln w="0"/>
              <a:effectLst>
                <a:outerShdw blurRad="38100" dist="19050" dir="2700000" algn="tl" rotWithShape="0">
                  <a:schemeClr val="dk1">
                    <a:alpha val="40000"/>
                  </a:schemeClr>
                </a:outerShdw>
              </a:effectLst>
            </a:endParaRPr>
          </a:p>
          <a:p>
            <a:endParaRPr lang="en-US" sz="1200" dirty="0">
              <a:ln w="0"/>
              <a:effectLst>
                <a:outerShdw blurRad="38100" dist="19050" dir="2700000" algn="tl" rotWithShape="0">
                  <a:schemeClr val="dk1">
                    <a:alpha val="40000"/>
                  </a:schemeClr>
                </a:outerShdw>
              </a:effectLst>
            </a:endParaRPr>
          </a:p>
          <a:p>
            <a:r>
              <a:rPr lang="en-US" sz="1200" dirty="0">
                <a:ln w="0"/>
                <a:effectLst>
                  <a:outerShdw blurRad="38100" dist="19050" dir="2700000" algn="tl" rotWithShape="0">
                    <a:schemeClr val="dk1">
                      <a:alpha val="40000"/>
                    </a:schemeClr>
                  </a:outerShdw>
                </a:effectLst>
              </a:rPr>
              <a:t>This is probably a good time to remind the students that the product is updated monthly, so the icons may shift a bit on the ribbons. </a:t>
            </a:r>
          </a:p>
          <a:p>
            <a:endParaRPr lang="en-US" sz="1200" dirty="0">
              <a:ln w="0"/>
              <a:effectLst>
                <a:outerShdw blurRad="38100" dist="19050" dir="2700000" algn="tl" rotWithShape="0">
                  <a:schemeClr val="dk1">
                    <a:alpha val="40000"/>
                  </a:schemeClr>
                </a:outerShdw>
              </a:effectLst>
            </a:endParaRPr>
          </a:p>
          <a:p>
            <a:r>
              <a:rPr lang="en-US" sz="1200" dirty="0">
                <a:ln w="0"/>
                <a:effectLst>
                  <a:outerShdw blurRad="38100" dist="19050" dir="2700000" algn="tl" rotWithShape="0">
                    <a:schemeClr val="dk1">
                      <a:alpha val="40000"/>
                    </a:schemeClr>
                  </a:outerShdw>
                </a:effectLst>
              </a:rPr>
              <a:t>Point out how to turn on the Formula Bar</a:t>
            </a:r>
            <a:r>
              <a:rPr lang="en-US" sz="1200" baseline="0" dirty="0">
                <a:ln w="0"/>
                <a:effectLst>
                  <a:outerShdw blurRad="38100" dist="19050" dir="2700000" algn="tl" rotWithShape="0">
                    <a:schemeClr val="dk1">
                      <a:alpha val="40000"/>
                    </a:schemeClr>
                  </a:outerShdw>
                </a:effectLst>
              </a:rPr>
              <a:t> – if they haven’t connected to a data source yet, the option to turn it on might be greyed out</a:t>
            </a:r>
            <a:endParaRPr lang="en-US" sz="1200" dirty="0">
              <a:ln w="0"/>
              <a:effectLst>
                <a:outerShdw blurRad="38100" dist="19050" dir="2700000" algn="tl" rotWithShape="0">
                  <a:schemeClr val="dk1">
                    <a:alpha val="40000"/>
                  </a:schemeClr>
                </a:outerShdw>
              </a:effectLst>
            </a:endParaRP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35</a:t>
            </a:fld>
            <a:endParaRPr lang="en-US"/>
          </a:p>
        </p:txBody>
      </p:sp>
      <p:sp>
        <p:nvSpPr>
          <p:cNvPr id="5" name="Footer Placeholder 4">
            <a:extLst>
              <a:ext uri="{FF2B5EF4-FFF2-40B4-BE49-F238E27FC236}">
                <a16:creationId xmlns:a16="http://schemas.microsoft.com/office/drawing/2014/main" id="{260865CE-0FB1-458D-89B0-69D86A97D76A}"/>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70084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effectLst>
                  <a:outerShdw blurRad="38100" dist="19050" dir="2700000" algn="tl" rotWithShape="0">
                    <a:schemeClr val="dk1">
                      <a:alpha val="40000"/>
                    </a:schemeClr>
                  </a:outerShdw>
                </a:effectLst>
              </a:rPr>
              <a:t>Navigate to Power Query </a:t>
            </a:r>
            <a:r>
              <a:rPr lang="en-US" sz="1200" dirty="0">
                <a:ln w="0"/>
                <a:effectLst>
                  <a:outerShdw blurRad="38100" dist="19050" dir="2700000" algn="tl" rotWithShape="0">
                    <a:schemeClr val="dk1">
                      <a:alpha val="40000"/>
                    </a:schemeClr>
                  </a:outerShdw>
                </a:effectLst>
                <a:hlinkClick r:id="rId3"/>
              </a:rPr>
              <a:t>Formula Categories</a:t>
            </a:r>
            <a:r>
              <a:rPr lang="en-US" sz="1200" dirty="0">
                <a:ln w="0"/>
                <a:effectLst>
                  <a:outerShdw blurRad="38100" dist="19050" dir="2700000" algn="tl" rotWithShape="0">
                    <a:schemeClr val="dk1">
                      <a:alpha val="40000"/>
                    </a:schemeClr>
                  </a:outerShdw>
                </a:effectLst>
              </a:rPr>
              <a:t>. </a:t>
            </a:r>
            <a:r>
              <a:rPr lang="en-US" sz="1200" i="1" u="sng" kern="1200" dirty="0">
                <a:solidFill>
                  <a:schemeClr val="tx1"/>
                </a:solidFill>
                <a:effectLst/>
                <a:latin typeface="+mn-lt"/>
                <a:ea typeface="+mn-ea"/>
                <a:cs typeface="+mn-cs"/>
                <a:hlinkClick r:id="rId4"/>
              </a:rPr>
              <a:t>Power Query Formula Language </a:t>
            </a:r>
            <a:r>
              <a:rPr lang="en-US" sz="1200" dirty="0">
                <a:ln w="0"/>
                <a:effectLst>
                  <a:outerShdw blurRad="38100" dist="19050" dir="2700000" algn="tl" rotWithShape="0">
                    <a:schemeClr val="dk1">
                      <a:alpha val="40000"/>
                    </a:schemeClr>
                  </a:outerShdw>
                </a:effectLst>
              </a:rPr>
              <a:t> Show the students that it scrolls to show all formulas currently documented.  Click on one formula to see its detail help page.  </a:t>
            </a:r>
            <a:br>
              <a:rPr lang="en-US" sz="1200" dirty="0">
                <a:ln w="0"/>
                <a:effectLst>
                  <a:outerShdw blurRad="38100" dist="19050" dir="2700000" algn="tl" rotWithShape="0">
                    <a:schemeClr val="dk1">
                      <a:alpha val="40000"/>
                    </a:schemeClr>
                  </a:outerShdw>
                </a:effectLst>
              </a:rPr>
            </a:br>
            <a:br>
              <a:rPr lang="en-US" sz="1200" dirty="0">
                <a:ln w="0"/>
                <a:effectLst>
                  <a:outerShdw blurRad="38100" dist="19050" dir="2700000" algn="tl" rotWithShape="0">
                    <a:schemeClr val="dk1">
                      <a:alpha val="40000"/>
                    </a:schemeClr>
                  </a:outerShdw>
                </a:effectLst>
              </a:rPr>
            </a:br>
            <a:r>
              <a:rPr lang="en-US" sz="1200" dirty="0">
                <a:ln w="0"/>
                <a:effectLst>
                  <a:outerShdw blurRad="38100" dist="19050" dir="2700000" algn="tl" rotWithShape="0">
                    <a:schemeClr val="dk1">
                      <a:alpha val="40000"/>
                    </a:schemeClr>
                  </a:outerShdw>
                </a:effectLst>
              </a:rPr>
              <a:t>Tease that we will be coming back to that page.</a:t>
            </a:r>
          </a:p>
          <a:p>
            <a:endParaRPr lang="en-US" sz="1200" dirty="0">
              <a:ln w="0"/>
              <a:effectLst>
                <a:outerShdw blurRad="38100" dist="19050" dir="2700000" algn="tl" rotWithShape="0">
                  <a:schemeClr val="dk1">
                    <a:alpha val="40000"/>
                  </a:schemeClr>
                </a:outerShdw>
              </a:effectLst>
            </a:endParaRPr>
          </a:p>
          <a:p>
            <a:r>
              <a:rPr lang="en-US" sz="1200" dirty="0">
                <a:ln w="0"/>
                <a:effectLst>
                  <a:outerShdw blurRad="38100" dist="19050" dir="2700000" algn="tl" rotWithShape="0">
                    <a:schemeClr val="dk1">
                      <a:alpha val="40000"/>
                    </a:schemeClr>
                  </a:outerShdw>
                </a:effectLst>
              </a:rPr>
              <a:t>Discuss case sensitivity, that M Formulas are camel-cased, and the helper words are always lower case.</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36</a:t>
            </a:fld>
            <a:endParaRPr lang="en-US"/>
          </a:p>
        </p:txBody>
      </p:sp>
      <p:sp>
        <p:nvSpPr>
          <p:cNvPr id="5" name="Footer Placeholder 4">
            <a:extLst>
              <a:ext uri="{FF2B5EF4-FFF2-40B4-BE49-F238E27FC236}">
                <a16:creationId xmlns:a16="http://schemas.microsoft.com/office/drawing/2014/main" id="{DE88BDB1-6B34-47F8-B7FA-4F28B11A21DF}"/>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3659585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200" dirty="0">
                <a:solidFill>
                  <a:srgbClr val="FF0000"/>
                </a:solidFill>
              </a:rPr>
              <a:t>* </a:t>
            </a:r>
            <a:r>
              <a:rPr lang="en-US" sz="1200" dirty="0">
                <a:gradFill>
                  <a:gsLst>
                    <a:gs pos="2917">
                      <a:schemeClr val="tx1"/>
                    </a:gs>
                    <a:gs pos="30000">
                      <a:schemeClr val="tx1"/>
                    </a:gs>
                  </a:gsLst>
                  <a:lin ang="5400000" scaled="0"/>
                </a:gradFill>
              </a:rPr>
              <a:t>M is 0 index based, so Text.Range &amp; Text.PositionOf start counting at 0 </a:t>
            </a:r>
          </a:p>
          <a:p>
            <a:pPr>
              <a:lnSpc>
                <a:spcPct val="90000"/>
              </a:lnSpc>
              <a:spcAft>
                <a:spcPts val="600"/>
              </a:spcAft>
            </a:pPr>
            <a:r>
              <a:rPr lang="en-US" sz="1200" dirty="0">
                <a:solidFill>
                  <a:srgbClr val="FF0000"/>
                </a:solidFill>
              </a:rPr>
              <a:t>**</a:t>
            </a:r>
            <a:r>
              <a:rPr lang="en-US" sz="1200" dirty="0">
                <a:gradFill>
                  <a:gsLst>
                    <a:gs pos="2917">
                      <a:schemeClr val="tx1"/>
                    </a:gs>
                    <a:gs pos="30000">
                      <a:schemeClr val="tx1"/>
                    </a:gs>
                  </a:gsLst>
                  <a:lin ang="5400000" scaled="0"/>
                </a:gradFill>
              </a:rPr>
              <a:t> Excel MID &amp; SEARCH are 1 index based – start counting at 1</a:t>
            </a:r>
          </a:p>
          <a:p>
            <a:endParaRPr lang="en-US" sz="1200" dirty="0">
              <a:ln w="0"/>
            </a:endParaRPr>
          </a:p>
          <a:p>
            <a:r>
              <a:rPr lang="en-US" sz="1200" dirty="0">
                <a:ln w="0"/>
              </a:rPr>
              <a:t>Also, specifically call out why Excel differs from M on the Text.StartsWith([MyColumn],”abc”) example:  Excel is not case sensitive. </a:t>
            </a:r>
          </a:p>
        </p:txBody>
      </p:sp>
      <p:sp>
        <p:nvSpPr>
          <p:cNvPr id="4" name="Slide Number Placeholder 3"/>
          <p:cNvSpPr>
            <a:spLocks noGrp="1"/>
          </p:cNvSpPr>
          <p:nvPr>
            <p:ph type="sldNum" sz="quarter" idx="10"/>
          </p:nvPr>
        </p:nvSpPr>
        <p:spPr/>
        <p:txBody>
          <a:bodyPr/>
          <a:lstStyle/>
          <a:p>
            <a:fld id="{24F2286A-233C-471D-BDF9-24A775565FE1}" type="slidenum">
              <a:rPr lang="en-US" smtClean="0"/>
              <a:t>37</a:t>
            </a:fld>
            <a:endParaRPr lang="en-US"/>
          </a:p>
        </p:txBody>
      </p:sp>
      <p:sp>
        <p:nvSpPr>
          <p:cNvPr id="5" name="Footer Placeholder 4">
            <a:extLst>
              <a:ext uri="{FF2B5EF4-FFF2-40B4-BE49-F238E27FC236}">
                <a16:creationId xmlns:a16="http://schemas.microsoft.com/office/drawing/2014/main" id="{06C26732-B9DF-43FF-ADF7-FEF81B7D3035}"/>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718431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rPr>
              <a:t>Pick a couple of the functions as examples and walk thru the syntax difference between M and Excel.</a:t>
            </a:r>
          </a:p>
          <a:p>
            <a:endParaRPr lang="en-US" sz="1200" dirty="0">
              <a:ln w="0"/>
            </a:endParaRPr>
          </a:p>
          <a:p>
            <a:r>
              <a:rPr lang="en-US" sz="1200" dirty="0">
                <a:ln w="0"/>
              </a:rPr>
              <a:t>Ensure you comment on one of the examples with an asterisk *, as they have the concept of Zero index vs. One Index.</a:t>
            </a:r>
          </a:p>
        </p:txBody>
      </p:sp>
      <p:sp>
        <p:nvSpPr>
          <p:cNvPr id="4" name="Slide Number Placeholder 3"/>
          <p:cNvSpPr>
            <a:spLocks noGrp="1"/>
          </p:cNvSpPr>
          <p:nvPr>
            <p:ph type="sldNum" sz="quarter" idx="10"/>
          </p:nvPr>
        </p:nvSpPr>
        <p:spPr/>
        <p:txBody>
          <a:bodyPr/>
          <a:lstStyle/>
          <a:p>
            <a:fld id="{24F2286A-233C-471D-BDF9-24A775565FE1}" type="slidenum">
              <a:rPr lang="en-US" smtClean="0"/>
              <a:t>38</a:t>
            </a:fld>
            <a:endParaRPr lang="en-US"/>
          </a:p>
        </p:txBody>
      </p:sp>
      <p:sp>
        <p:nvSpPr>
          <p:cNvPr id="5" name="Footer Placeholder 4">
            <a:extLst>
              <a:ext uri="{FF2B5EF4-FFF2-40B4-BE49-F238E27FC236}">
                <a16:creationId xmlns:a16="http://schemas.microsoft.com/office/drawing/2014/main" id="{51D28EF7-89BC-4B61-A56E-DC5A9EDDCCC0}"/>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0774779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Keywords </a:t>
            </a:r>
            <a:r>
              <a:rPr lang="en-US" sz="1200" b="1" dirty="0"/>
              <a:t>if then else </a:t>
            </a:r>
            <a:r>
              <a:rPr lang="en-US" sz="1200" dirty="0"/>
              <a:t> are always lower case</a:t>
            </a:r>
          </a:p>
          <a:p>
            <a:r>
              <a:rPr lang="en-US" sz="1200" dirty="0"/>
              <a:t>Use  () around multiple tests or conditions</a:t>
            </a:r>
          </a:p>
          <a:p>
            <a:endParaRPr lang="en-US" sz="1200" dirty="0"/>
          </a:p>
          <a:p>
            <a:r>
              <a:rPr lang="en-US" sz="1200" dirty="0"/>
              <a:t>Key Concept when debugging if… then… else</a:t>
            </a:r>
          </a:p>
          <a:p>
            <a:r>
              <a:rPr lang="en-US" sz="1200" dirty="0"/>
              <a:t>If you are using multiple if’s ensure they are evenly matched:</a:t>
            </a:r>
          </a:p>
          <a:p>
            <a:pPr marL="174697" indent="-174697">
              <a:buFont typeface="Arial" panose="020B0604020202020204" pitchFamily="34" charset="0"/>
              <a:buChar char="•"/>
            </a:pPr>
            <a:r>
              <a:rPr lang="en-US" sz="1200" dirty="0"/>
              <a:t>For each </a:t>
            </a:r>
            <a:r>
              <a:rPr lang="en-US" sz="1200" b="1" dirty="0"/>
              <a:t>if</a:t>
            </a:r>
            <a:r>
              <a:rPr lang="en-US" sz="1200" dirty="0"/>
              <a:t>, you MUST have a </a:t>
            </a:r>
            <a:r>
              <a:rPr lang="en-US" sz="1200" b="1" dirty="0"/>
              <a:t>then</a:t>
            </a:r>
            <a:r>
              <a:rPr lang="en-US" sz="1200" dirty="0"/>
              <a:t> AND an </a:t>
            </a:r>
            <a:r>
              <a:rPr lang="en-US" sz="1200" b="1" dirty="0"/>
              <a:t>else</a:t>
            </a:r>
          </a:p>
          <a:p>
            <a:pPr marL="174697" indent="-174697">
              <a:buFont typeface="Arial" panose="020B0604020202020204" pitchFamily="34" charset="0"/>
              <a:buChar char="•"/>
            </a:pPr>
            <a:r>
              <a:rPr lang="en-US" sz="1200" dirty="0"/>
              <a:t>If you have 4 </a:t>
            </a:r>
            <a:r>
              <a:rPr lang="en-US" sz="1200" b="1" dirty="0"/>
              <a:t>if</a:t>
            </a:r>
            <a:r>
              <a:rPr lang="en-US" sz="1200" dirty="0"/>
              <a:t> then 4 </a:t>
            </a:r>
            <a:r>
              <a:rPr lang="en-US" sz="1200" b="1" dirty="0"/>
              <a:t>then</a:t>
            </a:r>
            <a:r>
              <a:rPr lang="en-US" sz="1200" dirty="0"/>
              <a:t> and 4 </a:t>
            </a:r>
            <a:r>
              <a:rPr lang="en-US" sz="1200" b="1" dirty="0"/>
              <a:t>else</a:t>
            </a:r>
          </a:p>
          <a:p>
            <a:pPr marL="174697" indent="-174697">
              <a:buFont typeface="Arial" panose="020B0604020202020204" pitchFamily="34" charset="0"/>
              <a:buChar char="•"/>
            </a:pPr>
            <a:endParaRPr lang="en-US" sz="1200" b="1" dirty="0">
              <a:ln w="0"/>
            </a:endParaRPr>
          </a:p>
          <a:p>
            <a:r>
              <a:rPr lang="en-US" sz="1200" dirty="0">
                <a:ln w="0"/>
              </a:rPr>
              <a:t>The result has to have one answer.</a:t>
            </a:r>
          </a:p>
          <a:p>
            <a:endParaRPr lang="en-US" b="1" dirty="0"/>
          </a:p>
        </p:txBody>
      </p:sp>
      <p:sp>
        <p:nvSpPr>
          <p:cNvPr id="4" name="Slide Number Placeholder 3"/>
          <p:cNvSpPr>
            <a:spLocks noGrp="1"/>
          </p:cNvSpPr>
          <p:nvPr>
            <p:ph type="sldNum" sz="quarter" idx="10"/>
          </p:nvPr>
        </p:nvSpPr>
        <p:spPr/>
        <p:txBody>
          <a:bodyPr/>
          <a:lstStyle/>
          <a:p>
            <a:fld id="{24F2286A-233C-471D-BDF9-24A775565FE1}" type="slidenum">
              <a:rPr lang="en-US" smtClean="0"/>
              <a:t>39</a:t>
            </a:fld>
            <a:endParaRPr lang="en-US"/>
          </a:p>
        </p:txBody>
      </p:sp>
      <p:sp>
        <p:nvSpPr>
          <p:cNvPr id="5" name="Footer Placeholder 4">
            <a:extLst>
              <a:ext uri="{FF2B5EF4-FFF2-40B4-BE49-F238E27FC236}">
                <a16:creationId xmlns:a16="http://schemas.microsoft.com/office/drawing/2014/main" id="{7E06A8C8-2C93-440C-B276-055A9EDD1D1D}"/>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95796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30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4</a:t>
            </a:fld>
            <a:endParaRPr lang="en-US">
              <a:solidFill>
                <a:prstClr val="black"/>
              </a:solidFill>
            </a:endParaRPr>
          </a:p>
        </p:txBody>
      </p:sp>
      <p:sp>
        <p:nvSpPr>
          <p:cNvPr id="5" name="Footer Placeholder 4">
            <a:extLst>
              <a:ext uri="{FF2B5EF4-FFF2-40B4-BE49-F238E27FC236}">
                <a16:creationId xmlns:a16="http://schemas.microsoft.com/office/drawing/2014/main" id="{2C268FEC-3D80-4A78-A9E5-1C078F31A7EA}"/>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595775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Main point here is how a Conditional Column looks to create the </a:t>
            </a:r>
            <a:r>
              <a:rPr lang="en-US" b="0" dirty="0" err="1"/>
              <a:t>if..then..else</a:t>
            </a:r>
            <a:r>
              <a:rPr lang="en-US" b="0" dirty="0"/>
              <a:t> statements and how that code appears in the Formula Bar vs if you added a Custom Column and wrote the code yourself.  Same results.</a:t>
            </a:r>
          </a:p>
        </p:txBody>
      </p:sp>
      <p:sp>
        <p:nvSpPr>
          <p:cNvPr id="4" name="Slide Number Placeholder 3"/>
          <p:cNvSpPr>
            <a:spLocks noGrp="1"/>
          </p:cNvSpPr>
          <p:nvPr>
            <p:ph type="sldNum" sz="quarter" idx="10"/>
          </p:nvPr>
        </p:nvSpPr>
        <p:spPr/>
        <p:txBody>
          <a:bodyPr/>
          <a:lstStyle/>
          <a:p>
            <a:fld id="{24F2286A-233C-471D-BDF9-24A775565FE1}" type="slidenum">
              <a:rPr lang="en-US" smtClean="0"/>
              <a:t>40</a:t>
            </a:fld>
            <a:endParaRPr lang="en-US"/>
          </a:p>
        </p:txBody>
      </p:sp>
      <p:sp>
        <p:nvSpPr>
          <p:cNvPr id="5" name="Footer Placeholder 4">
            <a:extLst>
              <a:ext uri="{FF2B5EF4-FFF2-40B4-BE49-F238E27FC236}">
                <a16:creationId xmlns:a16="http://schemas.microsoft.com/office/drawing/2014/main" id="{5F1B46C6-E138-4ECA-9667-29B89760A5CF}"/>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7982126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41</a:t>
            </a:fld>
            <a:endParaRPr lang="en-US"/>
          </a:p>
        </p:txBody>
      </p:sp>
      <p:sp>
        <p:nvSpPr>
          <p:cNvPr id="5" name="Footer Placeholder 4">
            <a:extLst>
              <a:ext uri="{FF2B5EF4-FFF2-40B4-BE49-F238E27FC236}">
                <a16:creationId xmlns:a16="http://schemas.microsoft.com/office/drawing/2014/main" id="{8FB47C29-C79C-453F-A104-CF6F5D243DE8}"/>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670677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This is the same </a:t>
            </a:r>
            <a:r>
              <a:rPr lang="en-US" sz="1200" dirty="0" err="1">
                <a:ln w="0"/>
              </a:rPr>
              <a:t>VanArsdel</a:t>
            </a:r>
            <a:r>
              <a:rPr lang="en-US" sz="1200" dirty="0">
                <a:ln w="0"/>
              </a:rPr>
              <a:t> from </a:t>
            </a:r>
            <a:r>
              <a:rPr lang="en-US" sz="1200" i="1" dirty="0">
                <a:ln w="0"/>
              </a:rPr>
              <a:t>Dashboard in a Day </a:t>
            </a:r>
            <a:r>
              <a:rPr lang="en-US" sz="1200" dirty="0">
                <a:ln w="0"/>
              </a:rPr>
              <a:t>class, but tweaked for this class. </a:t>
            </a:r>
          </a:p>
          <a:p>
            <a:endParaRPr lang="en-US" dirty="0"/>
          </a:p>
          <a:p>
            <a:r>
              <a:rPr lang="en-US" dirty="0"/>
              <a:t>So let’s start with who are we and what are we dealing with?</a:t>
            </a:r>
          </a:p>
          <a:p>
            <a:endParaRPr lang="en-US" dirty="0"/>
          </a:p>
          <a:p>
            <a:r>
              <a:rPr lang="en-US" dirty="0"/>
              <a:t>We work at a company named </a:t>
            </a:r>
            <a:r>
              <a:rPr lang="en-US" dirty="0" err="1"/>
              <a:t>VanArsdel</a:t>
            </a:r>
            <a:r>
              <a:rPr lang="en-US" dirty="0"/>
              <a:t> – they manufacturer and sell sporting goods. They sell 3</a:t>
            </a:r>
            <a:r>
              <a:rPr lang="en-US" baseline="30000" dirty="0"/>
              <a:t>rd</a:t>
            </a:r>
            <a:r>
              <a:rPr lang="en-US" dirty="0"/>
              <a:t> party and their own. </a:t>
            </a:r>
          </a:p>
          <a:p>
            <a:r>
              <a:rPr lang="en-US" dirty="0"/>
              <a:t>We are on the Data Analyst at the company – we work with the Marketing &amp; Sales department.</a:t>
            </a:r>
          </a:p>
          <a:p>
            <a:endParaRPr lang="en-US" dirty="0"/>
          </a:p>
          <a:p>
            <a:r>
              <a:rPr lang="en-US" dirty="0"/>
              <a:t>There is a growing concern at the company that </a:t>
            </a:r>
            <a:r>
              <a:rPr lang="en-US" dirty="0" err="1"/>
              <a:t>VanArsdel’s</a:t>
            </a:r>
            <a:r>
              <a:rPr lang="en-US" dirty="0"/>
              <a:t> own products are struggling compared to similar 3</a:t>
            </a:r>
            <a:r>
              <a:rPr lang="en-US" baseline="30000" dirty="0"/>
              <a:t>rd</a:t>
            </a:r>
            <a:r>
              <a:rPr lang="en-US" dirty="0"/>
              <a:t> Party products. The product team needs to know what to focus their time on, and the CMO wants to see where </a:t>
            </a:r>
            <a:r>
              <a:rPr lang="en-US" dirty="0" err="1"/>
              <a:t>VanArsdel</a:t>
            </a:r>
            <a:r>
              <a:rPr lang="en-US" dirty="0"/>
              <a:t> has the greatest opportunity. </a:t>
            </a:r>
          </a:p>
          <a:p>
            <a:endParaRPr lang="en-US" dirty="0"/>
          </a:p>
          <a:p>
            <a:r>
              <a:rPr lang="en-US" dirty="0"/>
              <a:t>Not only this, but it cost more to sell 3</a:t>
            </a:r>
            <a:r>
              <a:rPr lang="en-US" baseline="30000" dirty="0"/>
              <a:t>rd</a:t>
            </a:r>
            <a:r>
              <a:rPr lang="en-US" dirty="0"/>
              <a:t> Party products outside the US – how does nationwide vs. Int. compare?</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42</a:t>
            </a:fld>
            <a:endParaRPr lang="en-US"/>
          </a:p>
        </p:txBody>
      </p:sp>
      <p:sp>
        <p:nvSpPr>
          <p:cNvPr id="5" name="Footer Placeholder 4">
            <a:extLst>
              <a:ext uri="{FF2B5EF4-FFF2-40B4-BE49-F238E27FC236}">
                <a16:creationId xmlns:a16="http://schemas.microsoft.com/office/drawing/2014/main" id="{1E4618F5-B649-469F-939B-AB14A5E63353}"/>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8382563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So let’s start with who are we and what are we dealing with?</a:t>
            </a:r>
          </a:p>
          <a:p>
            <a:endParaRPr lang="en-US" sz="900" dirty="0"/>
          </a:p>
          <a:p>
            <a:r>
              <a:rPr lang="en-US" sz="900" dirty="0"/>
              <a:t>We work at a company named </a:t>
            </a:r>
            <a:r>
              <a:rPr lang="en-US" sz="900" dirty="0" err="1"/>
              <a:t>VanArsdel</a:t>
            </a:r>
            <a:r>
              <a:rPr lang="en-US" sz="900" dirty="0"/>
              <a:t> – they manufacturer and sell sporting goods. They sell 3</a:t>
            </a:r>
            <a:r>
              <a:rPr lang="en-US" sz="900" baseline="30000" dirty="0"/>
              <a:t>rd</a:t>
            </a:r>
            <a:r>
              <a:rPr lang="en-US" sz="900" dirty="0"/>
              <a:t> party and their own.  They have lately (CMO) have been investing in Research &amp; development for the products they create; The marketing team proved that customers are looking for certain types of products based on their own life style. </a:t>
            </a:r>
          </a:p>
          <a:p>
            <a:endParaRPr lang="en-US" sz="900" dirty="0"/>
          </a:p>
          <a:p>
            <a:r>
              <a:rPr lang="en-US" sz="900" dirty="0"/>
              <a:t>We are on the Data Analyst at the company – we work with the Marketing &amp; Sales department.</a:t>
            </a:r>
          </a:p>
          <a:p>
            <a:endParaRPr lang="en-US" sz="900" dirty="0"/>
          </a:p>
          <a:p>
            <a:r>
              <a:rPr lang="en-US" sz="900" dirty="0"/>
              <a:t>The product team needs to know what to focus their time on, and the CMO wants to see where </a:t>
            </a:r>
            <a:r>
              <a:rPr lang="en-US" sz="900" dirty="0" err="1"/>
              <a:t>VanArsdel</a:t>
            </a:r>
            <a:r>
              <a:rPr lang="en-US" sz="900" dirty="0"/>
              <a:t> has the greatest opportunity. </a:t>
            </a:r>
          </a:p>
          <a:p>
            <a:endParaRPr lang="en-US" sz="900" kern="1200" dirty="0">
              <a:solidFill>
                <a:schemeClr val="tx1"/>
              </a:solidFill>
              <a:latin typeface="+mn-lt"/>
              <a:ea typeface="+mn-ea"/>
              <a:cs typeface="+mn-cs"/>
            </a:endParaRPr>
          </a:p>
          <a:p>
            <a:r>
              <a:rPr lang="en-US" sz="900" dirty="0"/>
              <a:t>Not only this, but it cost more to sell 3</a:t>
            </a:r>
            <a:r>
              <a:rPr lang="en-US" sz="900" baseline="30000" dirty="0"/>
              <a:t>rd</a:t>
            </a:r>
            <a:r>
              <a:rPr lang="en-US" sz="900" dirty="0"/>
              <a:t> Party products outside the US – how does nationwide vs. Int. compare?</a:t>
            </a:r>
          </a:p>
          <a:p>
            <a:endParaRPr lang="en-US" dirty="0"/>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43</a:t>
            </a:fld>
            <a:endParaRPr lang="en-US"/>
          </a:p>
        </p:txBody>
      </p:sp>
      <p:sp>
        <p:nvSpPr>
          <p:cNvPr id="5" name="Footer Placeholder 4">
            <a:extLst>
              <a:ext uri="{FF2B5EF4-FFF2-40B4-BE49-F238E27FC236}">
                <a16:creationId xmlns:a16="http://schemas.microsoft.com/office/drawing/2014/main" id="{1E4618F5-B649-469F-939B-AB14A5E63353}"/>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4195944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to go back to that “Data Discovery”:</a:t>
            </a:r>
          </a:p>
          <a:p>
            <a:endParaRPr lang="en-US" dirty="0"/>
          </a:p>
          <a:p>
            <a:r>
              <a:rPr lang="en-US" dirty="0"/>
              <a:t>Let’s review… We need to answer for Unit cost/profit, looking at this by time, and based on my “tone” on certain items, very much on how Product Segments &amp; categories compare.</a:t>
            </a:r>
          </a:p>
          <a:p>
            <a:endParaRPr lang="en-US" dirty="0"/>
          </a:p>
          <a:p>
            <a:r>
              <a:rPr lang="en-US" dirty="0"/>
              <a:t>We describe VanArsedel’s data based on Product Category/Segment (Segment is </a:t>
            </a:r>
            <a:r>
              <a:rPr lang="en-US" dirty="0" err="1"/>
              <a:t>baseically</a:t>
            </a:r>
            <a:r>
              <a:rPr lang="en-US" dirty="0"/>
              <a:t> who customer lifestyle)</a:t>
            </a:r>
          </a:p>
          <a:p>
            <a:r>
              <a:rPr lang="en-US" dirty="0"/>
              <a:t>By Customer, by Dates, and looking at per unit cost &amp; profit.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44</a:t>
            </a:fld>
            <a:endParaRPr lang="en-US"/>
          </a:p>
        </p:txBody>
      </p:sp>
      <p:sp>
        <p:nvSpPr>
          <p:cNvPr id="5" name="Footer Placeholder 4">
            <a:extLst>
              <a:ext uri="{FF2B5EF4-FFF2-40B4-BE49-F238E27FC236}">
                <a16:creationId xmlns:a16="http://schemas.microsoft.com/office/drawing/2014/main" id="{1E4618F5-B649-469F-939B-AB14A5E63353}"/>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107149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we leave off?  We have to go through Data Discovery &amp; have a firm understanding of the data we are going to be using. Before any transformations &amp; formulas, we have to start with the basic understanding of our data.</a:t>
            </a:r>
          </a:p>
          <a:p>
            <a:endParaRPr lang="en-US" dirty="0"/>
          </a:p>
          <a:p>
            <a:r>
              <a:rPr lang="en-US" b="1" dirty="0"/>
              <a:t>What Data do we need?</a:t>
            </a:r>
            <a:r>
              <a:rPr lang="en-US" dirty="0"/>
              <a:t> Ok – remember the Discovery questions. It starts with what? What do I need in regards to dim tables &amp; Fact Tables? </a:t>
            </a:r>
          </a:p>
          <a:p>
            <a:r>
              <a:rPr lang="en-US" dirty="0"/>
              <a:t>Sales, Product Cost/Price, Dates, Category &amp; Segments, Budget data</a:t>
            </a:r>
          </a:p>
          <a:p>
            <a:endParaRPr lang="en-US" dirty="0"/>
          </a:p>
          <a:p>
            <a:r>
              <a:rPr lang="en-US" dirty="0"/>
              <a:t>Always document what fields and data you must have. </a:t>
            </a:r>
          </a:p>
          <a:p>
            <a:r>
              <a:rPr lang="en-US" dirty="0"/>
              <a:t>What are the main metrics, values, and fields that you will be reporting on? What do you need to help describe your data (rolling up, grouping)?</a:t>
            </a:r>
          </a:p>
          <a:p>
            <a:endParaRPr lang="en-US" dirty="0"/>
          </a:p>
          <a:p>
            <a:r>
              <a:rPr lang="en-US" b="1" dirty="0"/>
              <a:t>What Data do we have? </a:t>
            </a:r>
            <a:r>
              <a:rPr lang="en-US" b="0" dirty="0"/>
              <a:t>Now we have to review the files. Who has looked through the files? Anyone? </a:t>
            </a:r>
            <a:endParaRPr lang="en-US" b="1" dirty="0"/>
          </a:p>
          <a:p>
            <a:endParaRPr lang="en-US" b="1" dirty="0"/>
          </a:p>
          <a:p>
            <a:r>
              <a:rPr lang="en-US" dirty="0"/>
              <a:t>Where does is the data coming from? </a:t>
            </a:r>
          </a:p>
          <a:p>
            <a:r>
              <a:rPr lang="en-US" dirty="0"/>
              <a:t>Once you know what you need and how you need it, you can begin to acquire the right sources. What about the formats/types of it? Does it work?</a:t>
            </a:r>
          </a:p>
          <a:p>
            <a:endParaRPr lang="en-US" dirty="0"/>
          </a:p>
          <a:p>
            <a:r>
              <a:rPr lang="en-US" b="1" dirty="0"/>
              <a:t>What Data do we transform? </a:t>
            </a:r>
            <a:r>
              <a:rPr lang="en-US" b="0" dirty="0"/>
              <a:t>Based on those who just looked, what is missing?</a:t>
            </a:r>
            <a:endParaRPr lang="en-US" b="1" dirty="0"/>
          </a:p>
          <a:p>
            <a:r>
              <a:rPr lang="en-US" dirty="0"/>
              <a:t>If you do not have what you need originally, this is where we start so we can create or remodel and get what we need. </a:t>
            </a:r>
          </a:p>
          <a:p>
            <a:endParaRPr lang="en-US" dirty="0"/>
          </a:p>
          <a:p>
            <a:r>
              <a:rPr lang="en-US" dirty="0"/>
              <a:t>Any solution or Report you work always begins with getting data. With this in mind, you should ALWAYS ask and answer 3 basic questions before you start on any visual. </a:t>
            </a:r>
          </a:p>
          <a:p>
            <a:r>
              <a:rPr lang="en-US" dirty="0"/>
              <a:t>This applies even if you know the data and have been working with the same data for years. Each request and solution is different. </a:t>
            </a:r>
          </a:p>
          <a:p>
            <a:endParaRPr lang="en-US" dirty="0"/>
          </a:p>
        </p:txBody>
      </p:sp>
      <p:sp>
        <p:nvSpPr>
          <p:cNvPr id="4" name="Slide Number Placeholder 3"/>
          <p:cNvSpPr>
            <a:spLocks noGrp="1"/>
          </p:cNvSpPr>
          <p:nvPr>
            <p:ph type="sldNum" sz="quarter" idx="10"/>
          </p:nvPr>
        </p:nvSpPr>
        <p:spPr/>
        <p:txBody>
          <a:bodyPr/>
          <a:lstStyle/>
          <a:p>
            <a:fld id="{493BAD8D-EE66-4E0C-82EB-A828CB35C17C}" type="slidenum">
              <a:rPr lang="en-US" smtClean="0"/>
              <a:t>45</a:t>
            </a:fld>
            <a:endParaRPr lang="en-US"/>
          </a:p>
        </p:txBody>
      </p:sp>
    </p:spTree>
    <p:extLst>
      <p:ext uri="{BB962C8B-B14F-4D97-AF65-F5344CB8AC3E}">
        <p14:creationId xmlns:p14="http://schemas.microsoft.com/office/powerpoint/2010/main" val="7033087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EXERCISE  - Go over the </a:t>
            </a:r>
          </a:p>
          <a:p>
            <a:endParaRPr lang="en-US" dirty="0"/>
          </a:p>
          <a:p>
            <a:r>
              <a:rPr lang="en-US" dirty="0"/>
              <a:t>What do we do to turn common data/files into a optimized data model</a:t>
            </a:r>
          </a:p>
          <a:p>
            <a:pPr marL="171450" indent="-171450">
              <a:buFontTx/>
              <a:buChar char="-"/>
            </a:pPr>
            <a:r>
              <a:rPr lang="en-US" dirty="0"/>
              <a:t>What tables are needed?</a:t>
            </a:r>
          </a:p>
          <a:p>
            <a:pPr marL="171450" indent="-171450">
              <a:buFontTx/>
              <a:buChar char="-"/>
            </a:pPr>
            <a:r>
              <a:rPr lang="en-US" dirty="0"/>
              <a:t>What measures are needed?</a:t>
            </a:r>
          </a:p>
        </p:txBody>
      </p:sp>
      <p:sp>
        <p:nvSpPr>
          <p:cNvPr id="4" name="Footer Placeholder 3"/>
          <p:cNvSpPr>
            <a:spLocks noGrp="1"/>
          </p:cNvSpPr>
          <p:nvPr>
            <p:ph type="ftr" sz="quarter" idx="10"/>
          </p:nvPr>
        </p:nvSpPr>
        <p:spPr/>
        <p:txBody>
          <a:bodyPr/>
          <a:lstStyle/>
          <a:p>
            <a:r>
              <a:rPr lang="en-US"/>
              <a:t>© 2017 Microsoft. All rights reserved.</a:t>
            </a:r>
          </a:p>
        </p:txBody>
      </p:sp>
      <p:sp>
        <p:nvSpPr>
          <p:cNvPr id="5" name="Slide Number Placeholder 4"/>
          <p:cNvSpPr>
            <a:spLocks noGrp="1"/>
          </p:cNvSpPr>
          <p:nvPr>
            <p:ph type="sldNum" sz="quarter" idx="11"/>
          </p:nvPr>
        </p:nvSpPr>
        <p:spPr/>
        <p:txBody>
          <a:bodyPr/>
          <a:lstStyle/>
          <a:p>
            <a:fld id="{24F2286A-233C-471D-BDF9-24A775565FE1}" type="slidenum">
              <a:rPr lang="en-US" smtClean="0"/>
              <a:t>46</a:t>
            </a:fld>
            <a:endParaRPr lang="en-US"/>
          </a:p>
        </p:txBody>
      </p:sp>
    </p:spTree>
    <p:extLst>
      <p:ext uri="{BB962C8B-B14F-4D97-AF65-F5344CB8AC3E}">
        <p14:creationId xmlns:p14="http://schemas.microsoft.com/office/powerpoint/2010/main" val="38660528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Class Exercise, how would you split this 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Have the class try to sort these into the different tables and see how they do.  If time, come back to this after they learn about Fact tables and Dims to see if they would change it</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47</a:t>
            </a:fld>
            <a:endParaRPr lang="en-US"/>
          </a:p>
        </p:txBody>
      </p:sp>
      <p:sp>
        <p:nvSpPr>
          <p:cNvPr id="5" name="Footer Placeholder 4">
            <a:extLst>
              <a:ext uri="{FF2B5EF4-FFF2-40B4-BE49-F238E27FC236}">
                <a16:creationId xmlns:a16="http://schemas.microsoft.com/office/drawing/2014/main" id="{14602534-D3FF-4E78-B660-986EF0B8D695}"/>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8734730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n w="0"/>
              </a:rPr>
              <a:t>We need to perform several transformations to create reporting for the </a:t>
            </a:r>
            <a:r>
              <a:rPr lang="en-US" sz="900" dirty="0" err="1">
                <a:ln w="0"/>
              </a:rPr>
              <a:t>VanArsdel</a:t>
            </a:r>
            <a:r>
              <a:rPr lang="en-US" sz="900" dirty="0">
                <a:ln w="0"/>
              </a:rPr>
              <a:t> Company. </a:t>
            </a:r>
          </a:p>
          <a:p>
            <a:r>
              <a:rPr lang="en-US" sz="900" dirty="0">
                <a:ln w="0"/>
              </a:rPr>
              <a:t>Walk thru the granularity differences of the data model</a:t>
            </a:r>
          </a:p>
          <a:p>
            <a:pPr marL="285750" indent="-285750">
              <a:buFont typeface="Arial" panose="020B0604020202020204" pitchFamily="34" charset="0"/>
              <a:buChar char="•"/>
            </a:pPr>
            <a:r>
              <a:rPr lang="en-US" sz="900" dirty="0" err="1">
                <a:ln w="0"/>
              </a:rPr>
              <a:t>SalesFact</a:t>
            </a:r>
            <a:r>
              <a:rPr lang="en-US" sz="900" dirty="0">
                <a:ln w="0"/>
              </a:rPr>
              <a:t> </a:t>
            </a:r>
          </a:p>
          <a:p>
            <a:pPr marL="742950" lvl="1" indent="-285750">
              <a:buFont typeface="Arial" panose="020B0604020202020204" pitchFamily="34" charset="0"/>
              <a:buChar char="•"/>
            </a:pPr>
            <a:r>
              <a:rPr lang="en-US" sz="900" dirty="0">
                <a:ln w="0"/>
              </a:rPr>
              <a:t>By Campaign</a:t>
            </a:r>
          </a:p>
          <a:p>
            <a:pPr marL="742950" lvl="1" indent="-285750">
              <a:buFont typeface="Arial" panose="020B0604020202020204" pitchFamily="34" charset="0"/>
              <a:buChar char="•"/>
            </a:pPr>
            <a:r>
              <a:rPr lang="en-US" sz="900" dirty="0">
                <a:ln w="0"/>
              </a:rPr>
              <a:t>By Date (</a:t>
            </a:r>
            <a:r>
              <a:rPr lang="en-US" sz="900" dirty="0" err="1">
                <a:ln w="0"/>
              </a:rPr>
              <a:t>dProduct</a:t>
            </a:r>
            <a:r>
              <a:rPr lang="en-US" sz="900" dirty="0">
                <a:ln w="0"/>
              </a:rPr>
              <a:t> – and By Product Category/Segment</a:t>
            </a:r>
          </a:p>
          <a:p>
            <a:pPr marL="742950" lvl="1" indent="-285750">
              <a:buFont typeface="Arial" panose="020B0604020202020204" pitchFamily="34" charset="0"/>
              <a:buChar char="•"/>
            </a:pPr>
            <a:r>
              <a:rPr lang="en-US" sz="900" dirty="0">
                <a:ln w="0"/>
              </a:rPr>
              <a:t>By Customer – with Zips by Geo</a:t>
            </a:r>
          </a:p>
          <a:p>
            <a:pPr marL="285750" indent="-285750">
              <a:buFont typeface="Arial" panose="020B0604020202020204" pitchFamily="34" charset="0"/>
              <a:buChar char="•"/>
            </a:pPr>
            <a:r>
              <a:rPr lang="en-US" sz="900" dirty="0" err="1">
                <a:ln w="0"/>
              </a:rPr>
              <a:t>BudgetFact</a:t>
            </a:r>
            <a:r>
              <a:rPr lang="en-US" sz="900" dirty="0">
                <a:ln w="0"/>
              </a:rPr>
              <a:t> </a:t>
            </a:r>
          </a:p>
          <a:p>
            <a:pPr marL="742950" lvl="1" indent="-285750">
              <a:buFont typeface="Arial" panose="020B0604020202020204" pitchFamily="34" charset="0"/>
              <a:buChar char="•"/>
            </a:pPr>
            <a:r>
              <a:rPr lang="en-US" sz="900" dirty="0">
                <a:ln w="0"/>
              </a:rPr>
              <a:t>By Date (month)</a:t>
            </a:r>
          </a:p>
          <a:p>
            <a:pPr marL="742950" lvl="1" indent="-285750">
              <a:buFont typeface="Arial" panose="020B0604020202020204" pitchFamily="34" charset="0"/>
              <a:buChar char="•"/>
            </a:pPr>
            <a:r>
              <a:rPr lang="en-US" sz="900" dirty="0">
                <a:ln w="0"/>
              </a:rPr>
              <a:t>By Product Category/Segment</a:t>
            </a:r>
          </a:p>
          <a:p>
            <a:pPr marL="742950" lvl="1" indent="-285750">
              <a:buFont typeface="Arial" panose="020B0604020202020204" pitchFamily="34" charset="0"/>
              <a:buChar char="•"/>
            </a:pPr>
            <a:r>
              <a:rPr lang="en-US" sz="900" dirty="0">
                <a:ln w="0"/>
              </a:rPr>
              <a:t>ay)</a:t>
            </a:r>
          </a:p>
          <a:p>
            <a:pPr marL="742950" lvl="1" indent="-285750">
              <a:buFont typeface="Arial" panose="020B0604020202020204" pitchFamily="34" charset="0"/>
              <a:buChar char="•"/>
            </a:pPr>
            <a:r>
              <a:rPr lang="en-US" sz="900" dirty="0">
                <a:ln w="0"/>
              </a:rPr>
              <a:t>By</a:t>
            </a:r>
            <a:endParaRPr lang="en-US" sz="900" baseline="0" dirty="0"/>
          </a:p>
        </p:txBody>
      </p:sp>
      <p:sp>
        <p:nvSpPr>
          <p:cNvPr id="4" name="Slide Number Placeholder 3"/>
          <p:cNvSpPr>
            <a:spLocks noGrp="1"/>
          </p:cNvSpPr>
          <p:nvPr>
            <p:ph type="sldNum" sz="quarter" idx="10"/>
          </p:nvPr>
        </p:nvSpPr>
        <p:spPr/>
        <p:txBody>
          <a:bodyPr/>
          <a:lstStyle/>
          <a:p>
            <a:fld id="{24F2286A-233C-471D-BDF9-24A775565FE1}" type="slidenum">
              <a:rPr lang="en-US" smtClean="0"/>
              <a:t>48</a:t>
            </a:fld>
            <a:endParaRPr lang="en-US"/>
          </a:p>
        </p:txBody>
      </p:sp>
      <p:sp>
        <p:nvSpPr>
          <p:cNvPr id="5" name="Footer Placeholder 4">
            <a:extLst>
              <a:ext uri="{FF2B5EF4-FFF2-40B4-BE49-F238E27FC236}">
                <a16:creationId xmlns:a16="http://schemas.microsoft.com/office/drawing/2014/main" id="{D2E8E532-F181-4316-8E2C-84363DB3F1D0}"/>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42890062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n w="0"/>
              </a:rPr>
              <a:t>VERSION CHECK!!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err="1"/>
              <a:t>StepxStep</a:t>
            </a:r>
            <a:r>
              <a:rPr lang="en-US" sz="1000" b="1" dirty="0"/>
              <a:t> </a:t>
            </a:r>
            <a:r>
              <a:rPr lang="en-US" sz="1000" b="0" dirty="0"/>
              <a:t>(Student Handout Slide 2)</a:t>
            </a:r>
          </a:p>
          <a:p>
            <a:r>
              <a:rPr lang="en-US" sz="1000" dirty="0">
                <a:ln w="0"/>
              </a:rPr>
              <a:t>Objective: Import multiple worksheets from an Excel file in one step</a:t>
            </a:r>
          </a:p>
          <a:p>
            <a:pPr marL="342900" indent="-342900">
              <a:buFont typeface="+mj-lt"/>
              <a:buAutoNum type="arabicPeriod"/>
            </a:pPr>
            <a:r>
              <a:rPr lang="en-US" sz="1000" b="1" kern="1200" dirty="0">
                <a:ln w="0"/>
                <a:solidFill>
                  <a:schemeClr val="tx1"/>
                </a:solidFill>
                <a:latin typeface="+mn-lt"/>
                <a:ea typeface="+mn-ea"/>
                <a:cs typeface="+mn-cs"/>
              </a:rPr>
              <a:t>Get</a:t>
            </a:r>
            <a:r>
              <a:rPr lang="en-US" sz="1000" kern="1200" dirty="0">
                <a:ln w="0"/>
                <a:solidFill>
                  <a:schemeClr val="tx1"/>
                </a:solidFill>
                <a:latin typeface="+mn-lt"/>
                <a:ea typeface="+mn-ea"/>
                <a:cs typeface="+mn-cs"/>
              </a:rPr>
              <a:t> Data &gt; from Excel </a:t>
            </a:r>
          </a:p>
          <a:p>
            <a:pPr lvl="1"/>
            <a:r>
              <a:rPr lang="en-US" sz="1000" kern="1200" dirty="0">
                <a:ln w="0"/>
                <a:solidFill>
                  <a:schemeClr val="tx1"/>
                </a:solidFill>
                <a:latin typeface="+mn-lt"/>
                <a:ea typeface="+mn-ea"/>
                <a:cs typeface="+mn-cs"/>
              </a:rPr>
              <a:t>C:\Power BI_Adv_M\VansArsdel_Actuals.xlsx</a:t>
            </a:r>
          </a:p>
          <a:p>
            <a:pPr marL="342900" indent="-342900">
              <a:buFont typeface="+mj-lt"/>
              <a:buAutoNum type="arabicPeriod"/>
            </a:pPr>
            <a:r>
              <a:rPr lang="en-US" sz="1000" b="1" kern="1200" dirty="0">
                <a:ln w="0"/>
                <a:solidFill>
                  <a:schemeClr val="tx1"/>
                </a:solidFill>
                <a:latin typeface="+mn-lt"/>
                <a:ea typeface="+mn-ea"/>
                <a:cs typeface="+mn-cs"/>
              </a:rPr>
              <a:t>Select</a:t>
            </a:r>
            <a:r>
              <a:rPr lang="en-US" sz="1000" kern="1200" dirty="0">
                <a:ln w="0"/>
                <a:solidFill>
                  <a:schemeClr val="tx1"/>
                </a:solidFill>
                <a:latin typeface="+mn-lt"/>
                <a:ea typeface="+mn-ea"/>
                <a:cs typeface="+mn-cs"/>
              </a:rPr>
              <a:t> the following Tables (All but CustomerDim):</a:t>
            </a:r>
          </a:p>
          <a:p>
            <a:pPr marL="742950" lvl="1" indent="-285750">
              <a:buFont typeface="+mj-lt"/>
              <a:buAutoNum type="alphaLcParenR"/>
            </a:pPr>
            <a:r>
              <a:rPr lang="en-US" sz="1000" kern="1200" dirty="0">
                <a:ln w="0"/>
                <a:solidFill>
                  <a:schemeClr val="tx1"/>
                </a:solidFill>
                <a:latin typeface="+mn-lt"/>
                <a:ea typeface="+mn-ea"/>
                <a:cs typeface="+mn-cs"/>
              </a:rPr>
              <a:t>CampaignDim</a:t>
            </a:r>
          </a:p>
          <a:p>
            <a:pPr marL="742950" lvl="1" indent="-285750">
              <a:buFont typeface="+mj-lt"/>
              <a:buAutoNum type="alphaLcParenR"/>
            </a:pPr>
            <a:r>
              <a:rPr lang="en-US" sz="1000" kern="1200" dirty="0">
                <a:ln w="0"/>
                <a:solidFill>
                  <a:schemeClr val="tx1"/>
                </a:solidFill>
                <a:latin typeface="+mn-lt"/>
                <a:ea typeface="+mn-ea"/>
                <a:cs typeface="+mn-cs"/>
              </a:rPr>
              <a:t>GeoDim</a:t>
            </a:r>
          </a:p>
          <a:p>
            <a:pPr marL="742950" lvl="1" indent="-285750">
              <a:buFont typeface="+mj-lt"/>
              <a:buAutoNum type="alphaLcParenR"/>
            </a:pPr>
            <a:r>
              <a:rPr lang="en-US" sz="1000" kern="1200" dirty="0">
                <a:ln w="0"/>
                <a:solidFill>
                  <a:schemeClr val="tx1"/>
                </a:solidFill>
                <a:latin typeface="+mn-lt"/>
                <a:ea typeface="+mn-ea"/>
                <a:cs typeface="+mn-cs"/>
              </a:rPr>
              <a:t>ProductDim</a:t>
            </a:r>
          </a:p>
          <a:p>
            <a:pPr marL="742950" lvl="1" indent="-285750">
              <a:buFont typeface="+mj-lt"/>
              <a:buAutoNum type="alphaLcParenR"/>
            </a:pPr>
            <a:r>
              <a:rPr lang="en-US" sz="1000" kern="1200" dirty="0">
                <a:ln w="0"/>
                <a:solidFill>
                  <a:schemeClr val="tx1"/>
                </a:solidFill>
                <a:latin typeface="+mn-lt"/>
                <a:ea typeface="+mn-ea"/>
                <a:cs typeface="+mn-cs"/>
              </a:rPr>
              <a:t>DateDim</a:t>
            </a:r>
          </a:p>
          <a:p>
            <a:pPr marL="742950" lvl="1" indent="-285750">
              <a:buFont typeface="+mj-lt"/>
              <a:buAutoNum type="alphaLcParenR"/>
            </a:pPr>
            <a:r>
              <a:rPr lang="en-US" sz="1000" kern="1200" dirty="0">
                <a:ln w="0"/>
                <a:solidFill>
                  <a:schemeClr val="tx1"/>
                </a:solidFill>
                <a:latin typeface="+mn-lt"/>
                <a:ea typeface="+mn-ea"/>
                <a:cs typeface="+mn-cs"/>
              </a:rPr>
              <a:t>Sales</a:t>
            </a:r>
          </a:p>
          <a:p>
            <a:pPr marL="342900" indent="-342900">
              <a:buFont typeface="+mj-lt"/>
              <a:buAutoNum type="arabicPeriod"/>
            </a:pPr>
            <a:r>
              <a:rPr lang="en-US" sz="1000" kern="1200" dirty="0">
                <a:ln w="0"/>
                <a:solidFill>
                  <a:schemeClr val="tx1"/>
                </a:solidFill>
                <a:latin typeface="+mn-lt"/>
                <a:ea typeface="+mn-ea"/>
                <a:cs typeface="+mn-cs"/>
              </a:rPr>
              <a:t>In GeoDim, </a:t>
            </a:r>
            <a:r>
              <a:rPr lang="en-US" sz="1000" b="1" kern="1200" dirty="0">
                <a:ln w="0"/>
                <a:solidFill>
                  <a:schemeClr val="tx1"/>
                </a:solidFill>
                <a:latin typeface="+mn-lt"/>
                <a:ea typeface="+mn-ea"/>
                <a:cs typeface="+mn-cs"/>
              </a:rPr>
              <a:t>change </a:t>
            </a:r>
            <a:r>
              <a:rPr lang="en-US" sz="1000" kern="1200" dirty="0">
                <a:ln w="0"/>
                <a:solidFill>
                  <a:schemeClr val="tx1"/>
                </a:solidFill>
                <a:latin typeface="+mn-lt"/>
                <a:ea typeface="+mn-ea"/>
                <a:cs typeface="+mn-cs"/>
              </a:rPr>
              <a:t>the [ZIP] Data Type to Text</a:t>
            </a:r>
            <a:endParaRPr lang="en-US" sz="500" i="0" dirty="0"/>
          </a:p>
        </p:txBody>
      </p:sp>
      <p:sp>
        <p:nvSpPr>
          <p:cNvPr id="4" name="Slide Number Placeholder 3"/>
          <p:cNvSpPr>
            <a:spLocks noGrp="1"/>
          </p:cNvSpPr>
          <p:nvPr>
            <p:ph type="sldNum" sz="quarter" idx="10"/>
          </p:nvPr>
        </p:nvSpPr>
        <p:spPr/>
        <p:txBody>
          <a:bodyPr/>
          <a:lstStyle/>
          <a:p>
            <a:fld id="{24F2286A-233C-471D-BDF9-24A775565FE1}" type="slidenum">
              <a:rPr lang="en-US" smtClean="0"/>
              <a:t>49</a:t>
            </a:fld>
            <a:endParaRPr lang="en-US"/>
          </a:p>
        </p:txBody>
      </p:sp>
      <p:sp>
        <p:nvSpPr>
          <p:cNvPr id="5" name="Footer Placeholder 4">
            <a:extLst>
              <a:ext uri="{FF2B5EF4-FFF2-40B4-BE49-F238E27FC236}">
                <a16:creationId xmlns:a16="http://schemas.microsoft.com/office/drawing/2014/main" id="{241B8441-BB09-4EB1-99E9-BC30F1BD4B92}"/>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912231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30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5</a:t>
            </a:fld>
            <a:endParaRPr lang="en-US">
              <a:solidFill>
                <a:prstClr val="black"/>
              </a:solidFill>
            </a:endParaRPr>
          </a:p>
        </p:txBody>
      </p:sp>
      <p:sp>
        <p:nvSpPr>
          <p:cNvPr id="5" name="Footer Placeholder 4">
            <a:extLst>
              <a:ext uri="{FF2B5EF4-FFF2-40B4-BE49-F238E27FC236}">
                <a16:creationId xmlns:a16="http://schemas.microsoft.com/office/drawing/2014/main" id="{9457BF23-33E9-41DF-A4FA-33E86D34CA19}"/>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8419606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Walk thru the granularity differences of the data model</a:t>
            </a:r>
          </a:p>
          <a:p>
            <a:pPr marL="174697" indent="-174697">
              <a:buFont typeface="Arial" panose="020B0604020202020204" pitchFamily="34" charset="0"/>
              <a:buChar char="•"/>
            </a:pPr>
            <a:r>
              <a:rPr lang="en-US" sz="900" dirty="0" err="1"/>
              <a:t>SalesFact</a:t>
            </a:r>
            <a:r>
              <a:rPr lang="en-US" sz="900" dirty="0"/>
              <a:t> </a:t>
            </a:r>
          </a:p>
          <a:p>
            <a:pPr marL="640556" lvl="1" indent="-174697">
              <a:buFont typeface="Arial" panose="020B0604020202020204" pitchFamily="34" charset="0"/>
              <a:buChar char="•"/>
            </a:pPr>
            <a:r>
              <a:rPr lang="en-US" sz="900" dirty="0"/>
              <a:t>By Campaign</a:t>
            </a:r>
          </a:p>
          <a:p>
            <a:pPr marL="640556" lvl="1" indent="-174697">
              <a:buFont typeface="Arial" panose="020B0604020202020204" pitchFamily="34" charset="0"/>
              <a:buChar char="•"/>
            </a:pPr>
            <a:r>
              <a:rPr lang="en-US" sz="900" dirty="0"/>
              <a:t>By Customer – with Zips by Geo</a:t>
            </a:r>
          </a:p>
          <a:p>
            <a:pPr marL="640556" lvl="1" indent="-174697">
              <a:buFont typeface="Arial" panose="020B0604020202020204" pitchFamily="34" charset="0"/>
              <a:buChar char="•"/>
            </a:pPr>
            <a:r>
              <a:rPr lang="en-US" sz="900" dirty="0"/>
              <a:t>By Date (day)</a:t>
            </a:r>
          </a:p>
          <a:p>
            <a:pPr marL="640556" lvl="1" indent="-174697">
              <a:buFont typeface="Arial" panose="020B0604020202020204" pitchFamily="34" charset="0"/>
              <a:buChar char="•"/>
            </a:pPr>
            <a:r>
              <a:rPr lang="en-US" sz="900" dirty="0"/>
              <a:t>By Product – and By Product Category</a:t>
            </a:r>
          </a:p>
          <a:p>
            <a:pPr marL="174697" indent="-174697">
              <a:buFont typeface="Arial" panose="020B0604020202020204" pitchFamily="34" charset="0"/>
              <a:buChar char="•"/>
            </a:pPr>
            <a:r>
              <a:rPr lang="en-US" sz="900" dirty="0"/>
              <a:t>BudgetFact </a:t>
            </a:r>
          </a:p>
          <a:p>
            <a:pPr marL="640556" lvl="1" indent="-174697">
              <a:buFont typeface="Arial" panose="020B0604020202020204" pitchFamily="34" charset="0"/>
              <a:buChar char="•"/>
            </a:pPr>
            <a:r>
              <a:rPr lang="en-US" sz="900" dirty="0"/>
              <a:t>By Date (month)</a:t>
            </a:r>
          </a:p>
          <a:p>
            <a:pPr marL="640556" lvl="1" indent="-174697">
              <a:buFont typeface="Arial" panose="020B0604020202020204" pitchFamily="34" charset="0"/>
              <a:buChar char="•"/>
            </a:pPr>
            <a:r>
              <a:rPr lang="en-US" sz="900" dirty="0"/>
              <a:t>By Product Category</a:t>
            </a:r>
            <a:endParaRPr lang="en-US" sz="900" dirty="0">
              <a:ln w="0"/>
              <a:effectLst>
                <a:outerShdw blurRad="38100" dist="19050" dir="2700000" algn="tl" rotWithShape="0">
                  <a:schemeClr val="dk1">
                    <a:alpha val="40000"/>
                  </a:schemeClr>
                </a:outerShdw>
              </a:effectLst>
            </a:endParaRPr>
          </a:p>
          <a:p>
            <a:pPr marL="183356" indent="-174697">
              <a:buFont typeface="Arial" panose="020B0604020202020204" pitchFamily="34" charset="0"/>
              <a:buChar char="•"/>
            </a:pPr>
            <a:endParaRPr lang="en-US" sz="900" dirty="0"/>
          </a:p>
          <a:p>
            <a:pPr marL="183356" indent="-174697">
              <a:buFont typeface="Arial" panose="020B0604020202020204" pitchFamily="34" charset="0"/>
              <a:buChar char="•"/>
            </a:pPr>
            <a:r>
              <a:rPr lang="en-US" sz="900" dirty="0"/>
              <a:t>Be sure to state that the users won’t see this model because they are in Query Editor</a:t>
            </a:r>
            <a:endParaRPr lang="en-US" sz="400" baseline="0" dirty="0"/>
          </a:p>
        </p:txBody>
      </p:sp>
      <p:sp>
        <p:nvSpPr>
          <p:cNvPr id="4" name="Slide Number Placeholder 3"/>
          <p:cNvSpPr>
            <a:spLocks noGrp="1"/>
          </p:cNvSpPr>
          <p:nvPr>
            <p:ph type="sldNum" sz="quarter" idx="10"/>
          </p:nvPr>
        </p:nvSpPr>
        <p:spPr/>
        <p:txBody>
          <a:bodyPr/>
          <a:lstStyle/>
          <a:p>
            <a:fld id="{24F2286A-233C-471D-BDF9-24A775565FE1}" type="slidenum">
              <a:rPr lang="en-US" smtClean="0"/>
              <a:t>50</a:t>
            </a:fld>
            <a:endParaRPr lang="en-US"/>
          </a:p>
        </p:txBody>
      </p:sp>
      <p:sp>
        <p:nvSpPr>
          <p:cNvPr id="5" name="Footer Placeholder 4">
            <a:extLst>
              <a:ext uri="{FF2B5EF4-FFF2-40B4-BE49-F238E27FC236}">
                <a16:creationId xmlns:a16="http://schemas.microsoft.com/office/drawing/2014/main" id="{E69D32D0-80B8-4AA9-AC57-8A42595DA64B}"/>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41698031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659">
              <a:spcAft>
                <a:spcPts val="600"/>
              </a:spcAft>
            </a:pPr>
            <a:r>
              <a:rPr lang="en-US" sz="900" dirty="0">
                <a:ln w="0"/>
              </a:rPr>
              <a:t>Ok, so we know we are missing a good way to relate all product sales to Category &amp; Segment, and remember we do not want unneeded data! So let’s start by creating our own Dim table for Category &amp; Segment for Products. </a:t>
            </a:r>
          </a:p>
          <a:p>
            <a:pPr marL="8659">
              <a:spcAft>
                <a:spcPts val="600"/>
              </a:spcAft>
            </a:pPr>
            <a:endParaRPr lang="en-US" sz="900" dirty="0">
              <a:ln w="0"/>
            </a:endParaRPr>
          </a:p>
          <a:p>
            <a:pPr marL="8659">
              <a:spcAft>
                <a:spcPts val="600"/>
              </a:spcAft>
            </a:pPr>
            <a:r>
              <a:rPr lang="en-US" sz="900" dirty="0">
                <a:ln w="0"/>
              </a:rPr>
              <a:t>In the Data Modeling/DAX Class, we discuss details on why we always want to make our relationship joins using numeric (integer) fields.  Rather than create two dimensions, one for Product and one for Product Segment, show </a:t>
            </a:r>
            <a:r>
              <a:rPr lang="en-US" sz="900" b="1" dirty="0" err="1"/>
              <a:t>Table.AddIndexColumn</a:t>
            </a:r>
            <a:r>
              <a:rPr lang="en-US" sz="900" dirty="0">
                <a:ln w="0"/>
              </a:rPr>
              <a:t> properties, show students how to read each argument, and make updates in the formula bar.</a:t>
            </a:r>
          </a:p>
          <a:p>
            <a:pPr marL="8659">
              <a:spcAft>
                <a:spcPts val="600"/>
              </a:spcAft>
            </a:pPr>
            <a:r>
              <a:rPr lang="en-US" sz="900" dirty="0">
                <a:ln w="0"/>
              </a:rPr>
              <a:t>Walk through the Applied </a:t>
            </a:r>
            <a:r>
              <a:rPr lang="en-US" sz="900" dirty="0" err="1">
                <a:ln w="0"/>
              </a:rPr>
              <a:t>Stwe</a:t>
            </a:r>
            <a:r>
              <a:rPr lang="en-US" sz="900" dirty="0">
                <a:ln w="0"/>
              </a:rPr>
              <a:t> are using the distinct combinations of the two fields to create new combo dimension.</a:t>
            </a:r>
          </a:p>
          <a:p>
            <a:pPr marL="8659">
              <a:spcAft>
                <a:spcPts val="600"/>
              </a:spcAft>
            </a:pPr>
            <a:r>
              <a:rPr lang="en-US" sz="900" dirty="0">
                <a:ln w="0"/>
              </a:rPr>
              <a:t>When the students need to select </a:t>
            </a:r>
            <a:r>
              <a:rPr lang="en-US" sz="900" dirty="0" err="1">
                <a:ln w="0"/>
              </a:rPr>
              <a:t>Categorymultiple</a:t>
            </a:r>
            <a:r>
              <a:rPr lang="en-US" sz="900" dirty="0">
                <a:ln w="0"/>
              </a:rPr>
              <a:t> columns, they can use </a:t>
            </a:r>
            <a:br>
              <a:rPr lang="en-US" sz="900" dirty="0">
                <a:ln w="0"/>
              </a:rPr>
            </a:br>
            <a:r>
              <a:rPr lang="en-US" sz="900" b="1" dirty="0">
                <a:ln w="0"/>
              </a:rPr>
              <a:t>CTRL + Click </a:t>
            </a:r>
            <a:r>
              <a:rPr lang="en-US" sz="900" dirty="0">
                <a:ln w="0"/>
              </a:rPr>
              <a:t>for multi-select.</a:t>
            </a:r>
          </a:p>
          <a:p>
            <a:pPr marL="8659">
              <a:spcAft>
                <a:spcPts val="600"/>
              </a:spcAft>
            </a:pPr>
            <a:r>
              <a:rPr lang="en-US" sz="900" dirty="0">
                <a:ln w="0"/>
              </a:rPr>
              <a:t>Go to </a:t>
            </a:r>
            <a:r>
              <a:rPr lang="en-US" sz="900" b="1" i="1" dirty="0">
                <a:ln w="0"/>
              </a:rPr>
              <a:t>Power</a:t>
            </a:r>
            <a:r>
              <a:rPr lang="en-US" sz="900" b="1" i="1" baseline="0" dirty="0">
                <a:ln w="0"/>
              </a:rPr>
              <a:t> Query Formula Languages URL</a:t>
            </a:r>
            <a:r>
              <a:rPr lang="en-US" sz="900" b="1" i="1" dirty="0">
                <a:ln w="0"/>
              </a:rPr>
              <a:t> </a:t>
            </a:r>
            <a:r>
              <a:rPr lang="en-US" sz="900" dirty="0">
                <a:ln w="0"/>
              </a:rPr>
              <a:t>and eps.</a:t>
            </a:r>
          </a:p>
          <a:p>
            <a:pPr marL="8659">
              <a:spcAft>
                <a:spcPts val="600"/>
              </a:spcAft>
            </a:pPr>
            <a:endParaRPr lang="en-US" sz="900" dirty="0">
              <a:ln w="0"/>
            </a:endParaRPr>
          </a:p>
          <a:p>
            <a:pPr marL="8659">
              <a:spcAft>
                <a:spcPts val="600"/>
              </a:spcAft>
            </a:pPr>
            <a:r>
              <a:rPr lang="en-US" sz="900" dirty="0">
                <a:ln w="0"/>
              </a:rPr>
              <a:t>Explain best </a:t>
            </a:r>
            <a:r>
              <a:rPr lang="en-US" sz="900" i="1" dirty="0">
                <a:ln w="0"/>
              </a:rPr>
              <a:t>practices for data type (i.e. get rid of any data type Any).  Explain data typing done in the Query Editor while formatting is done in the main desktop window</a:t>
            </a:r>
          </a:p>
          <a:p>
            <a:pPr marL="8659" marR="0" lvl="0" indent="0" algn="l" defTabSz="914400" rtl="0" eaLnBrk="1" fontAlgn="auto" latinLnBrk="0" hangingPunct="1">
              <a:lnSpc>
                <a:spcPct val="100000"/>
              </a:lnSpc>
              <a:spcBef>
                <a:spcPts val="0"/>
              </a:spcBef>
              <a:spcAft>
                <a:spcPts val="600"/>
              </a:spcAft>
              <a:buClrTx/>
              <a:buSzTx/>
              <a:buFontTx/>
              <a:buNone/>
              <a:tabLst/>
              <a:defRPr/>
            </a:pPr>
            <a:r>
              <a:rPr lang="en-US" sz="900" b="1" i="1" dirty="0" err="1">
                <a:ln w="0"/>
              </a:rPr>
              <a:t>StepxStep</a:t>
            </a:r>
            <a:r>
              <a:rPr lang="en-US" sz="900" b="0" i="1" dirty="0"/>
              <a:t>(Student </a:t>
            </a:r>
            <a:r>
              <a:rPr lang="en-US" sz="900" b="0" dirty="0"/>
              <a:t>Handout Slide 3)</a:t>
            </a:r>
          </a:p>
          <a:p>
            <a:r>
              <a:rPr lang="en-US" sz="900" dirty="0">
                <a:ln w="0"/>
              </a:rPr>
              <a:t>Objective: Create the Product Category Segment Dimension by extracting Categories and Segments from the ProductDim</a:t>
            </a:r>
          </a:p>
          <a:p>
            <a:pPr marL="342900" indent="-342900">
              <a:buFont typeface="+mj-lt"/>
              <a:buAutoNum type="arabicPeriod"/>
            </a:pPr>
            <a:r>
              <a:rPr lang="en-US" sz="900" kern="1200" dirty="0">
                <a:ln w="0"/>
                <a:solidFill>
                  <a:schemeClr val="tx1"/>
                </a:solidFill>
                <a:latin typeface="+mn-lt"/>
                <a:ea typeface="+mn-ea"/>
                <a:cs typeface="+mn-cs"/>
              </a:rPr>
              <a:t>From the View ribbon </a:t>
            </a:r>
            <a:r>
              <a:rPr lang="en-US" sz="900" b="1" kern="1200" dirty="0">
                <a:ln w="0"/>
                <a:solidFill>
                  <a:schemeClr val="tx1"/>
                </a:solidFill>
                <a:latin typeface="+mn-lt"/>
                <a:ea typeface="+mn-ea"/>
                <a:cs typeface="+mn-cs"/>
              </a:rPr>
              <a:t>uncheck </a:t>
            </a:r>
            <a:r>
              <a:rPr lang="en-US" sz="900" kern="1200" dirty="0">
                <a:ln w="0"/>
                <a:solidFill>
                  <a:schemeClr val="tx1"/>
                </a:solidFill>
                <a:latin typeface="+mn-lt"/>
                <a:ea typeface="+mn-ea"/>
                <a:cs typeface="+mn-cs"/>
              </a:rPr>
              <a:t>“Always Allow”</a:t>
            </a:r>
          </a:p>
          <a:p>
            <a:pPr marL="342900" indent="-342900">
              <a:buFont typeface="+mj-lt"/>
              <a:buAutoNum type="arabicPeriod"/>
            </a:pPr>
            <a:r>
              <a:rPr lang="en-US" sz="900" b="1" kern="1200" dirty="0">
                <a:ln w="0"/>
                <a:solidFill>
                  <a:schemeClr val="tx1"/>
                </a:solidFill>
                <a:latin typeface="+mn-lt"/>
                <a:ea typeface="+mn-ea"/>
                <a:cs typeface="+mn-cs"/>
              </a:rPr>
              <a:t>Duplicate</a:t>
            </a:r>
            <a:r>
              <a:rPr lang="en-US" sz="900" kern="1200" dirty="0">
                <a:ln w="0"/>
                <a:solidFill>
                  <a:schemeClr val="tx1"/>
                </a:solidFill>
                <a:latin typeface="+mn-lt"/>
                <a:ea typeface="+mn-ea"/>
                <a:cs typeface="+mn-cs"/>
              </a:rPr>
              <a:t> the </a:t>
            </a:r>
            <a:r>
              <a:rPr lang="en-US" sz="900" i="1" kern="1200" dirty="0">
                <a:ln w="0"/>
                <a:solidFill>
                  <a:schemeClr val="tx1"/>
                </a:solidFill>
                <a:latin typeface="+mn-lt"/>
                <a:ea typeface="+mn-ea"/>
                <a:cs typeface="+mn-cs"/>
              </a:rPr>
              <a:t>ProductDim</a:t>
            </a:r>
            <a:r>
              <a:rPr lang="en-US" sz="900" kern="1200" dirty="0">
                <a:ln w="0"/>
                <a:solidFill>
                  <a:schemeClr val="tx1"/>
                </a:solidFill>
                <a:latin typeface="+mn-lt"/>
                <a:ea typeface="+mn-ea"/>
                <a:cs typeface="+mn-cs"/>
              </a:rPr>
              <a:t> query</a:t>
            </a:r>
          </a:p>
          <a:p>
            <a:pPr marL="342900" indent="-342900">
              <a:buFont typeface="+mj-lt"/>
              <a:buAutoNum type="arabicPeriod"/>
            </a:pPr>
            <a:r>
              <a:rPr lang="en-US" sz="900" b="1" kern="1200" dirty="0">
                <a:ln w="0"/>
                <a:solidFill>
                  <a:schemeClr val="tx1"/>
                </a:solidFill>
                <a:latin typeface="+mn-lt"/>
                <a:ea typeface="+mn-ea"/>
                <a:cs typeface="+mn-cs"/>
              </a:rPr>
              <a:t>Highlight</a:t>
            </a:r>
            <a:r>
              <a:rPr lang="en-US" sz="900" kern="1200" dirty="0">
                <a:ln w="0"/>
                <a:solidFill>
                  <a:schemeClr val="tx1"/>
                </a:solidFill>
                <a:latin typeface="+mn-lt"/>
                <a:ea typeface="+mn-ea"/>
                <a:cs typeface="+mn-cs"/>
              </a:rPr>
              <a:t> [Category] and [Segment], and </a:t>
            </a:r>
            <a:r>
              <a:rPr lang="en-US" sz="900" b="1" kern="1200" dirty="0">
                <a:ln w="0"/>
                <a:solidFill>
                  <a:schemeClr val="tx1"/>
                </a:solidFill>
                <a:latin typeface="+mn-lt"/>
                <a:ea typeface="+mn-ea"/>
                <a:cs typeface="+mn-cs"/>
              </a:rPr>
              <a:t>Remove other columns</a:t>
            </a:r>
          </a:p>
          <a:p>
            <a:pPr marL="342900" indent="-342900">
              <a:buFont typeface="+mj-lt"/>
              <a:buAutoNum type="arabicPeriod"/>
            </a:pPr>
            <a:r>
              <a:rPr lang="en-US" sz="900" b="1" kern="1200" dirty="0">
                <a:ln w="0"/>
                <a:solidFill>
                  <a:schemeClr val="tx1"/>
                </a:solidFill>
                <a:latin typeface="+mn-lt"/>
                <a:ea typeface="+mn-ea"/>
                <a:cs typeface="+mn-cs"/>
              </a:rPr>
              <a:t>Highlight</a:t>
            </a:r>
            <a:r>
              <a:rPr lang="en-US" sz="900" kern="1200" dirty="0">
                <a:ln w="0"/>
                <a:solidFill>
                  <a:schemeClr val="tx1"/>
                </a:solidFill>
                <a:latin typeface="+mn-lt"/>
                <a:ea typeface="+mn-ea"/>
                <a:cs typeface="+mn-cs"/>
              </a:rPr>
              <a:t> [Category] and [Segment], and </a:t>
            </a:r>
            <a:r>
              <a:rPr lang="en-US" sz="900" b="1" kern="1200" dirty="0">
                <a:ln w="0"/>
                <a:solidFill>
                  <a:schemeClr val="tx1"/>
                </a:solidFill>
                <a:latin typeface="+mn-lt"/>
                <a:ea typeface="+mn-ea"/>
                <a:cs typeface="+mn-cs"/>
              </a:rPr>
              <a:t>Remove Duplicates</a:t>
            </a:r>
          </a:p>
          <a:p>
            <a:pPr marL="342900" indent="-342900">
              <a:buFont typeface="+mj-lt"/>
              <a:buAutoNum type="arabicPeriod"/>
            </a:pPr>
            <a:r>
              <a:rPr lang="en-US" sz="900" b="1" kern="1200" dirty="0">
                <a:ln w="0"/>
                <a:solidFill>
                  <a:schemeClr val="tx1"/>
                </a:solidFill>
                <a:latin typeface="+mn-lt"/>
                <a:ea typeface="+mn-ea"/>
                <a:cs typeface="+mn-cs"/>
              </a:rPr>
              <a:t>Add Column</a:t>
            </a:r>
            <a:r>
              <a:rPr lang="en-US" sz="900" kern="1200" dirty="0">
                <a:ln w="0"/>
                <a:solidFill>
                  <a:schemeClr val="tx1"/>
                </a:solidFill>
                <a:latin typeface="+mn-lt"/>
                <a:ea typeface="+mn-ea"/>
                <a:cs typeface="+mn-cs"/>
              </a:rPr>
              <a:t> &gt; </a:t>
            </a:r>
            <a:r>
              <a:rPr lang="en-US" sz="900" b="1" kern="1200" dirty="0">
                <a:ln w="0"/>
                <a:solidFill>
                  <a:schemeClr val="tx1"/>
                </a:solidFill>
                <a:latin typeface="+mn-lt"/>
                <a:ea typeface="+mn-ea"/>
                <a:cs typeface="+mn-cs"/>
              </a:rPr>
              <a:t>Add Index Column</a:t>
            </a:r>
            <a:r>
              <a:rPr lang="en-US" sz="900" kern="1200" dirty="0">
                <a:ln w="0"/>
                <a:solidFill>
                  <a:schemeClr val="tx1"/>
                </a:solidFill>
                <a:latin typeface="+mn-lt"/>
                <a:ea typeface="+mn-ea"/>
                <a:cs typeface="+mn-cs"/>
              </a:rPr>
              <a:t> starting at 1, with column name [CatSegID]</a:t>
            </a:r>
          </a:p>
          <a:p>
            <a:pPr marL="342900" indent="-342900">
              <a:buFont typeface="+mj-lt"/>
              <a:buAutoNum type="arabicPeriod"/>
            </a:pPr>
            <a:r>
              <a:rPr lang="en-US" sz="900" b="1" kern="1200" dirty="0">
                <a:ln w="0"/>
                <a:solidFill>
                  <a:schemeClr val="tx1"/>
                </a:solidFill>
                <a:latin typeface="+mn-lt"/>
                <a:ea typeface="+mn-ea"/>
                <a:cs typeface="+mn-cs"/>
              </a:rPr>
              <a:t>Reorder Columns: </a:t>
            </a:r>
            <a:r>
              <a:rPr lang="en-US" sz="900" kern="1200" dirty="0">
                <a:ln w="0"/>
                <a:solidFill>
                  <a:schemeClr val="tx1"/>
                </a:solidFill>
                <a:latin typeface="+mn-lt"/>
                <a:ea typeface="+mn-ea"/>
                <a:cs typeface="+mn-cs"/>
              </a:rPr>
              <a:t>[CatSegID], [Category], [Segment]</a:t>
            </a:r>
          </a:p>
          <a:p>
            <a:pPr marL="342900" indent="-342900">
              <a:buFont typeface="+mj-lt"/>
              <a:buAutoNum type="arabicPeriod"/>
            </a:pPr>
            <a:r>
              <a:rPr lang="en-US" sz="900" b="1" kern="1200" dirty="0">
                <a:ln w="0"/>
                <a:solidFill>
                  <a:schemeClr val="tx1"/>
                </a:solidFill>
                <a:latin typeface="+mn-lt"/>
                <a:ea typeface="+mn-ea"/>
                <a:cs typeface="+mn-cs"/>
              </a:rPr>
              <a:t>Rename </a:t>
            </a:r>
            <a:r>
              <a:rPr lang="en-US" sz="900" kern="1200" dirty="0">
                <a:ln w="0"/>
                <a:solidFill>
                  <a:schemeClr val="tx1"/>
                </a:solidFill>
                <a:latin typeface="+mn-lt"/>
                <a:ea typeface="+mn-ea"/>
                <a:cs typeface="+mn-cs"/>
              </a:rPr>
              <a:t>the query “</a:t>
            </a:r>
            <a:r>
              <a:rPr lang="en-US" sz="900" kern="1200" dirty="0" err="1">
                <a:ln w="0"/>
                <a:solidFill>
                  <a:schemeClr val="tx1"/>
                </a:solidFill>
                <a:latin typeface="+mn-lt"/>
                <a:ea typeface="+mn-ea"/>
                <a:cs typeface="+mn-cs"/>
              </a:rPr>
              <a:t>CatSegDim</a:t>
            </a:r>
            <a:r>
              <a:rPr lang="en-US" sz="900" kern="1200" dirty="0">
                <a:ln w="0"/>
                <a:solidFill>
                  <a:schemeClr val="tx1"/>
                </a:solidFill>
                <a:latin typeface="+mn-lt"/>
                <a:ea typeface="+mn-ea"/>
                <a:cs typeface="+mn-cs"/>
              </a:rPr>
              <a:t>”</a:t>
            </a:r>
            <a:endParaRPr lang="en-US" sz="900" i="1" dirty="0"/>
          </a:p>
        </p:txBody>
      </p:sp>
      <p:sp>
        <p:nvSpPr>
          <p:cNvPr id="4" name="Slide Number Placeholder 3"/>
          <p:cNvSpPr>
            <a:spLocks noGrp="1"/>
          </p:cNvSpPr>
          <p:nvPr>
            <p:ph type="sldNum" sz="quarter" idx="10"/>
          </p:nvPr>
        </p:nvSpPr>
        <p:spPr/>
        <p:txBody>
          <a:bodyPr/>
          <a:lstStyle/>
          <a:p>
            <a:fld id="{24F2286A-233C-471D-BDF9-24A775565FE1}" type="slidenum">
              <a:rPr lang="en-US" smtClean="0"/>
              <a:t>51</a:t>
            </a:fld>
            <a:endParaRPr lang="en-US" dirty="0"/>
          </a:p>
        </p:txBody>
      </p:sp>
      <p:sp>
        <p:nvSpPr>
          <p:cNvPr id="5" name="Footer Placeholder 4">
            <a:extLst>
              <a:ext uri="{FF2B5EF4-FFF2-40B4-BE49-F238E27FC236}">
                <a16:creationId xmlns:a16="http://schemas.microsoft.com/office/drawing/2014/main" id="{F6E581CB-E817-4EA6-B2D6-F9121C9324F4}"/>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6145161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n w="0"/>
            </a:endParaRPr>
          </a:p>
          <a:p>
            <a:endParaRPr lang="en-US" sz="1000" dirty="0">
              <a:ln w="0"/>
            </a:endParaRPr>
          </a:p>
          <a:p>
            <a:r>
              <a:rPr lang="en-US" sz="1000" dirty="0" err="1">
                <a:ln w="0"/>
              </a:rPr>
              <a:t>CTRL+Click</a:t>
            </a:r>
            <a:r>
              <a:rPr lang="en-US" sz="1000" dirty="0">
                <a:ln w="0"/>
              </a:rPr>
              <a:t> to highlight multiple columns</a:t>
            </a:r>
          </a:p>
          <a:p>
            <a:r>
              <a:rPr lang="en-US" sz="1000" dirty="0">
                <a:ln w="0"/>
              </a:rPr>
              <a:t>During the Merge: call out that merges on multiple columns need to be selected in the same order in both tables.  The columns with 1 &amp; 2 need to be in the same order.</a:t>
            </a:r>
          </a:p>
          <a:p>
            <a:r>
              <a:rPr lang="en-US" sz="1000" dirty="0">
                <a:ln w="0"/>
              </a:rPr>
              <a:t>Discuss the Join kinds, and note that we will show them more on that later</a:t>
            </a:r>
            <a:r>
              <a:rPr lang="en-US" sz="1000" dirty="0">
                <a:ln w="0"/>
                <a:effectLst>
                  <a:outerShdw blurRad="38100" dist="19050" dir="2700000" algn="tl" rotWithShape="0">
                    <a:schemeClr val="dk1">
                      <a:alpha val="40000"/>
                    </a:schemeClr>
                  </a:outerShdw>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err="1">
                <a:ln w="0"/>
                <a:effectLst>
                  <a:outerShdw blurRad="38100" dist="19050" dir="2700000" algn="tl" rotWithShape="0">
                    <a:schemeClr val="dk1">
                      <a:alpha val="40000"/>
                    </a:schemeClr>
                  </a:outerShdw>
                </a:effectLst>
              </a:rPr>
              <a:t>StepxStep</a:t>
            </a:r>
            <a:r>
              <a:rPr lang="en-US" sz="1000" b="0" dirty="0"/>
              <a:t>(Student Handout Slide 4)</a:t>
            </a:r>
          </a:p>
          <a:p>
            <a:r>
              <a:rPr lang="en-US" sz="1050" dirty="0"/>
              <a:t>Objective: Add Product Category Segment ID in the ProductDim</a:t>
            </a:r>
          </a:p>
          <a:p>
            <a:pPr marL="342900" indent="-342900">
              <a:buFont typeface="+mj-lt"/>
              <a:buAutoNum type="arabicPeriod"/>
            </a:pPr>
            <a:r>
              <a:rPr lang="en-US" sz="1050" kern="1200" dirty="0">
                <a:solidFill>
                  <a:schemeClr val="tx1"/>
                </a:solidFill>
                <a:latin typeface="+mn-lt"/>
                <a:ea typeface="+mn-ea"/>
                <a:cs typeface="+mn-cs"/>
              </a:rPr>
              <a:t>Select the </a:t>
            </a:r>
            <a:r>
              <a:rPr lang="en-US" sz="1050" i="1" kern="1200" dirty="0">
                <a:solidFill>
                  <a:schemeClr val="tx1"/>
                </a:solidFill>
                <a:latin typeface="+mn-lt"/>
                <a:ea typeface="+mn-ea"/>
                <a:cs typeface="+mn-cs"/>
              </a:rPr>
              <a:t>ProductDim</a:t>
            </a:r>
            <a:r>
              <a:rPr lang="en-US" sz="1050" kern="1200" dirty="0">
                <a:solidFill>
                  <a:schemeClr val="tx1"/>
                </a:solidFill>
                <a:latin typeface="+mn-lt"/>
                <a:ea typeface="+mn-ea"/>
                <a:cs typeface="+mn-cs"/>
              </a:rPr>
              <a:t> query</a:t>
            </a:r>
          </a:p>
          <a:p>
            <a:pPr marL="342900" indent="-342900">
              <a:buFont typeface="+mj-lt"/>
              <a:buAutoNum type="arabicPeriod"/>
            </a:pPr>
            <a:r>
              <a:rPr lang="en-US" sz="1050" kern="1200" dirty="0">
                <a:solidFill>
                  <a:schemeClr val="tx1"/>
                </a:solidFill>
                <a:latin typeface="+mn-lt"/>
                <a:ea typeface="+mn-ea"/>
                <a:cs typeface="+mn-cs"/>
              </a:rPr>
              <a:t>From Home Ribbon &gt; Merge Queries &gt; </a:t>
            </a:r>
            <a:r>
              <a:rPr lang="en-US" sz="1050" b="1" kern="1200" dirty="0">
                <a:solidFill>
                  <a:schemeClr val="tx1"/>
                </a:solidFill>
                <a:latin typeface="+mn-lt"/>
                <a:ea typeface="+mn-ea"/>
                <a:cs typeface="+mn-cs"/>
              </a:rPr>
              <a:t>Select</a:t>
            </a:r>
            <a:r>
              <a:rPr lang="en-US" sz="1050" kern="1200" dirty="0">
                <a:solidFill>
                  <a:schemeClr val="tx1"/>
                </a:solidFill>
                <a:latin typeface="+mn-lt"/>
                <a:ea typeface="+mn-ea"/>
                <a:cs typeface="+mn-cs"/>
              </a:rPr>
              <a:t> ProductDim</a:t>
            </a:r>
          </a:p>
          <a:p>
            <a:pPr marL="808759" lvl="1" indent="-342900">
              <a:buFont typeface="+mj-lt"/>
              <a:buAutoNum type="alphaLcParenR"/>
            </a:pPr>
            <a:r>
              <a:rPr lang="en-US" sz="1050" kern="1200" dirty="0">
                <a:solidFill>
                  <a:schemeClr val="tx1"/>
                </a:solidFill>
                <a:latin typeface="+mn-lt"/>
                <a:ea typeface="+mn-ea"/>
                <a:cs typeface="+mn-cs"/>
              </a:rPr>
              <a:t>From </a:t>
            </a:r>
            <a:r>
              <a:rPr lang="en-US" sz="1050" i="1" kern="1200" dirty="0">
                <a:solidFill>
                  <a:schemeClr val="tx1"/>
                </a:solidFill>
                <a:latin typeface="+mn-lt"/>
                <a:ea typeface="+mn-ea"/>
                <a:cs typeface="+mn-cs"/>
              </a:rPr>
              <a:t>ProductDim</a:t>
            </a:r>
            <a:r>
              <a:rPr lang="en-US" sz="1050" kern="1200" dirty="0">
                <a:solidFill>
                  <a:schemeClr val="tx1"/>
                </a:solidFill>
                <a:latin typeface="+mn-lt"/>
                <a:ea typeface="+mn-ea"/>
                <a:cs typeface="+mn-cs"/>
              </a:rPr>
              <a:t>, </a:t>
            </a:r>
            <a:r>
              <a:rPr lang="en-US" sz="1050" b="1" kern="1200" dirty="0">
                <a:solidFill>
                  <a:schemeClr val="tx1"/>
                </a:solidFill>
                <a:latin typeface="+mn-lt"/>
                <a:ea typeface="+mn-ea"/>
                <a:cs typeface="+mn-cs"/>
              </a:rPr>
              <a:t>highligh</a:t>
            </a:r>
            <a:r>
              <a:rPr lang="en-US" sz="1050" kern="1200" dirty="0">
                <a:solidFill>
                  <a:schemeClr val="tx1"/>
                </a:solidFill>
                <a:latin typeface="+mn-lt"/>
                <a:ea typeface="+mn-ea"/>
                <a:cs typeface="+mn-cs"/>
              </a:rPr>
              <a:t>t [Category] and [Segment] </a:t>
            </a:r>
          </a:p>
          <a:p>
            <a:pPr marL="808759" lvl="1" indent="-342900">
              <a:buFont typeface="+mj-lt"/>
              <a:buAutoNum type="alphaLcParenR"/>
            </a:pPr>
            <a:r>
              <a:rPr lang="en-US" sz="1050" kern="1200" dirty="0">
                <a:solidFill>
                  <a:schemeClr val="tx1"/>
                </a:solidFill>
                <a:latin typeface="+mn-lt"/>
                <a:ea typeface="+mn-ea"/>
                <a:cs typeface="+mn-cs"/>
              </a:rPr>
              <a:t>From </a:t>
            </a:r>
            <a:r>
              <a:rPr lang="en-US" sz="1050" i="1" kern="1200" dirty="0">
                <a:solidFill>
                  <a:schemeClr val="tx1"/>
                </a:solidFill>
                <a:latin typeface="+mn-lt"/>
                <a:ea typeface="+mn-ea"/>
                <a:cs typeface="+mn-cs"/>
              </a:rPr>
              <a:t>CatSegDim</a:t>
            </a:r>
            <a:r>
              <a:rPr lang="en-US" sz="1050" kern="1200" dirty="0">
                <a:solidFill>
                  <a:schemeClr val="tx1"/>
                </a:solidFill>
                <a:latin typeface="+mn-lt"/>
                <a:ea typeface="+mn-ea"/>
                <a:cs typeface="+mn-cs"/>
              </a:rPr>
              <a:t>, </a:t>
            </a:r>
            <a:r>
              <a:rPr lang="en-US" sz="1050" b="1" kern="1200" dirty="0">
                <a:solidFill>
                  <a:schemeClr val="tx1"/>
                </a:solidFill>
                <a:latin typeface="+mn-lt"/>
                <a:ea typeface="+mn-ea"/>
                <a:cs typeface="+mn-cs"/>
              </a:rPr>
              <a:t>highlight</a:t>
            </a:r>
            <a:r>
              <a:rPr lang="en-US" sz="1050" kern="1200" dirty="0">
                <a:solidFill>
                  <a:schemeClr val="tx1"/>
                </a:solidFill>
                <a:latin typeface="+mn-lt"/>
                <a:ea typeface="+mn-ea"/>
                <a:cs typeface="+mn-cs"/>
              </a:rPr>
              <a:t> [Category] and [Segment] </a:t>
            </a:r>
          </a:p>
          <a:p>
            <a:pPr marL="808759" lvl="1" indent="-342900">
              <a:buFont typeface="+mj-lt"/>
              <a:buAutoNum type="alphaLcParenR"/>
            </a:pPr>
            <a:r>
              <a:rPr lang="en-US" sz="1050" kern="1200" dirty="0">
                <a:solidFill>
                  <a:schemeClr val="tx1"/>
                </a:solidFill>
                <a:latin typeface="+mn-lt"/>
                <a:ea typeface="+mn-ea"/>
                <a:cs typeface="+mn-cs"/>
              </a:rPr>
              <a:t>Note the Join Kinds available, and leave </a:t>
            </a:r>
            <a:r>
              <a:rPr lang="en-US" sz="1050" b="1" kern="1200" dirty="0">
                <a:solidFill>
                  <a:schemeClr val="tx1"/>
                </a:solidFill>
                <a:latin typeface="+mn-lt"/>
                <a:ea typeface="+mn-ea"/>
                <a:cs typeface="+mn-cs"/>
              </a:rPr>
              <a:t>Left Outer</a:t>
            </a:r>
          </a:p>
          <a:p>
            <a:pPr marL="808759" lvl="1" indent="-342900">
              <a:buFont typeface="+mj-lt"/>
              <a:buAutoNum type="alphaLcParenR"/>
            </a:pPr>
            <a:r>
              <a:rPr lang="en-US" sz="1050" b="1" kern="1200" dirty="0">
                <a:solidFill>
                  <a:schemeClr val="tx1"/>
                </a:solidFill>
                <a:latin typeface="+mn-lt"/>
                <a:ea typeface="+mn-ea"/>
                <a:cs typeface="+mn-cs"/>
              </a:rPr>
              <a:t>Expand</a:t>
            </a:r>
            <a:r>
              <a:rPr lang="en-US" sz="1050" kern="1200" dirty="0">
                <a:solidFill>
                  <a:schemeClr val="tx1"/>
                </a:solidFill>
                <a:latin typeface="+mn-lt"/>
                <a:ea typeface="+mn-ea"/>
                <a:cs typeface="+mn-cs"/>
              </a:rPr>
              <a:t> the [</a:t>
            </a:r>
            <a:r>
              <a:rPr lang="en-US" sz="1050" kern="1200" dirty="0" err="1">
                <a:solidFill>
                  <a:schemeClr val="tx1"/>
                </a:solidFill>
                <a:latin typeface="+mn-lt"/>
                <a:ea typeface="+mn-ea"/>
                <a:cs typeface="+mn-cs"/>
              </a:rPr>
              <a:t>NewColumn</a:t>
            </a:r>
            <a:r>
              <a:rPr lang="en-US" sz="1050" kern="1200" dirty="0">
                <a:solidFill>
                  <a:schemeClr val="tx1"/>
                </a:solidFill>
                <a:latin typeface="+mn-lt"/>
                <a:ea typeface="+mn-ea"/>
                <a:cs typeface="+mn-cs"/>
              </a:rPr>
              <a:t>] &gt; </a:t>
            </a:r>
            <a:r>
              <a:rPr lang="en-US" sz="1050" b="1" kern="1200" dirty="0">
                <a:solidFill>
                  <a:schemeClr val="tx1"/>
                </a:solidFill>
                <a:latin typeface="+mn-lt"/>
                <a:ea typeface="+mn-ea"/>
                <a:cs typeface="+mn-cs"/>
              </a:rPr>
              <a:t>Select</a:t>
            </a:r>
            <a:r>
              <a:rPr lang="en-US" sz="1050" kern="1200" dirty="0">
                <a:solidFill>
                  <a:schemeClr val="tx1"/>
                </a:solidFill>
                <a:latin typeface="+mn-lt"/>
                <a:ea typeface="+mn-ea"/>
                <a:cs typeface="+mn-cs"/>
              </a:rPr>
              <a:t> [CatSegID] and </a:t>
            </a:r>
            <a:r>
              <a:rPr lang="en-US" sz="1050" b="1" kern="1200" dirty="0">
                <a:solidFill>
                  <a:schemeClr val="tx1"/>
                </a:solidFill>
                <a:latin typeface="+mn-lt"/>
                <a:ea typeface="+mn-ea"/>
                <a:cs typeface="+mn-cs"/>
              </a:rPr>
              <a:t>deselect </a:t>
            </a:r>
            <a:r>
              <a:rPr lang="en-US" sz="1050" kern="1200" dirty="0">
                <a:solidFill>
                  <a:schemeClr val="tx1"/>
                </a:solidFill>
                <a:latin typeface="+mn-lt"/>
                <a:ea typeface="+mn-ea"/>
                <a:cs typeface="+mn-cs"/>
              </a:rPr>
              <a:t>“Use Original column name as prefix”</a:t>
            </a:r>
          </a:p>
          <a:p>
            <a:pPr marL="342900" indent="-342900">
              <a:buFont typeface="+mj-lt"/>
              <a:buAutoNum type="arabicPeriod"/>
            </a:pPr>
            <a:r>
              <a:rPr lang="en-US" sz="1050" b="1" kern="1200" dirty="0">
                <a:solidFill>
                  <a:schemeClr val="tx1"/>
                </a:solidFill>
                <a:latin typeface="+mn-lt"/>
                <a:ea typeface="+mn-ea"/>
                <a:cs typeface="+mn-cs"/>
              </a:rPr>
              <a:t>Remove columns:</a:t>
            </a:r>
            <a:r>
              <a:rPr lang="en-US" sz="1050" kern="1200" dirty="0">
                <a:solidFill>
                  <a:schemeClr val="tx1"/>
                </a:solidFill>
                <a:latin typeface="+mn-lt"/>
                <a:ea typeface="+mn-ea"/>
                <a:cs typeface="+mn-cs"/>
              </a:rPr>
              <a:t> [Category], [Segment], [Manufacturer ID],and [Manufacturer]. </a:t>
            </a:r>
          </a:p>
          <a:p>
            <a:pPr marL="800100" lvl="1" indent="-342900">
              <a:buFont typeface="+mj-lt"/>
              <a:buAutoNum type="alphaLcParenR"/>
            </a:pPr>
            <a:r>
              <a:rPr lang="en-US" sz="1050" kern="1200" dirty="0">
                <a:solidFill>
                  <a:schemeClr val="tx1"/>
                </a:solidFill>
                <a:latin typeface="+mn-lt"/>
                <a:ea typeface="+mn-ea"/>
                <a:cs typeface="+mn-cs"/>
              </a:rPr>
              <a:t>Hint: There is only one manufacturer name and one manufacturer ID, so we don’t need this information! </a:t>
            </a:r>
          </a:p>
          <a:p>
            <a:pPr marL="342900" indent="-342900">
              <a:buFont typeface="+mj-lt"/>
              <a:buAutoNum type="arabicPeriod"/>
            </a:pPr>
            <a:r>
              <a:rPr lang="en-US" sz="1050" b="1" kern="1200" dirty="0">
                <a:solidFill>
                  <a:schemeClr val="tx1"/>
                </a:solidFill>
                <a:latin typeface="+mn-lt"/>
                <a:ea typeface="+mn-ea"/>
                <a:cs typeface="+mn-cs"/>
              </a:rPr>
              <a:t>Reorder columns</a:t>
            </a:r>
            <a:r>
              <a:rPr lang="en-US" sz="1050" kern="1200" dirty="0">
                <a:solidFill>
                  <a:schemeClr val="tx1"/>
                </a:solidFill>
                <a:latin typeface="+mn-lt"/>
                <a:ea typeface="+mn-ea"/>
                <a:cs typeface="+mn-cs"/>
              </a:rPr>
              <a:t>:  [</a:t>
            </a:r>
            <a:r>
              <a:rPr lang="en-US" sz="1050" kern="1200" dirty="0" err="1">
                <a:solidFill>
                  <a:schemeClr val="tx1"/>
                </a:solidFill>
                <a:latin typeface="+mn-lt"/>
                <a:ea typeface="+mn-ea"/>
                <a:cs typeface="+mn-cs"/>
              </a:rPr>
              <a:t>ProductID</a:t>
            </a:r>
            <a:r>
              <a:rPr lang="en-US" sz="1050" kern="1200" dirty="0">
                <a:solidFill>
                  <a:schemeClr val="tx1"/>
                </a:solidFill>
                <a:latin typeface="+mn-lt"/>
                <a:ea typeface="+mn-ea"/>
                <a:cs typeface="+mn-cs"/>
              </a:rPr>
              <a:t>], [CatSegID], [Product], [Unit Price], [Unit Cost]</a:t>
            </a:r>
            <a:endParaRPr lang="en-US" sz="1050" kern="120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4" name="Slide Number Placeholder 3"/>
          <p:cNvSpPr>
            <a:spLocks noGrp="1"/>
          </p:cNvSpPr>
          <p:nvPr>
            <p:ph type="sldNum" sz="quarter" idx="10"/>
          </p:nvPr>
        </p:nvSpPr>
        <p:spPr/>
        <p:txBody>
          <a:bodyPr/>
          <a:lstStyle/>
          <a:p>
            <a:fld id="{24F2286A-233C-471D-BDF9-24A775565FE1}" type="slidenum">
              <a:rPr lang="en-US" smtClean="0"/>
              <a:t>52</a:t>
            </a:fld>
            <a:endParaRPr lang="en-US" dirty="0"/>
          </a:p>
        </p:txBody>
      </p:sp>
      <p:sp>
        <p:nvSpPr>
          <p:cNvPr id="5" name="Footer Placeholder 4">
            <a:extLst>
              <a:ext uri="{FF2B5EF4-FFF2-40B4-BE49-F238E27FC236}">
                <a16:creationId xmlns:a16="http://schemas.microsoft.com/office/drawing/2014/main" id="{18B9FB6B-9B80-4FC9-A0BF-1D3F0EDD9A63}"/>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4980640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p:txBody>
          <a:bodyPr/>
          <a:lstStyle/>
          <a:p>
            <a:r>
              <a:rPr lang="en-US" sz="1050" dirty="0">
                <a:ln w="0"/>
              </a:rPr>
              <a:t>Let’s move on to the Customer table. What is happening here? (Email Name has email, last name, first name in one column).  We need to clean this up!</a:t>
            </a:r>
          </a:p>
          <a:p>
            <a:endParaRPr lang="en-US" sz="1050" dirty="0">
              <a:ln w="0"/>
            </a:endParaRPr>
          </a:p>
          <a:p>
            <a:r>
              <a:rPr lang="en-US" sz="1050" dirty="0">
                <a:ln w="0"/>
              </a:rPr>
              <a:t>I define a Garbage column as one that has everything AND the kitchen sink.  Has multiple attributes and needs to be spit to work properly.</a:t>
            </a:r>
          </a:p>
          <a:p>
            <a:endParaRPr lang="en-US" sz="1050" dirty="0">
              <a:ln w="0"/>
            </a:endParaRPr>
          </a:p>
          <a:p>
            <a:r>
              <a:rPr lang="en-US" sz="1050" dirty="0">
                <a:ln w="0"/>
              </a:rPr>
              <a:t>In a real world situation, you would simply use Split by Delimiter rather than use Text.PositionOf(), but this exercise allows us to explore some M Text functions.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i="0" dirty="0" err="1"/>
              <a:t>StepxStep</a:t>
            </a:r>
            <a:r>
              <a:rPr lang="en-US" sz="1050" b="0" dirty="0"/>
              <a:t>(Student Handout Slide 5)</a:t>
            </a:r>
            <a:endParaRPr lang="en-US" sz="700" b="0" i="0" dirty="0"/>
          </a:p>
          <a:p>
            <a:r>
              <a:rPr lang="en-US" sz="1100" dirty="0"/>
              <a:t>Objective: Create a First, Last, and Full Name columns based on the Email Name column.</a:t>
            </a:r>
          </a:p>
          <a:p>
            <a:pPr marL="342900" indent="-342900">
              <a:buFont typeface="+mj-lt"/>
              <a:buAutoNum type="arabicPeriod"/>
            </a:pPr>
            <a:r>
              <a:rPr lang="en-US" sz="1100" kern="1200" dirty="0">
                <a:solidFill>
                  <a:schemeClr val="tx1"/>
                </a:solidFill>
                <a:latin typeface="+mn-lt"/>
                <a:ea typeface="+mn-ea"/>
                <a:cs typeface="+mn-cs"/>
              </a:rPr>
              <a:t>Use</a:t>
            </a:r>
            <a:r>
              <a:rPr lang="en-US" sz="1100" b="1" kern="1200" dirty="0">
                <a:solidFill>
                  <a:schemeClr val="tx1"/>
                </a:solidFill>
                <a:latin typeface="+mn-lt"/>
                <a:ea typeface="+mn-ea"/>
                <a:cs typeface="+mn-cs"/>
              </a:rPr>
              <a:t> Recent Sources </a:t>
            </a:r>
            <a:r>
              <a:rPr lang="en-US" sz="1100" kern="1200" dirty="0">
                <a:solidFill>
                  <a:schemeClr val="tx1"/>
                </a:solidFill>
                <a:latin typeface="+mn-lt"/>
                <a:ea typeface="+mn-ea"/>
                <a:cs typeface="+mn-cs"/>
              </a:rPr>
              <a:t>to get </a:t>
            </a:r>
            <a:r>
              <a:rPr lang="en-US" sz="1100" i="1" kern="1200" dirty="0">
                <a:solidFill>
                  <a:schemeClr val="tx1"/>
                </a:solidFill>
                <a:latin typeface="+mn-lt"/>
                <a:ea typeface="+mn-ea"/>
                <a:cs typeface="+mn-cs"/>
              </a:rPr>
              <a:t>CustomerDim</a:t>
            </a:r>
            <a:r>
              <a:rPr lang="en-US" sz="1100" kern="1200" dirty="0">
                <a:solidFill>
                  <a:schemeClr val="tx1"/>
                </a:solidFill>
                <a:latin typeface="+mn-lt"/>
                <a:ea typeface="+mn-ea"/>
                <a:cs typeface="+mn-cs"/>
              </a:rPr>
              <a:t> from Excel </a:t>
            </a:r>
          </a:p>
          <a:p>
            <a:pPr marL="342900" indent="-342900">
              <a:buFont typeface="+mj-lt"/>
              <a:buAutoNum type="arabicPeriod"/>
            </a:pPr>
            <a:r>
              <a:rPr lang="en-US" sz="1100" kern="1200" dirty="0">
                <a:solidFill>
                  <a:schemeClr val="tx1"/>
                </a:solidFill>
                <a:latin typeface="+mn-lt"/>
                <a:ea typeface="+mn-ea"/>
                <a:cs typeface="+mn-cs"/>
              </a:rPr>
              <a:t>Change the Zip Code column type to TEXT</a:t>
            </a:r>
          </a:p>
          <a:p>
            <a:pPr marL="342900" indent="-342900">
              <a:buFont typeface="+mj-lt"/>
              <a:buAutoNum type="arabicPeriod"/>
            </a:pPr>
            <a:r>
              <a:rPr lang="en-US" sz="1100" kern="1200" dirty="0">
                <a:solidFill>
                  <a:schemeClr val="tx1"/>
                </a:solidFill>
                <a:latin typeface="+mn-lt"/>
                <a:ea typeface="+mn-ea"/>
                <a:cs typeface="+mn-cs"/>
              </a:rPr>
              <a:t>Highlight the Email Name column, then </a:t>
            </a:r>
            <a:r>
              <a:rPr lang="en-US" sz="1100" b="1" kern="1200" dirty="0">
                <a:solidFill>
                  <a:schemeClr val="tx1"/>
                </a:solidFill>
                <a:latin typeface="+mn-lt"/>
                <a:ea typeface="+mn-ea"/>
                <a:cs typeface="+mn-cs"/>
              </a:rPr>
              <a:t>Split Column &gt;</a:t>
            </a:r>
            <a:r>
              <a:rPr lang="en-US" sz="1100" kern="1200" dirty="0">
                <a:solidFill>
                  <a:schemeClr val="tx1"/>
                </a:solidFill>
                <a:latin typeface="+mn-lt"/>
                <a:ea typeface="+mn-ea"/>
                <a:cs typeface="+mn-cs"/>
              </a:rPr>
              <a:t> by Delimiter, select </a:t>
            </a:r>
            <a:r>
              <a:rPr lang="en-US" sz="1100" b="1" kern="1200" dirty="0">
                <a:solidFill>
                  <a:schemeClr val="tx1"/>
                </a:solidFill>
                <a:latin typeface="+mn-lt"/>
                <a:ea typeface="+mn-ea"/>
                <a:cs typeface="+mn-cs"/>
              </a:rPr>
              <a:t>Custom </a:t>
            </a:r>
            <a:r>
              <a:rPr lang="en-US" sz="1100" kern="1200" dirty="0">
                <a:solidFill>
                  <a:schemeClr val="tx1"/>
                </a:solidFill>
                <a:latin typeface="+mn-lt"/>
                <a:ea typeface="+mn-ea"/>
                <a:cs typeface="+mn-cs"/>
              </a:rPr>
              <a:t>and enter “: “  (colon with a space) *See troubleshooting below</a:t>
            </a:r>
          </a:p>
          <a:p>
            <a:pPr marL="342900" indent="-342900">
              <a:buFont typeface="+mj-lt"/>
              <a:buAutoNum type="arabicPeriod"/>
            </a:pPr>
            <a:r>
              <a:rPr lang="en-US" sz="1100" b="1" kern="1200" dirty="0">
                <a:solidFill>
                  <a:schemeClr val="tx1"/>
                </a:solidFill>
                <a:latin typeface="+mn-lt"/>
                <a:ea typeface="+mn-ea"/>
                <a:cs typeface="+mn-cs"/>
              </a:rPr>
              <a:t>Replace</a:t>
            </a:r>
            <a:r>
              <a:rPr lang="en-US" sz="1100" kern="1200" dirty="0">
                <a:solidFill>
                  <a:schemeClr val="tx1"/>
                </a:solidFill>
                <a:latin typeface="+mn-lt"/>
                <a:ea typeface="+mn-ea"/>
                <a:cs typeface="+mn-cs"/>
              </a:rPr>
              <a:t> to Remove ( and )</a:t>
            </a:r>
          </a:p>
          <a:p>
            <a:pPr marL="342900" indent="-342900">
              <a:buFont typeface="+mj-lt"/>
              <a:buAutoNum type="arabicPeriod"/>
            </a:pPr>
            <a:r>
              <a:rPr lang="en-US" sz="1100" b="1" kern="1200" dirty="0">
                <a:solidFill>
                  <a:schemeClr val="tx1"/>
                </a:solidFill>
                <a:latin typeface="+mn-lt"/>
                <a:ea typeface="+mn-ea"/>
                <a:cs typeface="+mn-cs"/>
              </a:rPr>
              <a:t>Add Column </a:t>
            </a:r>
            <a:r>
              <a:rPr lang="en-US" sz="1100" kern="1200" dirty="0">
                <a:solidFill>
                  <a:schemeClr val="tx1"/>
                </a:solidFill>
                <a:latin typeface="+mn-lt"/>
                <a:ea typeface="+mn-ea"/>
                <a:cs typeface="+mn-cs"/>
              </a:rPr>
              <a:t>to find Text.PositionOf() the comma</a:t>
            </a:r>
          </a:p>
          <a:p>
            <a:pPr marL="800100" lvl="1" indent="-342900">
              <a:buFont typeface="+mj-lt"/>
              <a:buAutoNum type="alphaLcParenR"/>
            </a:pPr>
            <a:r>
              <a:rPr lang="en-US" sz="1100" b="1" kern="1200" dirty="0">
                <a:solidFill>
                  <a:schemeClr val="tx1"/>
                </a:solidFill>
                <a:latin typeface="+mn-lt"/>
                <a:ea typeface="+mn-ea"/>
                <a:cs typeface="+mn-cs"/>
              </a:rPr>
              <a:t>Add Column &gt; Custom Column</a:t>
            </a:r>
          </a:p>
          <a:p>
            <a:pPr marL="800100" lvl="1" indent="-342900">
              <a:buFont typeface="+mj-lt"/>
              <a:buAutoNum type="alphaLcParenR"/>
            </a:pPr>
            <a:r>
              <a:rPr lang="en-US" sz="1100" kern="1200" dirty="0">
                <a:solidFill>
                  <a:schemeClr val="tx1"/>
                </a:solidFill>
                <a:latin typeface="+mn-lt"/>
                <a:ea typeface="+mn-ea"/>
                <a:cs typeface="+mn-cs"/>
              </a:rPr>
              <a:t>Name = “Separator”</a:t>
            </a:r>
          </a:p>
          <a:p>
            <a:pPr marL="800100" lvl="1" indent="-342900">
              <a:buFont typeface="+mj-lt"/>
              <a:buAutoNum type="alphaLcParenR"/>
            </a:pPr>
            <a:r>
              <a:rPr lang="en-US" sz="1100" kern="1200" dirty="0">
                <a:solidFill>
                  <a:schemeClr val="tx1"/>
                </a:solidFill>
                <a:latin typeface="+mn-lt"/>
                <a:ea typeface="+mn-ea"/>
                <a:cs typeface="+mn-cs"/>
              </a:rPr>
              <a:t>Formula = Text.PositionOf([Email Name.2],",") </a:t>
            </a:r>
          </a:p>
          <a:p>
            <a:pPr marL="342900" indent="-342900">
              <a:buFont typeface="+mj-lt"/>
              <a:buAutoNum type="arabicPeriod"/>
            </a:pPr>
            <a:r>
              <a:rPr lang="en-US" sz="1100" kern="1200" dirty="0">
                <a:solidFill>
                  <a:schemeClr val="tx1"/>
                </a:solidFill>
                <a:latin typeface="+mn-lt"/>
                <a:ea typeface="+mn-ea"/>
                <a:cs typeface="+mn-cs"/>
              </a:rPr>
              <a:t>Use position of comma to split Last Name and First Name</a:t>
            </a:r>
            <a:br>
              <a:rPr lang="en-US" sz="1100" kern="1200" dirty="0">
                <a:solidFill>
                  <a:schemeClr val="tx1"/>
                </a:solidFill>
                <a:latin typeface="+mn-lt"/>
                <a:ea typeface="+mn-ea"/>
                <a:cs typeface="+mn-cs"/>
              </a:rPr>
            </a:br>
            <a:r>
              <a:rPr lang="en-US" sz="1100" b="1" kern="1200" dirty="0">
                <a:solidFill>
                  <a:schemeClr val="tx1"/>
                </a:solidFill>
                <a:latin typeface="+mn-lt"/>
                <a:ea typeface="+mn-ea"/>
                <a:cs typeface="+mn-cs"/>
              </a:rPr>
              <a:t>Add Columns </a:t>
            </a:r>
            <a:r>
              <a:rPr lang="en-US" sz="1100" kern="1200" dirty="0">
                <a:solidFill>
                  <a:schemeClr val="tx1"/>
                </a:solidFill>
                <a:latin typeface="+mn-lt"/>
                <a:ea typeface="+mn-ea"/>
                <a:cs typeface="+mn-cs"/>
              </a:rPr>
              <a:t>for First Name, Last Name and Full Name</a:t>
            </a:r>
            <a:br>
              <a:rPr lang="en-US" sz="1100" b="1" kern="1200" dirty="0">
                <a:solidFill>
                  <a:schemeClr val="tx1"/>
                </a:solidFill>
                <a:latin typeface="+mn-lt"/>
                <a:ea typeface="+mn-ea"/>
                <a:cs typeface="+mn-cs"/>
              </a:rPr>
            </a:br>
            <a:r>
              <a:rPr lang="en-US" sz="1100" i="1" kern="1200" dirty="0">
                <a:solidFill>
                  <a:schemeClr val="tx1"/>
                </a:solidFill>
                <a:latin typeface="+mn-lt"/>
                <a:ea typeface="+mn-ea"/>
                <a:cs typeface="+mn-cs"/>
              </a:rPr>
              <a:t>Last Name =  Text.Start([Email Name.2],[Separator])</a:t>
            </a:r>
            <a:br>
              <a:rPr lang="en-US" sz="1100" i="1" kern="1200" dirty="0">
                <a:solidFill>
                  <a:schemeClr val="tx1"/>
                </a:solidFill>
                <a:latin typeface="+mn-lt"/>
                <a:ea typeface="+mn-ea"/>
                <a:cs typeface="+mn-cs"/>
              </a:rPr>
            </a:br>
            <a:r>
              <a:rPr lang="en-US" sz="1100" i="1" kern="1200" dirty="0">
                <a:solidFill>
                  <a:schemeClr val="tx1"/>
                </a:solidFill>
                <a:latin typeface="+mn-lt"/>
                <a:ea typeface="+mn-ea"/>
                <a:cs typeface="+mn-cs"/>
              </a:rPr>
              <a:t>First Name = Text.Range([Email Name.2],[Separator]+2)</a:t>
            </a:r>
            <a:br>
              <a:rPr lang="en-US" sz="1100" i="1" kern="1200" dirty="0">
                <a:solidFill>
                  <a:schemeClr val="tx1"/>
                </a:solidFill>
                <a:latin typeface="+mn-lt"/>
                <a:ea typeface="+mn-ea"/>
                <a:cs typeface="+mn-cs"/>
              </a:rPr>
            </a:br>
            <a:r>
              <a:rPr lang="en-US" sz="1100" i="1" kern="1200" dirty="0">
                <a:solidFill>
                  <a:schemeClr val="tx1"/>
                </a:solidFill>
                <a:latin typeface="+mn-lt"/>
                <a:ea typeface="+mn-ea"/>
                <a:cs typeface="+mn-cs"/>
              </a:rPr>
              <a:t>Full Name = [First Name] &amp; " " &amp; [Last Name]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100" b="1" kern="1200" dirty="0">
                <a:solidFill>
                  <a:schemeClr val="tx1"/>
                </a:solidFill>
                <a:latin typeface="+mn-lt"/>
                <a:ea typeface="+mn-ea"/>
                <a:cs typeface="+mn-cs"/>
              </a:rPr>
              <a:t>Troubleshooting – if they did NOT</a:t>
            </a:r>
            <a:r>
              <a:rPr lang="en-US" sz="1100" b="1" kern="1200" baseline="0" dirty="0">
                <a:solidFill>
                  <a:schemeClr val="tx1"/>
                </a:solidFill>
                <a:latin typeface="+mn-lt"/>
                <a:ea typeface="+mn-ea"/>
                <a:cs typeface="+mn-cs"/>
              </a:rPr>
              <a:t> do a custom split by delimiter and do the “: “ (colon and space) then they can &gt;”T</a:t>
            </a:r>
            <a:r>
              <a:rPr lang="en-US" sz="1100" b="1" kern="1200" dirty="0">
                <a:solidFill>
                  <a:schemeClr val="tx1"/>
                </a:solidFill>
                <a:latin typeface="+mn-lt"/>
                <a:ea typeface="+mn-ea"/>
                <a:cs typeface="+mn-cs"/>
              </a:rPr>
              <a:t>rim</a:t>
            </a:r>
            <a:r>
              <a:rPr lang="en-US" sz="1100" kern="1200" dirty="0">
                <a:solidFill>
                  <a:schemeClr val="tx1"/>
                </a:solidFill>
                <a:latin typeface="+mn-lt"/>
                <a:ea typeface="+mn-ea"/>
                <a:cs typeface="+mn-cs"/>
              </a:rPr>
              <a:t> the blank space in front of the last name in the new column by right clicking on the column header </a:t>
            </a:r>
            <a:r>
              <a:rPr lang="en-US" sz="1100" b="1" kern="1200" dirty="0">
                <a:solidFill>
                  <a:schemeClr val="tx1"/>
                </a:solidFill>
                <a:latin typeface="+mn-lt"/>
                <a:ea typeface="+mn-ea"/>
                <a:cs typeface="+mn-cs"/>
              </a:rPr>
              <a:t>Email Name.2</a:t>
            </a:r>
            <a:r>
              <a:rPr lang="en-US" sz="1100" kern="1200" dirty="0">
                <a:solidFill>
                  <a:schemeClr val="tx1"/>
                </a:solidFill>
                <a:latin typeface="+mn-lt"/>
                <a:ea typeface="+mn-ea"/>
                <a:cs typeface="+mn-cs"/>
              </a:rPr>
              <a:t> and select </a:t>
            </a:r>
            <a:r>
              <a:rPr lang="en-US" sz="1100" b="1" kern="1200" dirty="0">
                <a:solidFill>
                  <a:schemeClr val="tx1"/>
                </a:solidFill>
                <a:latin typeface="+mn-lt"/>
                <a:ea typeface="+mn-ea"/>
                <a:cs typeface="+mn-cs"/>
              </a:rPr>
              <a:t>Transform&gt;Trim” after they</a:t>
            </a:r>
            <a:r>
              <a:rPr lang="en-US" sz="1100" b="1" kern="1200" baseline="0" dirty="0">
                <a:solidFill>
                  <a:schemeClr val="tx1"/>
                </a:solidFill>
                <a:latin typeface="+mn-lt"/>
                <a:ea typeface="+mn-ea"/>
                <a:cs typeface="+mn-cs"/>
              </a:rPr>
              <a:t> complete step 4 adding the Separator column</a:t>
            </a:r>
            <a:endParaRPr lang="en-US" sz="1100" b="1" i="1"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4F2286A-233C-471D-BDF9-24A775565FE1}" type="slidenum">
              <a:rPr lang="en-US" smtClean="0"/>
              <a:t>53</a:t>
            </a:fld>
            <a:endParaRPr lang="en-US"/>
          </a:p>
        </p:txBody>
      </p:sp>
      <p:sp>
        <p:nvSpPr>
          <p:cNvPr id="5" name="Footer Placeholder 4">
            <a:extLst>
              <a:ext uri="{FF2B5EF4-FFF2-40B4-BE49-F238E27FC236}">
                <a16:creationId xmlns:a16="http://schemas.microsoft.com/office/drawing/2014/main" id="{A4ED04AA-23D1-4958-86AE-C258A3CACAD3}"/>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4026037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advanced editor holds all of the code generated by the UI (user interface) and code updated in the formula bar. </a:t>
            </a:r>
          </a:p>
          <a:p>
            <a:r>
              <a:rPr lang="en-US" sz="1200" dirty="0"/>
              <a:t>Each line of code in the advanced editor has the syntax:</a:t>
            </a:r>
          </a:p>
          <a:p>
            <a:r>
              <a:rPr lang="en-US" sz="1200" dirty="0"/>
              <a:t>    Variable = Line of Code</a:t>
            </a:r>
          </a:p>
          <a:p>
            <a:r>
              <a:rPr lang="en-US" sz="1200" dirty="0"/>
              <a:t>Each subsequent line references the Variable in a previous line of code</a:t>
            </a:r>
          </a:p>
          <a:p>
            <a:endParaRPr lang="en-US" sz="1200" dirty="0"/>
          </a:p>
          <a:p>
            <a:r>
              <a:rPr lang="en-US" sz="1200" dirty="0"/>
              <a:t>Note: It is NOT mandatory that a line of code reference the Variable in the IMMEDIATELY Previous line of code.</a:t>
            </a:r>
          </a:p>
          <a:p>
            <a:endParaRPr lang="en-US" sz="1200" i="1" dirty="0"/>
          </a:p>
          <a:p>
            <a:r>
              <a:rPr lang="en-US" sz="1200" dirty="0"/>
              <a:t>Example:  You can create variables (hard coded or dynamically) and reference them later.</a:t>
            </a:r>
            <a:r>
              <a:rPr lang="en-US" sz="1200" i="1" dirty="0"/>
              <a:t>  </a:t>
            </a:r>
          </a:p>
          <a:p>
            <a:endParaRPr lang="en-US" sz="1200" i="1" dirty="0"/>
          </a:p>
          <a:p>
            <a:r>
              <a:rPr lang="en-US" sz="1200" dirty="0"/>
              <a:t>//Add single line comments by prefacing the line with “//”</a:t>
            </a:r>
          </a:p>
          <a:p>
            <a:r>
              <a:rPr lang="en-US" sz="1200" dirty="0"/>
              <a:t>/* Add Multiple </a:t>
            </a:r>
          </a:p>
          <a:p>
            <a:r>
              <a:rPr lang="en-US" sz="1200" dirty="0"/>
              <a:t>              Line comments by surrounding them with “/* &lt;Comment&gt;  */”</a:t>
            </a:r>
          </a:p>
          <a:p>
            <a:endParaRPr lang="en-US" sz="1200" i="1" dirty="0"/>
          </a:p>
          <a:p>
            <a:r>
              <a:rPr lang="en-US" sz="1200" dirty="0"/>
              <a:t>If a variable name has a space ( ) or special character (_-&amp;) in them they must be surrounded with #”variable name”</a:t>
            </a:r>
          </a:p>
          <a:p>
            <a:endParaRPr lang="en-US" sz="1200" i="1" dirty="0"/>
          </a:p>
          <a:p>
            <a:r>
              <a:rPr lang="en-US" sz="1200" dirty="0"/>
              <a:t>Also, it is MUCH easier to rename a Step in the “</a:t>
            </a:r>
            <a:r>
              <a:rPr lang="en-US" sz="1200" b="1" dirty="0"/>
              <a:t>Query Settings</a:t>
            </a:r>
            <a:r>
              <a:rPr lang="en-US" sz="1200" dirty="0"/>
              <a:t>” by </a:t>
            </a:r>
            <a:r>
              <a:rPr lang="en-US" sz="1200" dirty="0" err="1"/>
              <a:t>right+clicking</a:t>
            </a:r>
            <a:r>
              <a:rPr lang="en-US" sz="1200" dirty="0"/>
              <a:t> and selecting </a:t>
            </a:r>
            <a:r>
              <a:rPr lang="en-US" sz="1200" b="1" dirty="0"/>
              <a:t>Rename</a:t>
            </a:r>
            <a:r>
              <a:rPr lang="en-US" sz="1200" dirty="0"/>
              <a:t>, than trying to do the rename directly in the advanced editor (as you need to ensure to fix both appearances of the name)</a:t>
            </a:r>
          </a:p>
          <a:p>
            <a:r>
              <a:rPr lang="en-US" sz="1200" dirty="0"/>
              <a:t>You can also change in Advanced Editor the last row “Changed Type2” to one of the other names</a:t>
            </a:r>
            <a:r>
              <a:rPr lang="en-US" sz="1200" baseline="0" dirty="0"/>
              <a:t> to the left of the = and then show in Applied steps how that affect it.  Then change it back.</a:t>
            </a:r>
            <a:endParaRPr lang="en-US" sz="1200" dirty="0"/>
          </a:p>
          <a:p>
            <a:endParaRPr lang="en-US" b="1" i="1" dirty="0"/>
          </a:p>
        </p:txBody>
      </p:sp>
      <p:sp>
        <p:nvSpPr>
          <p:cNvPr id="4" name="Slide Number Placeholder 3"/>
          <p:cNvSpPr>
            <a:spLocks noGrp="1"/>
          </p:cNvSpPr>
          <p:nvPr>
            <p:ph type="sldNum" sz="quarter" idx="10"/>
          </p:nvPr>
        </p:nvSpPr>
        <p:spPr/>
        <p:txBody>
          <a:bodyPr/>
          <a:lstStyle/>
          <a:p>
            <a:fld id="{24F2286A-233C-471D-BDF9-24A775565FE1}" type="slidenum">
              <a:rPr lang="en-US" smtClean="0"/>
              <a:t>54</a:t>
            </a:fld>
            <a:endParaRPr lang="en-US"/>
          </a:p>
        </p:txBody>
      </p:sp>
      <p:sp>
        <p:nvSpPr>
          <p:cNvPr id="5" name="Footer Placeholder 4">
            <a:extLst>
              <a:ext uri="{FF2B5EF4-FFF2-40B4-BE49-F238E27FC236}">
                <a16:creationId xmlns:a16="http://schemas.microsoft.com/office/drawing/2014/main" id="{463BB375-B1A1-495F-A8A0-42CD5B207F9F}"/>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6487990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sz="1200" dirty="0">
                <a:ln w="0"/>
              </a:rPr>
              <a:t>FALSE – you CAN import multiple tables from a single source</a:t>
            </a:r>
          </a:p>
          <a:p>
            <a:pPr marL="342900" indent="-342900">
              <a:buAutoNum type="arabicParenR"/>
            </a:pPr>
            <a:endParaRPr lang="en-US" sz="1200" dirty="0">
              <a:ln w="0"/>
            </a:endParaRPr>
          </a:p>
          <a:p>
            <a:pPr marL="342900" indent="-342900">
              <a:buAutoNum type="arabicParenR"/>
            </a:pPr>
            <a:r>
              <a:rPr lang="en-US" sz="1200" dirty="0">
                <a:ln w="0"/>
              </a:rPr>
              <a:t>A snowflake dimension can be useful to remove duplicating fields from a large dimension.  Or to use the snowflake for a primary dimension off a second fact at a higher grain.</a:t>
            </a:r>
          </a:p>
          <a:p>
            <a:pPr marL="342900" indent="-342900">
              <a:buAutoNum type="arabicParenR"/>
            </a:pPr>
            <a:endParaRPr lang="en-US" sz="1200" dirty="0">
              <a:ln w="0"/>
            </a:endParaRPr>
          </a:p>
          <a:p>
            <a:pPr marL="342900" indent="-342900">
              <a:buAutoNum type="arabicParenR"/>
            </a:pPr>
            <a:r>
              <a:rPr lang="en-US" sz="1200" dirty="0">
                <a:ln w="0"/>
              </a:rPr>
              <a:t>Text.StartsWith([Column], “</a:t>
            </a:r>
            <a:r>
              <a:rPr lang="en-US" sz="1200" dirty="0" err="1">
                <a:ln w="0"/>
              </a:rPr>
              <a:t>Abc</a:t>
            </a:r>
            <a:r>
              <a:rPr lang="en-US" sz="1200" dirty="0">
                <a:ln w="0"/>
              </a:rPr>
              <a:t>”)</a:t>
            </a:r>
          </a:p>
          <a:p>
            <a:pPr marL="342900" indent="-342900">
              <a:buAutoNum type="arabicParenR"/>
            </a:pPr>
            <a:endParaRPr lang="en-US" sz="1200" dirty="0">
              <a:ln w="0"/>
            </a:endParaRPr>
          </a:p>
          <a:p>
            <a:pPr marL="342900" indent="-342900">
              <a:buFontTx/>
              <a:buAutoNum type="arabicParenR"/>
            </a:pPr>
            <a:r>
              <a:rPr lang="en-US" sz="1200" dirty="0">
                <a:ln w="0"/>
              </a:rPr>
              <a:t>Text.EndsWith([Column], “</a:t>
            </a:r>
            <a:r>
              <a:rPr lang="en-US" sz="1200" dirty="0" err="1">
                <a:ln w="0"/>
              </a:rPr>
              <a:t>Abc</a:t>
            </a:r>
            <a:r>
              <a:rPr lang="en-US" sz="1200" dirty="0">
                <a:ln w="0"/>
              </a:rPr>
              <a:t>”)</a:t>
            </a:r>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55</a:t>
            </a:fld>
            <a:endParaRPr lang="en-US" dirty="0"/>
          </a:p>
        </p:txBody>
      </p:sp>
      <p:sp>
        <p:nvSpPr>
          <p:cNvPr id="5" name="Footer Placeholder 4">
            <a:extLst>
              <a:ext uri="{FF2B5EF4-FFF2-40B4-BE49-F238E27FC236}">
                <a16:creationId xmlns:a16="http://schemas.microsoft.com/office/drawing/2014/main" id="{5D926599-6394-47DA-8A62-8FEBAF9A64B3}"/>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8716307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F2286A-233C-471D-BDF9-24A775565FE1}" type="slidenum">
              <a:rPr lang="en-US" smtClean="0"/>
              <a:t>56</a:t>
            </a:fld>
            <a:endParaRPr lang="en-US"/>
          </a:p>
        </p:txBody>
      </p:sp>
      <p:sp>
        <p:nvSpPr>
          <p:cNvPr id="5" name="Footer Placeholder 4">
            <a:extLst>
              <a:ext uri="{FF2B5EF4-FFF2-40B4-BE49-F238E27FC236}">
                <a16:creationId xmlns:a16="http://schemas.microsoft.com/office/drawing/2014/main" id="{5C7F50FA-54C4-4E9E-9D59-66A487E28B9A}"/>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5490409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100" dirty="0">
                <a:solidFill>
                  <a:schemeClr val="tx1">
                    <a:lumMod val="50000"/>
                  </a:schemeClr>
                </a:solidFill>
              </a:rPr>
              <a:t>In the first module, we explored the data components of the Power BI architecture and best practices in data modeling. Along the way, we learned some Power BI terminology and how to organize our data within the tool.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US" sz="1100" dirty="0">
              <a:solidFill>
                <a:schemeClr val="tx1">
                  <a:lumMod val="50000"/>
                </a:schemeClr>
              </a:solidFill>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US" sz="1100" dirty="0">
                <a:solidFill>
                  <a:schemeClr val="tx1">
                    <a:lumMod val="50000"/>
                  </a:schemeClr>
                </a:solidFill>
              </a:rPr>
              <a:t>Now, we will explore the M language, the Power BI power query language to deepen our knowledge and walk through how to import data from a variety of sources</a:t>
            </a:r>
          </a:p>
          <a:p>
            <a:pPr>
              <a:lnSpc>
                <a:spcPct val="120000"/>
              </a:lnSpc>
            </a:pPr>
            <a:endParaRPr lang="en-US" sz="1100" dirty="0">
              <a:solidFill>
                <a:schemeClr val="tx1">
                  <a:lumMod val="50000"/>
                </a:schemeClr>
              </a:solidFill>
            </a:endParaRPr>
          </a:p>
          <a:p>
            <a:pPr>
              <a:lnSpc>
                <a:spcPct val="120000"/>
              </a:lnSpc>
            </a:pPr>
            <a:r>
              <a:rPr lang="en-US" sz="1100" dirty="0">
                <a:solidFill>
                  <a:schemeClr val="tx1">
                    <a:lumMod val="50000"/>
                  </a:schemeClr>
                </a:solidFill>
              </a:rPr>
              <a:t>Power Query (M) provides amazing ways to create powerful insights &amp; layers to your reports where nothing existed before. The ability to create your “recipe” and transform you tables can separate you as a professional. The ceiling is high! </a:t>
            </a:r>
          </a:p>
          <a:p>
            <a:pPr>
              <a:lnSpc>
                <a:spcPct val="120000"/>
              </a:lnSpc>
            </a:pPr>
            <a:endParaRPr lang="en-US" sz="1100" dirty="0">
              <a:solidFill>
                <a:schemeClr val="tx1">
                  <a:lumMod val="50000"/>
                </a:schemeClr>
              </a:solidFill>
            </a:endParaRPr>
          </a:p>
          <a:p>
            <a:pPr>
              <a:lnSpc>
                <a:spcPct val="120000"/>
              </a:lnSpc>
            </a:pPr>
            <a:r>
              <a:rPr lang="en-US" sz="1100" dirty="0">
                <a:solidFill>
                  <a:schemeClr val="tx1">
                    <a:lumMod val="50000"/>
                  </a:schemeClr>
                </a:solidFill>
              </a:rPr>
              <a:t>You can combine tables, you can not just “split” data but Group data to get relationships that didn’t exist. For example, if we anted to see an Attribute model of the first Opportunity campaign… there is a lot. </a:t>
            </a:r>
          </a:p>
          <a:p>
            <a:pPr>
              <a:lnSpc>
                <a:spcPct val="120000"/>
              </a:lnSpc>
            </a:pPr>
            <a:endParaRPr lang="en-US" sz="1100" dirty="0">
              <a:solidFill>
                <a:schemeClr val="tx1">
                  <a:lumMod val="50000"/>
                </a:schemeClr>
              </a:solidFill>
            </a:endParaRPr>
          </a:p>
          <a:p>
            <a:pPr>
              <a:lnSpc>
                <a:spcPct val="120000"/>
              </a:lnSpc>
            </a:pPr>
            <a:r>
              <a:rPr lang="en-US" sz="1100" dirty="0">
                <a:solidFill>
                  <a:schemeClr val="tx1">
                    <a:lumMod val="50000"/>
                  </a:schemeClr>
                </a:solidFill>
              </a:rPr>
              <a:t>So we are going to review some of the heavy features. These can make your table completely different. If you know what you can do, then you can see your ugly table as what you want it to be! I honestly think of it as an artist or a web developer. Do you know what you want to do, or what you want to see? You can do that here.</a:t>
            </a:r>
          </a:p>
          <a:p>
            <a:pPr>
              <a:lnSpc>
                <a:spcPct val="120000"/>
              </a:lnSpc>
            </a:pPr>
            <a:endParaRPr lang="en-US" sz="1100" dirty="0">
              <a:solidFill>
                <a:schemeClr val="tx1">
                  <a:lumMod val="50000"/>
                </a:schemeClr>
              </a:solidFill>
            </a:endParaRPr>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57</a:t>
            </a:fld>
            <a:endParaRPr lang="en-US">
              <a:solidFill>
                <a:prstClr val="black"/>
              </a:solidFill>
            </a:endParaRPr>
          </a:p>
        </p:txBody>
      </p:sp>
      <p:sp>
        <p:nvSpPr>
          <p:cNvPr id="5" name="Footer Placeholder 4">
            <a:extLst>
              <a:ext uri="{FF2B5EF4-FFF2-40B4-BE49-F238E27FC236}">
                <a16:creationId xmlns:a16="http://schemas.microsoft.com/office/drawing/2014/main" id="{C62230FD-AE45-4DE8-BC2D-79A5B14D6FFB}"/>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7938489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Transpose = taking everything that is a column and making it a row (all of the data what was a row becomes a column and what was</a:t>
            </a:r>
            <a:r>
              <a:rPr lang="en-US" baseline="0" dirty="0"/>
              <a:t> a column becomes a row with the headers being lost.</a:t>
            </a:r>
          </a:p>
          <a:p>
            <a:r>
              <a:rPr lang="en-US" baseline="0" dirty="0"/>
              <a:t>Pivoting = in excel in a pivot table and something is on a row (</a:t>
            </a:r>
            <a:r>
              <a:rPr lang="en-US" baseline="0" dirty="0" err="1"/>
              <a:t>i.e</a:t>
            </a:r>
            <a:r>
              <a:rPr lang="en-US" baseline="0" dirty="0"/>
              <a:t> colors) I am now spreading those colors out to the right in their own column.  </a:t>
            </a:r>
            <a:r>
              <a:rPr lang="en-US" baseline="0" dirty="0" err="1"/>
              <a:t>Unpivoting</a:t>
            </a:r>
            <a:r>
              <a:rPr lang="en-US" baseline="0" dirty="0"/>
              <a:t> is moving from columns to rows</a:t>
            </a:r>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58</a:t>
            </a:fld>
            <a:endParaRPr lang="en-US"/>
          </a:p>
        </p:txBody>
      </p:sp>
      <p:sp>
        <p:nvSpPr>
          <p:cNvPr id="5" name="Footer Placeholder 4">
            <a:extLst>
              <a:ext uri="{FF2B5EF4-FFF2-40B4-BE49-F238E27FC236}">
                <a16:creationId xmlns:a16="http://schemas.microsoft.com/office/drawing/2014/main" id="{04F827EE-EDFE-43F5-B4CB-E920CD7B9B78}"/>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1347967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pic>
        <p:nvPicPr>
          <p:cNvPr id="5" name="Picture 4"/>
          <p:cNvPicPr>
            <a:picLocks noChangeAspect="1"/>
          </p:cNvPicPr>
          <p:nvPr/>
        </p:nvPicPr>
        <p:blipFill>
          <a:blip r:embed="rId3"/>
          <a:stretch>
            <a:fillRect/>
          </a:stretch>
        </p:blipFill>
        <p:spPr>
          <a:xfrm>
            <a:off x="745464" y="4078076"/>
            <a:ext cx="4120039" cy="1119068"/>
          </a:xfrm>
          <a:prstGeom prst="rect">
            <a:avLst/>
          </a:prstGeom>
        </p:spPr>
      </p:pic>
      <p:sp>
        <p:nvSpPr>
          <p:cNvPr id="3" name="Notes Placeholder 2"/>
          <p:cNvSpPr>
            <a:spLocks noGrp="1"/>
          </p:cNvSpPr>
          <p:nvPr>
            <p:ph type="body" idx="1"/>
          </p:nvPr>
        </p:nvSpPr>
        <p:spPr/>
        <p:txBody>
          <a:bodyPr/>
          <a:lstStyle/>
          <a:p>
            <a:r>
              <a:rPr lang="en-US" dirty="0"/>
              <a:t>A has 50 rows and B has 75 rows</a:t>
            </a:r>
          </a:p>
          <a:p>
            <a:r>
              <a:rPr lang="en-US" dirty="0"/>
              <a:t>Full</a:t>
            </a:r>
            <a:r>
              <a:rPr lang="en-US" baseline="0" dirty="0"/>
              <a:t> Outer = You will have everything that matches so at least 75 rows if everything from A matches B.  But if there are some that don’t match, we will get those additional rows.</a:t>
            </a:r>
          </a:p>
          <a:p>
            <a:r>
              <a:rPr lang="en-US" baseline="0" dirty="0"/>
              <a:t>Inner = We can have no more than 50 rows in the output and only those that share the same value (MATCH)</a:t>
            </a:r>
          </a:p>
          <a:p>
            <a:r>
              <a:rPr lang="en-US" baseline="0" dirty="0"/>
              <a:t>Left Outer = Only 50 rows with the additional columns that match from B (null if there is no match)</a:t>
            </a:r>
          </a:p>
          <a:p>
            <a:r>
              <a:rPr lang="en-US" baseline="0" dirty="0"/>
              <a:t>Right Outer = 75 rows from B and additional columns that match from A (null if there is no match)</a:t>
            </a:r>
          </a:p>
          <a:p>
            <a:r>
              <a:rPr lang="en-US" dirty="0"/>
              <a:t>Left Anti – is an UNMATCHED query:  Give me all of the records in table A (Left) where there is NOT a match in table B (Right)</a:t>
            </a:r>
          </a:p>
          <a:p>
            <a:r>
              <a:rPr lang="en-US" dirty="0"/>
              <a:t>Right Anti – is an UNMATCHED query:  Give me all of the records in table B (Left) where there is NOT a match in table A (Right)</a:t>
            </a:r>
          </a:p>
          <a:p>
            <a:r>
              <a:rPr lang="en-US" dirty="0"/>
              <a:t>Example</a:t>
            </a:r>
            <a:r>
              <a:rPr lang="en-US" baseline="0" dirty="0"/>
              <a:t> = great to determine if every attribute in your dimension also resides in your fact table and vice versus.</a:t>
            </a:r>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59</a:t>
            </a:fld>
            <a:endParaRPr lang="en-US"/>
          </a:p>
        </p:txBody>
      </p:sp>
      <p:sp>
        <p:nvSpPr>
          <p:cNvPr id="6" name="Footer Placeholder 5">
            <a:extLst>
              <a:ext uri="{FF2B5EF4-FFF2-40B4-BE49-F238E27FC236}">
                <a16:creationId xmlns:a16="http://schemas.microsoft.com/office/drawing/2014/main" id="{AAEC6228-3150-476A-9D57-4F7F2BCB4E7F}"/>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604916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our approach and discovery. Before you know the skills or even if you are a skill master, if you do not know your data then you are going to have a difficult time. </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6</a:t>
            </a:fld>
            <a:endParaRPr lang="en-US"/>
          </a:p>
        </p:txBody>
      </p:sp>
      <p:sp>
        <p:nvSpPr>
          <p:cNvPr id="5" name="Footer Placeholder 4">
            <a:extLst>
              <a:ext uri="{FF2B5EF4-FFF2-40B4-BE49-F238E27FC236}">
                <a16:creationId xmlns:a16="http://schemas.microsoft.com/office/drawing/2014/main" id="{8FB47C29-C79C-453F-A104-CF6F5D243DE8}"/>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4671656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pic>
        <p:nvPicPr>
          <p:cNvPr id="5" name="Picture 4"/>
          <p:cNvPicPr>
            <a:picLocks noChangeAspect="1"/>
          </p:cNvPicPr>
          <p:nvPr/>
        </p:nvPicPr>
        <p:blipFill>
          <a:blip r:embed="rId3"/>
          <a:stretch>
            <a:fillRect/>
          </a:stretch>
        </p:blipFill>
        <p:spPr>
          <a:xfrm>
            <a:off x="745464" y="4078076"/>
            <a:ext cx="4120039" cy="1119068"/>
          </a:xfrm>
          <a:prstGeom prst="rect">
            <a:avLst/>
          </a:prstGeom>
        </p:spPr>
      </p:pic>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Merge = Based on the type of Merge we are combining attributes from two queries. Merge is like a </a:t>
            </a:r>
            <a:r>
              <a:rPr lang="en-US" baseline="0" dirty="0" err="1"/>
              <a:t>VLookup</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Append = stacking attributes based on column header names (i.e. Country in DIAD) is when you would copy and paste rows to a worksheet (insert cells, </a:t>
            </a:r>
            <a:r>
              <a:rPr lang="en-US" baseline="0" dirty="0" err="1"/>
              <a:t>etc</a:t>
            </a:r>
            <a:r>
              <a:rPr lang="en-US" baseline="0"/>
              <a:t>)</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Duplicate = will only see the steps 1-5 from Query A if duplicate is done at that point.  Whatever that query is at that point even if steps are added later in Applied Steps above the initial steps 1-5.</a:t>
            </a:r>
            <a:endParaRPr lang="en-US" dirty="0"/>
          </a:p>
          <a:p>
            <a:r>
              <a:rPr lang="en-US" dirty="0"/>
              <a:t>Reference</a:t>
            </a:r>
            <a:r>
              <a:rPr lang="en-US" baseline="0" dirty="0"/>
              <a:t> = if I make a reference from query A after step 5 to a new Query B and make additional steps 6-10 then Query B will also be affected by those additional steps.</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60</a:t>
            </a:fld>
            <a:endParaRPr lang="en-US"/>
          </a:p>
        </p:txBody>
      </p:sp>
      <p:sp>
        <p:nvSpPr>
          <p:cNvPr id="6" name="Footer Placeholder 5">
            <a:extLst>
              <a:ext uri="{FF2B5EF4-FFF2-40B4-BE49-F238E27FC236}">
                <a16:creationId xmlns:a16="http://schemas.microsoft.com/office/drawing/2014/main" id="{A2F554F8-4847-43E6-AED4-E369AC7A762A}"/>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7402292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F2286A-233C-471D-BDF9-24A775565FE1}" type="slidenum">
              <a:rPr lang="en-US" smtClean="0"/>
              <a:t>61</a:t>
            </a:fld>
            <a:endParaRPr lang="en-US"/>
          </a:p>
        </p:txBody>
      </p:sp>
      <p:sp>
        <p:nvSpPr>
          <p:cNvPr id="5" name="Footer Placeholder 4">
            <a:extLst>
              <a:ext uri="{FF2B5EF4-FFF2-40B4-BE49-F238E27FC236}">
                <a16:creationId xmlns:a16="http://schemas.microsoft.com/office/drawing/2014/main" id="{01C04538-5B64-4CB0-B950-2E1D46247FFD}"/>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0953935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3744385"/>
            <a:ext cx="5822322" cy="5330675"/>
          </a:xfr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This slide does not have actions, just discuss at a high level what we WILL be doing and why.  We are combining</a:t>
            </a:r>
            <a:r>
              <a:rPr lang="en-US" sz="1200" baseline="0" dirty="0"/>
              <a:t> rows 4, 5, and 6 so that we can then </a:t>
            </a:r>
            <a:r>
              <a:rPr lang="en-US" sz="1200" baseline="0" dirty="0" err="1"/>
              <a:t>unpivot</a:t>
            </a:r>
            <a:r>
              <a:rPr lang="en-US" sz="1200" baseline="0" dirty="0"/>
              <a:t> the data.</a:t>
            </a:r>
            <a:endParaRPr lang="en-US" sz="1200" dirty="0"/>
          </a:p>
          <a:p>
            <a:pPr marL="0" indent="0">
              <a:buFont typeface="Arial" panose="020B0604020202020204" pitchFamily="34" charset="0"/>
              <a:buNone/>
            </a:pPr>
            <a:endParaRPr lang="en-US" i="1" dirty="0"/>
          </a:p>
        </p:txBody>
      </p:sp>
      <p:sp>
        <p:nvSpPr>
          <p:cNvPr id="4" name="Slide Number Placeholder 3"/>
          <p:cNvSpPr>
            <a:spLocks noGrp="1"/>
          </p:cNvSpPr>
          <p:nvPr>
            <p:ph type="sldNum" sz="quarter" idx="10"/>
          </p:nvPr>
        </p:nvSpPr>
        <p:spPr/>
        <p:txBody>
          <a:bodyPr/>
          <a:lstStyle/>
          <a:p>
            <a:fld id="{24F2286A-233C-471D-BDF9-24A775565FE1}" type="slidenum">
              <a:rPr lang="en-US" smtClean="0"/>
              <a:t>62</a:t>
            </a:fld>
            <a:endParaRPr lang="en-US" dirty="0"/>
          </a:p>
        </p:txBody>
      </p:sp>
      <p:sp>
        <p:nvSpPr>
          <p:cNvPr id="5" name="Footer Placeholder 4">
            <a:extLst>
              <a:ext uri="{FF2B5EF4-FFF2-40B4-BE49-F238E27FC236}">
                <a16:creationId xmlns:a16="http://schemas.microsoft.com/office/drawing/2014/main" id="{B78308C2-769C-4ADC-B637-EEDF41ECAA7F}"/>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452549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3744385"/>
            <a:ext cx="5822322" cy="5330675"/>
          </a:xfr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n w="0"/>
              </a:rPr>
              <a:t>Review the drop downs for Delimiter and Data Type Detection in the Navigator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StepxStep</a:t>
            </a:r>
            <a:r>
              <a:rPr lang="en-US" sz="1200" b="0" dirty="0"/>
              <a:t>(Student Handout Slide 6)</a:t>
            </a:r>
            <a:endParaRPr lang="en-US" sz="1200" b="1" dirty="0"/>
          </a:p>
          <a:p>
            <a:r>
              <a:rPr lang="en-US" sz="1200" dirty="0"/>
              <a:t>Objective: Create the Budget Fact</a:t>
            </a:r>
          </a:p>
          <a:p>
            <a:pPr marL="342900" indent="-342900">
              <a:buFont typeface="+mj-lt"/>
              <a:buAutoNum type="arabicPeriod"/>
            </a:pPr>
            <a:r>
              <a:rPr lang="en-US" sz="1200" b="1" kern="1200" dirty="0">
                <a:solidFill>
                  <a:schemeClr val="tx1"/>
                </a:solidFill>
                <a:latin typeface="+mn-lt"/>
                <a:ea typeface="+mn-ea"/>
                <a:cs typeface="+mn-cs"/>
              </a:rPr>
              <a:t>Import</a:t>
            </a:r>
            <a:r>
              <a:rPr lang="en-US" sz="1200" kern="1200" dirty="0">
                <a:solidFill>
                  <a:schemeClr val="tx1"/>
                </a:solidFill>
                <a:latin typeface="+mn-lt"/>
                <a:ea typeface="+mn-ea"/>
                <a:cs typeface="+mn-cs"/>
              </a:rPr>
              <a:t> CSV document “C:\Power BI_Adv_M\VanArsdel_Budget.csv”</a:t>
            </a:r>
          </a:p>
          <a:p>
            <a:pPr marL="342900" indent="-342900">
              <a:buFont typeface="+mj-lt"/>
              <a:buAutoNum type="arabicPeriod"/>
            </a:pPr>
            <a:r>
              <a:rPr lang="en-US" sz="1200" b="1" kern="1200" dirty="0">
                <a:solidFill>
                  <a:schemeClr val="tx1"/>
                </a:solidFill>
                <a:latin typeface="+mn-lt"/>
                <a:ea typeface="+mn-ea"/>
                <a:cs typeface="+mn-cs"/>
              </a:rPr>
              <a:t>Rename </a:t>
            </a:r>
            <a:r>
              <a:rPr lang="en-US" sz="1200" kern="1200" dirty="0">
                <a:solidFill>
                  <a:schemeClr val="tx1"/>
                </a:solidFill>
                <a:latin typeface="+mn-lt"/>
                <a:ea typeface="+mn-ea"/>
                <a:cs typeface="+mn-cs"/>
              </a:rPr>
              <a:t> query from </a:t>
            </a:r>
            <a:r>
              <a:rPr lang="en-US" sz="1200" i="1" dirty="0" err="1"/>
              <a:t>VanArsdel_Budget</a:t>
            </a:r>
            <a:r>
              <a:rPr lang="en-US" sz="1200" dirty="0"/>
              <a:t> </a:t>
            </a:r>
            <a:r>
              <a:rPr lang="en-US" sz="1200" kern="1200" dirty="0">
                <a:solidFill>
                  <a:schemeClr val="tx1"/>
                </a:solidFill>
                <a:latin typeface="+mn-lt"/>
                <a:ea typeface="+mn-ea"/>
                <a:cs typeface="+mn-cs"/>
              </a:rPr>
              <a:t>to </a:t>
            </a:r>
            <a:r>
              <a:rPr lang="en-US" sz="1200" i="1" kern="1200" dirty="0">
                <a:solidFill>
                  <a:schemeClr val="tx1"/>
                </a:solidFill>
                <a:latin typeface="+mn-lt"/>
                <a:ea typeface="+mn-ea"/>
                <a:cs typeface="+mn-cs"/>
              </a:rPr>
              <a:t>BudgetFact_Data</a:t>
            </a:r>
            <a:endParaRPr lang="en-US" sz="1200" kern="1200" dirty="0">
              <a:solidFill>
                <a:schemeClr val="tx1"/>
              </a:solidFill>
              <a:latin typeface="+mn-lt"/>
              <a:ea typeface="+mn-ea"/>
              <a:cs typeface="+mn-cs"/>
            </a:endParaRPr>
          </a:p>
          <a:p>
            <a:pPr marL="342900" indent="-342900">
              <a:buFont typeface="+mj-lt"/>
              <a:buAutoNum type="arabicPeriod"/>
            </a:pPr>
            <a:r>
              <a:rPr lang="en-US" sz="1200" b="1" kern="1200" dirty="0">
                <a:ln w="0"/>
                <a:solidFill>
                  <a:schemeClr val="tx1"/>
                </a:solidFill>
                <a:latin typeface="+mn-lt"/>
                <a:ea typeface="+mn-ea"/>
                <a:cs typeface="+mn-cs"/>
              </a:rPr>
              <a:t>Remove Rows</a:t>
            </a:r>
            <a:r>
              <a:rPr lang="en-US" sz="1200" dirty="0">
                <a:ln w="0"/>
              </a:rPr>
              <a:t> &gt;</a:t>
            </a:r>
            <a:r>
              <a:rPr lang="en-US" sz="1200" b="1" kern="1200" dirty="0">
                <a:ln w="0"/>
                <a:solidFill>
                  <a:schemeClr val="tx1"/>
                </a:solidFill>
                <a:latin typeface="+mn-lt"/>
                <a:ea typeface="+mn-ea"/>
                <a:cs typeface="+mn-cs"/>
              </a:rPr>
              <a:t> Remove Top Rows</a:t>
            </a:r>
            <a:r>
              <a:rPr lang="en-US" sz="1200" kern="1200" dirty="0">
                <a:ln w="0"/>
                <a:solidFill>
                  <a:schemeClr val="tx1"/>
                </a:solidFill>
                <a:latin typeface="+mn-lt"/>
                <a:ea typeface="+mn-ea"/>
                <a:cs typeface="+mn-cs"/>
              </a:rPr>
              <a:t>, enter </a:t>
            </a:r>
            <a:r>
              <a:rPr lang="en-US" sz="1200" b="1" kern="1200" dirty="0">
                <a:ln w="0"/>
                <a:solidFill>
                  <a:schemeClr val="tx1"/>
                </a:solidFill>
                <a:latin typeface="+mn-lt"/>
                <a:ea typeface="+mn-ea"/>
                <a:cs typeface="+mn-cs"/>
              </a:rPr>
              <a:t>3</a:t>
            </a:r>
            <a:r>
              <a:rPr lang="en-US" sz="1200" kern="1200" dirty="0">
                <a:ln w="0"/>
                <a:solidFill>
                  <a:schemeClr val="tx1"/>
                </a:solidFill>
                <a:latin typeface="+mn-lt"/>
                <a:ea typeface="+mn-ea"/>
                <a:cs typeface="+mn-cs"/>
              </a:rPr>
              <a:t> (to remove the first 3 rows)</a:t>
            </a:r>
          </a:p>
          <a:p>
            <a:pPr marL="0" indent="0">
              <a:buFont typeface="Arial" panose="020B0604020202020204" pitchFamily="34" charset="0"/>
              <a:buNone/>
            </a:pPr>
            <a:endParaRPr lang="en-US" i="1" dirty="0"/>
          </a:p>
        </p:txBody>
      </p:sp>
      <p:sp>
        <p:nvSpPr>
          <p:cNvPr id="4" name="Slide Number Placeholder 3"/>
          <p:cNvSpPr>
            <a:spLocks noGrp="1"/>
          </p:cNvSpPr>
          <p:nvPr>
            <p:ph type="sldNum" sz="quarter" idx="10"/>
          </p:nvPr>
        </p:nvSpPr>
        <p:spPr/>
        <p:txBody>
          <a:bodyPr/>
          <a:lstStyle/>
          <a:p>
            <a:fld id="{24F2286A-233C-471D-BDF9-24A775565FE1}" type="slidenum">
              <a:rPr lang="en-US" smtClean="0"/>
              <a:t>63</a:t>
            </a:fld>
            <a:endParaRPr lang="en-US" dirty="0"/>
          </a:p>
        </p:txBody>
      </p:sp>
      <p:sp>
        <p:nvSpPr>
          <p:cNvPr id="5" name="Footer Placeholder 4">
            <a:extLst>
              <a:ext uri="{FF2B5EF4-FFF2-40B4-BE49-F238E27FC236}">
                <a16:creationId xmlns:a16="http://schemas.microsoft.com/office/drawing/2014/main" id="{9F2ABB96-D040-43FB-9F62-56766B8C4428}"/>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2958651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3744385"/>
            <a:ext cx="5822322" cy="5330675"/>
          </a:xfr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The data set we are working with that we would not necessarily need to break the header into its own query, but in a real model with more data, this method is good because it is less memory intensive. </a:t>
            </a:r>
            <a:endParaRPr lang="en-US" sz="1200" dirty="0">
              <a:ln w="0"/>
              <a:effectLst>
                <a:outerShdw blurRad="38100" dist="19050" dir="2700000" algn="tl" rotWithShape="0">
                  <a:schemeClr val="dk1">
                    <a:alpha val="40000"/>
                  </a:scheme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StepxStep</a:t>
            </a:r>
            <a:r>
              <a:rPr lang="en-US" sz="1200" b="0" dirty="0"/>
              <a:t>(Student Handout Slide 7)</a:t>
            </a:r>
            <a:r>
              <a:rPr lang="en-US" sz="1200" b="1" dirty="0"/>
              <a:t> </a:t>
            </a:r>
            <a:r>
              <a:rPr lang="en-US" sz="1200" dirty="0"/>
              <a:t>the first three rows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Duplicate </a:t>
            </a:r>
            <a:r>
              <a:rPr lang="en-US" sz="1200" kern="1200" dirty="0">
                <a:solidFill>
                  <a:schemeClr val="tx1"/>
                </a:solidFill>
                <a:latin typeface="+mn-lt"/>
                <a:ea typeface="+mn-ea"/>
                <a:cs typeface="+mn-cs"/>
              </a:rPr>
              <a:t>query </a:t>
            </a:r>
            <a:r>
              <a:rPr lang="en-US" sz="1200" kern="1200" dirty="0" err="1">
                <a:solidFill>
                  <a:schemeClr val="tx1"/>
                </a:solidFill>
                <a:latin typeface="+mn-lt"/>
                <a:ea typeface="+mn-ea"/>
                <a:cs typeface="+mn-cs"/>
              </a:rPr>
              <a:t>BudgetFact_Data</a:t>
            </a:r>
            <a:r>
              <a:rPr lang="en-US" sz="1200" b="1" kern="1200" dirty="0">
                <a:solidFill>
                  <a:schemeClr val="tx1"/>
                </a:solidFill>
                <a:latin typeface="+mn-lt"/>
                <a:ea typeface="+mn-ea"/>
                <a:cs typeface="+mn-cs"/>
              </a:rPr>
              <a:t> </a:t>
            </a:r>
            <a:r>
              <a:rPr lang="en-US" sz="1200" kern="1200" dirty="0">
                <a:solidFill>
                  <a:schemeClr val="tx1"/>
                </a:solidFill>
                <a:latin typeface="+mn-lt"/>
                <a:ea typeface="+mn-ea"/>
                <a:cs typeface="+mn-cs"/>
              </a:rPr>
              <a:t>rename to “BudgetFact”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Keep Rows &gt; Keep Top Rows, </a:t>
            </a:r>
            <a:endParaRPr lang="en-US" sz="1200" b="1" dirty="0"/>
          </a:p>
          <a:p>
            <a:r>
              <a:rPr lang="en-US" sz="1200" dirty="0"/>
              <a:t>Objective: To Create a Header which combines </a:t>
            </a:r>
            <a:r>
              <a:rPr lang="en-US" sz="1200" kern="1200" dirty="0">
                <a:solidFill>
                  <a:schemeClr val="tx1"/>
                </a:solidFill>
                <a:latin typeface="+mn-lt"/>
                <a:ea typeface="+mn-ea"/>
                <a:cs typeface="+mn-cs"/>
              </a:rPr>
              <a:t>enter </a:t>
            </a:r>
            <a:r>
              <a:rPr lang="en-US" sz="1200" b="1" kern="1200" dirty="0">
                <a:solidFill>
                  <a:schemeClr val="tx1"/>
                </a:solidFill>
                <a:latin typeface="+mn-lt"/>
                <a:ea typeface="+mn-ea"/>
                <a:cs typeface="+mn-cs"/>
              </a:rPr>
              <a:t>3 </a:t>
            </a:r>
            <a:r>
              <a:rPr lang="en-US" sz="1200" kern="1200" dirty="0">
                <a:solidFill>
                  <a:schemeClr val="tx1"/>
                </a:solidFill>
                <a:latin typeface="+mn-lt"/>
                <a:ea typeface="+mn-ea"/>
                <a:cs typeface="+mn-cs"/>
              </a:rPr>
              <a:t>(to keep the first three rows)</a:t>
            </a:r>
            <a:endParaRPr lang="en-US" sz="1200" i="1" dirty="0"/>
          </a:p>
          <a:p>
            <a:pPr marL="0" indent="0">
              <a:buFont typeface="Arial" panose="020B0604020202020204" pitchFamily="34" charset="0"/>
              <a:buNone/>
            </a:pPr>
            <a:endParaRPr lang="en-US" i="1" dirty="0"/>
          </a:p>
        </p:txBody>
      </p:sp>
      <p:sp>
        <p:nvSpPr>
          <p:cNvPr id="4" name="Slide Number Placeholder 3"/>
          <p:cNvSpPr>
            <a:spLocks noGrp="1"/>
          </p:cNvSpPr>
          <p:nvPr>
            <p:ph type="sldNum" sz="quarter" idx="10"/>
          </p:nvPr>
        </p:nvSpPr>
        <p:spPr/>
        <p:txBody>
          <a:bodyPr/>
          <a:lstStyle/>
          <a:p>
            <a:fld id="{24F2286A-233C-471D-BDF9-24A775565FE1}" type="slidenum">
              <a:rPr lang="en-US" smtClean="0"/>
              <a:t>64</a:t>
            </a:fld>
            <a:endParaRPr lang="en-US" dirty="0"/>
          </a:p>
        </p:txBody>
      </p:sp>
      <p:sp>
        <p:nvSpPr>
          <p:cNvPr id="5" name="Footer Placeholder 4">
            <a:extLst>
              <a:ext uri="{FF2B5EF4-FFF2-40B4-BE49-F238E27FC236}">
                <a16:creationId xmlns:a16="http://schemas.microsoft.com/office/drawing/2014/main" id="{A067E7F9-70B3-4C5D-A360-ADD434E0876D}"/>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5824487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3744385"/>
            <a:ext cx="5822322" cy="5330675"/>
          </a:xfrm>
        </p:spPr>
        <p:txBody>
          <a:bodyPr/>
          <a:lstStyle/>
          <a:p>
            <a:r>
              <a:rPr lang="en-US" sz="1200" dirty="0">
                <a:ln w="0"/>
              </a:rPr>
              <a:t>Create Budget Month first as </a:t>
            </a:r>
            <a:r>
              <a:rPr lang="en-US" sz="1200" i="1" dirty="0" err="1"/>
              <a:t>Date.From</a:t>
            </a:r>
            <a:r>
              <a:rPr lang="en-US" sz="1200" i="1" dirty="0"/>
              <a:t> ([Column3] &amp; [Column2]) </a:t>
            </a:r>
          </a:p>
          <a:p>
            <a:r>
              <a:rPr lang="en-US" sz="1200" dirty="0">
                <a:ln w="0"/>
              </a:rPr>
              <a:t>Note the errors in rows 1 &amp; 2 as the formula does not resolve to a proper date.  Explain how wrapping the formula in try / otherwise resolve the error. </a:t>
            </a:r>
          </a:p>
          <a:p>
            <a:r>
              <a:rPr lang="en-US" sz="1200" dirty="0">
                <a:ln w="0"/>
              </a:rPr>
              <a:t>Show </a:t>
            </a:r>
            <a:r>
              <a:rPr lang="en-US" sz="1200" dirty="0" err="1">
                <a:ln w="0"/>
              </a:rPr>
              <a:t>Date.ToText</a:t>
            </a:r>
            <a:r>
              <a:rPr lang="en-US" sz="1200" i="1" dirty="0"/>
              <a:t>[Budget Month], “M/D/Y”)  </a:t>
            </a:r>
            <a:r>
              <a:rPr lang="en-US" sz="1200" dirty="0"/>
              <a:t>with all uppercase to </a:t>
            </a:r>
            <a:br>
              <a:rPr lang="en-US" sz="1200" dirty="0"/>
            </a:br>
            <a:r>
              <a:rPr lang="en-US" sz="1200" dirty="0"/>
              <a:t>discuss how the date formatting is case sensitive.</a:t>
            </a:r>
          </a:p>
          <a:p>
            <a:r>
              <a:rPr lang="en-US" sz="1200" dirty="0">
                <a:ln w="0"/>
              </a:rPr>
              <a:t>Also, we are using the ~ as a delimiter to make our </a:t>
            </a:r>
            <a:br>
              <a:rPr lang="en-US" sz="1200" dirty="0">
                <a:ln w="0"/>
              </a:rPr>
            </a:br>
            <a:r>
              <a:rPr lang="en-US" sz="1200" dirty="0">
                <a:ln w="0"/>
              </a:rPr>
              <a:t>scenario and date easier to split later.  Date Formatting: MM=Month;</a:t>
            </a:r>
            <a:r>
              <a:rPr lang="en-US" sz="1200" baseline="0" dirty="0">
                <a:ln w="0"/>
              </a:rPr>
              <a:t> </a:t>
            </a:r>
            <a:r>
              <a:rPr lang="en-US" sz="1200" baseline="0" dirty="0" err="1">
                <a:ln w="0"/>
              </a:rPr>
              <a:t>dd</a:t>
            </a:r>
            <a:r>
              <a:rPr lang="en-US" sz="1200" baseline="0" dirty="0">
                <a:ln w="0"/>
              </a:rPr>
              <a:t>=Day; </a:t>
            </a:r>
            <a:r>
              <a:rPr lang="en-US" sz="1200" baseline="0" dirty="0" err="1">
                <a:ln w="0"/>
              </a:rPr>
              <a:t>yy</a:t>
            </a:r>
            <a:r>
              <a:rPr lang="en-US" sz="1200" baseline="0" dirty="0">
                <a:ln w="0"/>
              </a:rPr>
              <a:t>=Year; </a:t>
            </a:r>
            <a:r>
              <a:rPr lang="en-US" sz="1200" baseline="0" dirty="0" err="1">
                <a:ln w="0"/>
              </a:rPr>
              <a:t>hh</a:t>
            </a:r>
            <a:r>
              <a:rPr lang="en-US" sz="1200" baseline="0" dirty="0">
                <a:ln w="0"/>
              </a:rPr>
              <a:t>=Hour, mm=Minute; </a:t>
            </a:r>
            <a:r>
              <a:rPr lang="en-US" sz="1200" baseline="0" dirty="0" err="1">
                <a:ln w="0"/>
              </a:rPr>
              <a:t>ss</a:t>
            </a:r>
            <a:r>
              <a:rPr lang="en-US" sz="1200" baseline="0" dirty="0">
                <a:ln w="0"/>
              </a:rPr>
              <a:t>=Second</a:t>
            </a:r>
            <a:endParaRPr lang="en-US" sz="700" dirty="0">
              <a:ln w="0"/>
              <a:latin typeface="Courier New" panose="020703090202050204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Step</a:t>
            </a:r>
            <a:r>
              <a:rPr lang="en-US" sz="1400" b="1" baseline="0" dirty="0" err="1"/>
              <a:t>xStep</a:t>
            </a:r>
            <a:r>
              <a:rPr lang="en-US" sz="1400" b="0" dirty="0"/>
              <a:t>(Student Handout Slide 8)</a:t>
            </a:r>
            <a:endParaRPr lang="en-US" sz="1400" b="1" dirty="0"/>
          </a:p>
          <a:p>
            <a:r>
              <a:rPr lang="en-US" sz="1400" dirty="0"/>
              <a:t>Objective: To Create a Header which combines the first three rows</a:t>
            </a:r>
          </a:p>
          <a:p>
            <a:pPr marL="342900" indent="-342900">
              <a:buFont typeface="+mj-lt"/>
              <a:buAutoNum type="arabicPeriod"/>
            </a:pPr>
            <a:r>
              <a:rPr lang="en-US" sz="1400" b="1" kern="1200" dirty="0">
                <a:solidFill>
                  <a:schemeClr val="tx1"/>
                </a:solidFill>
                <a:latin typeface="+mn-lt"/>
                <a:ea typeface="+mn-ea"/>
                <a:cs typeface="+mn-cs"/>
              </a:rPr>
              <a:t>Transform</a:t>
            </a:r>
            <a:r>
              <a:rPr lang="en-US" sz="1400" kern="1200" dirty="0">
                <a:solidFill>
                  <a:schemeClr val="tx1"/>
                </a:solidFill>
                <a:latin typeface="+mn-lt"/>
                <a:ea typeface="+mn-ea"/>
                <a:cs typeface="+mn-cs"/>
              </a:rPr>
              <a:t> &gt; </a:t>
            </a:r>
            <a:r>
              <a:rPr lang="en-US" sz="1400" b="1" kern="1200" dirty="0">
                <a:solidFill>
                  <a:schemeClr val="tx1"/>
                </a:solidFill>
                <a:latin typeface="+mn-lt"/>
                <a:ea typeface="+mn-ea"/>
                <a:cs typeface="+mn-cs"/>
              </a:rPr>
              <a:t>Transpose</a:t>
            </a:r>
            <a:endParaRPr lang="en-US" sz="1400" kern="1200" dirty="0">
              <a:solidFill>
                <a:schemeClr val="tx1"/>
              </a:solidFill>
              <a:latin typeface="+mn-lt"/>
              <a:ea typeface="+mn-ea"/>
              <a:cs typeface="+mn-cs"/>
            </a:endParaRPr>
          </a:p>
          <a:p>
            <a:pPr marL="342900" indent="-342900">
              <a:buFont typeface="+mj-lt"/>
              <a:buAutoNum type="arabicPeriod"/>
            </a:pPr>
            <a:r>
              <a:rPr lang="en-US" sz="1400" b="1" kern="1200" dirty="0">
                <a:solidFill>
                  <a:schemeClr val="tx1"/>
                </a:solidFill>
                <a:latin typeface="+mn-lt"/>
                <a:ea typeface="+mn-ea"/>
                <a:cs typeface="+mn-cs"/>
              </a:rPr>
              <a:t>Add Column &gt;</a:t>
            </a:r>
            <a:r>
              <a:rPr lang="en-US" sz="1400" kern="1200" dirty="0">
                <a:solidFill>
                  <a:schemeClr val="tx1"/>
                </a:solidFill>
                <a:latin typeface="+mn-lt"/>
                <a:ea typeface="+mn-ea"/>
                <a:cs typeface="+mn-cs"/>
              </a:rPr>
              <a:t> </a:t>
            </a:r>
            <a:r>
              <a:rPr lang="en-US" sz="1400" b="1" kern="1200" dirty="0">
                <a:solidFill>
                  <a:schemeClr val="tx1"/>
                </a:solidFill>
                <a:latin typeface="+mn-lt"/>
                <a:ea typeface="+mn-ea"/>
                <a:cs typeface="+mn-cs"/>
              </a:rPr>
              <a:t>Custom Column</a:t>
            </a:r>
            <a:r>
              <a:rPr lang="en-US" sz="1400" kern="1200" dirty="0">
                <a:solidFill>
                  <a:schemeClr val="tx1"/>
                </a:solidFill>
                <a:latin typeface="+mn-lt"/>
                <a:ea typeface="+mn-ea"/>
                <a:cs typeface="+mn-cs"/>
              </a:rPr>
              <a:t> </a:t>
            </a:r>
          </a:p>
          <a:p>
            <a:pPr marL="342900" indent="-342900">
              <a:buFont typeface="+mj-lt"/>
              <a:buAutoNum type="arabicPeriod"/>
            </a:pPr>
            <a:r>
              <a:rPr lang="en-US" sz="1400" b="1" dirty="0"/>
              <a:t>Add Column </a:t>
            </a:r>
            <a:r>
              <a:rPr lang="en-US" sz="1400" dirty="0"/>
              <a:t>to combine month and year into a date</a:t>
            </a:r>
          </a:p>
          <a:p>
            <a:pPr marL="800100" lvl="1" indent="-342900">
              <a:buFont typeface="+mj-lt"/>
              <a:buAutoNum type="alphaLcParenR"/>
            </a:pPr>
            <a:r>
              <a:rPr lang="en-US" sz="1400" b="1" dirty="0"/>
              <a:t>Add Column &gt; Custom Column</a:t>
            </a:r>
          </a:p>
          <a:p>
            <a:pPr marL="800100" lvl="1" indent="-342900">
              <a:buFont typeface="+mj-lt"/>
              <a:buAutoNum type="alphaLcParenR"/>
            </a:pPr>
            <a:r>
              <a:rPr lang="en-US" sz="1400" dirty="0"/>
              <a:t>Name = “Budget Month”</a:t>
            </a:r>
          </a:p>
          <a:p>
            <a:pPr marL="800100" lvl="1" indent="-342900">
              <a:buFont typeface="+mj-lt"/>
              <a:buAutoNum type="alphaLcParenR"/>
            </a:pPr>
            <a:r>
              <a:rPr lang="en-US" sz="1400" dirty="0"/>
              <a:t>Formula = </a:t>
            </a:r>
            <a:r>
              <a:rPr lang="en-US" sz="1400" i="1" kern="1200" dirty="0">
                <a:solidFill>
                  <a:schemeClr val="tx1"/>
                </a:solidFill>
                <a:latin typeface="+mn-lt"/>
                <a:ea typeface="+mn-ea"/>
                <a:cs typeface="+mn-cs"/>
              </a:rPr>
              <a:t>try </a:t>
            </a:r>
            <a:r>
              <a:rPr lang="en-US" sz="1400" i="1" kern="1200" dirty="0" err="1">
                <a:solidFill>
                  <a:schemeClr val="tx1"/>
                </a:solidFill>
                <a:latin typeface="+mn-lt"/>
                <a:ea typeface="+mn-ea"/>
                <a:cs typeface="+mn-cs"/>
              </a:rPr>
              <a:t>Date.From</a:t>
            </a:r>
            <a:r>
              <a:rPr lang="en-US" sz="1400" i="1" kern="1200" dirty="0">
                <a:solidFill>
                  <a:schemeClr val="tx1"/>
                </a:solidFill>
                <a:latin typeface="+mn-lt"/>
                <a:ea typeface="+mn-ea"/>
                <a:cs typeface="+mn-cs"/>
              </a:rPr>
              <a:t> ([Column3] &amp; [Column2]) otherwise null</a:t>
            </a:r>
          </a:p>
          <a:p>
            <a:pPr marL="342900" indent="-342900">
              <a:buFont typeface="+mj-lt"/>
              <a:buAutoNum type="arabicPeriod"/>
            </a:pPr>
            <a:r>
              <a:rPr lang="en-US" sz="1400" b="1" dirty="0"/>
              <a:t>Add Column </a:t>
            </a:r>
            <a:r>
              <a:rPr lang="en-US" sz="1400" dirty="0"/>
              <a:t>to combine Month and Scenario</a:t>
            </a:r>
          </a:p>
          <a:p>
            <a:pPr marL="800100" lvl="1" indent="-342900">
              <a:buFont typeface="+mj-lt"/>
              <a:buAutoNum type="alphaLcParenR"/>
            </a:pPr>
            <a:r>
              <a:rPr lang="en-US" sz="1400" b="1" dirty="0"/>
              <a:t>Add Column &gt; Custom Column</a:t>
            </a:r>
          </a:p>
          <a:p>
            <a:pPr marL="800100" lvl="1" indent="-342900">
              <a:buFont typeface="+mj-lt"/>
              <a:buAutoNum type="alphaLcParenR"/>
            </a:pPr>
            <a:r>
              <a:rPr lang="en-US" sz="1400" dirty="0"/>
              <a:t>Name = “</a:t>
            </a:r>
            <a:r>
              <a:rPr lang="en-US" sz="1400" i="1" dirty="0" err="1"/>
              <a:t>FullyCombinedHeader</a:t>
            </a:r>
            <a:r>
              <a:rPr lang="en-US" sz="1400" dirty="0"/>
              <a:t>”</a:t>
            </a:r>
          </a:p>
          <a:p>
            <a:pPr marL="800100" lvl="1" indent="-342900">
              <a:buFont typeface="+mj-lt"/>
              <a:buAutoNum type="alphaLcParenR"/>
            </a:pPr>
            <a:r>
              <a:rPr lang="en-US" sz="1400" dirty="0"/>
              <a:t>Formula = </a:t>
            </a:r>
            <a:r>
              <a:rPr lang="en-US" sz="1400" i="1" kern="1200" dirty="0">
                <a:solidFill>
                  <a:schemeClr val="tx1"/>
                </a:solidFill>
                <a:latin typeface="+mn-lt"/>
                <a:ea typeface="+mn-ea"/>
                <a:cs typeface="+mn-cs"/>
              </a:rPr>
              <a:t>if Text.Length([Column3]) &gt; 3 then [Column3] else [Column1] &amp; "~" &amp; </a:t>
            </a:r>
            <a:r>
              <a:rPr lang="en-US" sz="1400" i="1" kern="1200" dirty="0" err="1">
                <a:solidFill>
                  <a:schemeClr val="tx1"/>
                </a:solidFill>
                <a:latin typeface="+mn-lt"/>
                <a:ea typeface="+mn-ea"/>
                <a:cs typeface="+mn-cs"/>
              </a:rPr>
              <a:t>Date.ToText</a:t>
            </a:r>
            <a:r>
              <a:rPr lang="en-US" sz="1400" i="1" kern="1200" dirty="0">
                <a:solidFill>
                  <a:schemeClr val="tx1"/>
                </a:solidFill>
                <a:latin typeface="+mn-lt"/>
                <a:ea typeface="+mn-ea"/>
                <a:cs typeface="+mn-cs"/>
              </a:rPr>
              <a:t>([Budget Month], "M/D/YYYY")</a:t>
            </a:r>
          </a:p>
          <a:p>
            <a:pPr marL="800100" lvl="1" indent="-342900">
              <a:buFont typeface="+mj-lt"/>
              <a:buAutoNum type="alphaLcParenR"/>
            </a:pPr>
            <a:r>
              <a:rPr lang="en-US" sz="1400" kern="1200" dirty="0">
                <a:solidFill>
                  <a:schemeClr val="tx1"/>
                </a:solidFill>
                <a:latin typeface="+mn-lt"/>
                <a:ea typeface="+mn-ea"/>
                <a:cs typeface="+mn-cs"/>
              </a:rPr>
              <a:t>Hint: Day did not come through correctly, as it is case sensitive.  Update to “MM/</a:t>
            </a:r>
            <a:r>
              <a:rPr lang="en-US" sz="1400" kern="1200" dirty="0" err="1">
                <a:solidFill>
                  <a:schemeClr val="tx1"/>
                </a:solidFill>
                <a:latin typeface="+mn-lt"/>
                <a:ea typeface="+mn-ea"/>
                <a:cs typeface="+mn-cs"/>
              </a:rPr>
              <a:t>dd</a:t>
            </a:r>
            <a:r>
              <a:rPr lang="en-US" sz="1400" kern="1200" dirty="0">
                <a:solidFill>
                  <a:schemeClr val="tx1"/>
                </a:solidFill>
                <a:latin typeface="+mn-lt"/>
                <a:ea typeface="+mn-ea"/>
                <a:cs typeface="+mn-cs"/>
              </a:rPr>
              <a:t>/</a:t>
            </a:r>
            <a:r>
              <a:rPr lang="en-US" sz="1400" kern="1200" dirty="0" err="1">
                <a:solidFill>
                  <a:schemeClr val="tx1"/>
                </a:solidFill>
                <a:latin typeface="+mn-lt"/>
                <a:ea typeface="+mn-ea"/>
                <a:cs typeface="+mn-cs"/>
              </a:rPr>
              <a:t>yy</a:t>
            </a:r>
            <a:r>
              <a:rPr lang="en-US" sz="1400" kern="1200" dirty="0">
                <a:solidFill>
                  <a:schemeClr val="tx1"/>
                </a:solidFill>
                <a:latin typeface="+mn-lt"/>
                <a:ea typeface="+mn-ea"/>
                <a:cs typeface="+mn-cs"/>
              </a:rPr>
              <a:t>”</a:t>
            </a:r>
          </a:p>
          <a:p>
            <a:pPr marL="342900" indent="-342900">
              <a:buFont typeface="+mj-lt"/>
              <a:buAutoNum type="arabicPeriod"/>
            </a:pPr>
            <a:r>
              <a:rPr lang="en-US" sz="1400" b="1" kern="1200" dirty="0">
                <a:solidFill>
                  <a:schemeClr val="tx1"/>
                </a:solidFill>
                <a:latin typeface="+mn-lt"/>
                <a:ea typeface="+mn-ea"/>
                <a:cs typeface="+mn-cs"/>
              </a:rPr>
              <a:t>Remove </a:t>
            </a:r>
            <a:r>
              <a:rPr lang="en-US" sz="1400" kern="1200" dirty="0">
                <a:solidFill>
                  <a:schemeClr val="tx1"/>
                </a:solidFill>
                <a:latin typeface="+mn-lt"/>
                <a:ea typeface="+mn-ea"/>
                <a:cs typeface="+mn-cs"/>
              </a:rPr>
              <a:t>all columns except for [</a:t>
            </a:r>
            <a:r>
              <a:rPr lang="en-US" sz="1400" kern="1200" dirty="0" err="1">
                <a:solidFill>
                  <a:schemeClr val="tx1"/>
                </a:solidFill>
                <a:latin typeface="+mn-lt"/>
                <a:ea typeface="+mn-ea"/>
                <a:cs typeface="+mn-cs"/>
              </a:rPr>
              <a:t>FullyCombinedHeader</a:t>
            </a:r>
            <a:r>
              <a:rPr lang="en-US" sz="1400" kern="1200" dirty="0">
                <a:solidFill>
                  <a:schemeClr val="tx1"/>
                </a:solidFill>
                <a:latin typeface="+mn-lt"/>
                <a:ea typeface="+mn-ea"/>
                <a:cs typeface="+mn-cs"/>
              </a:rPr>
              <a:t>]</a:t>
            </a:r>
          </a:p>
          <a:p>
            <a:pPr marL="342900" indent="-342900">
              <a:buFont typeface="+mj-lt"/>
              <a:buAutoNum type="arabicPeriod"/>
            </a:pPr>
            <a:r>
              <a:rPr lang="en-US" sz="1400" b="1" kern="1200" dirty="0">
                <a:solidFill>
                  <a:schemeClr val="tx1"/>
                </a:solidFill>
                <a:latin typeface="+mn-lt"/>
                <a:ea typeface="+mn-ea"/>
                <a:cs typeface="+mn-cs"/>
              </a:rPr>
              <a:t>Transform</a:t>
            </a:r>
            <a:r>
              <a:rPr lang="en-US" sz="1400" kern="1200" dirty="0">
                <a:solidFill>
                  <a:schemeClr val="tx1"/>
                </a:solidFill>
                <a:latin typeface="+mn-lt"/>
                <a:ea typeface="+mn-ea"/>
                <a:cs typeface="+mn-cs"/>
              </a:rPr>
              <a:t> &gt; </a:t>
            </a:r>
            <a:r>
              <a:rPr lang="en-US" sz="1400" b="1" kern="1200" dirty="0">
                <a:solidFill>
                  <a:schemeClr val="tx1"/>
                </a:solidFill>
                <a:latin typeface="+mn-lt"/>
                <a:ea typeface="+mn-ea"/>
                <a:cs typeface="+mn-cs"/>
              </a:rPr>
              <a:t>Transpose</a:t>
            </a:r>
            <a:r>
              <a:rPr lang="en-US" sz="1400" kern="1200" dirty="0">
                <a:solidFill>
                  <a:schemeClr val="tx1"/>
                </a:solidFill>
                <a:latin typeface="+mn-lt"/>
                <a:ea typeface="+mn-ea"/>
                <a:cs typeface="+mn-cs"/>
              </a:rPr>
              <a:t> to transpose back to wide</a:t>
            </a:r>
            <a:endParaRPr lang="en-US" i="1" dirty="0"/>
          </a:p>
        </p:txBody>
      </p:sp>
      <p:sp>
        <p:nvSpPr>
          <p:cNvPr id="4" name="Slide Number Placeholder 3"/>
          <p:cNvSpPr>
            <a:spLocks noGrp="1"/>
          </p:cNvSpPr>
          <p:nvPr>
            <p:ph type="sldNum" sz="quarter" idx="10"/>
          </p:nvPr>
        </p:nvSpPr>
        <p:spPr/>
        <p:txBody>
          <a:bodyPr/>
          <a:lstStyle/>
          <a:p>
            <a:fld id="{24F2286A-233C-471D-BDF9-24A775565FE1}" type="slidenum">
              <a:rPr lang="en-US" smtClean="0"/>
              <a:t>65</a:t>
            </a:fld>
            <a:endParaRPr lang="en-US" dirty="0"/>
          </a:p>
        </p:txBody>
      </p:sp>
      <p:sp>
        <p:nvSpPr>
          <p:cNvPr id="5" name="Footer Placeholder 4">
            <a:extLst>
              <a:ext uri="{FF2B5EF4-FFF2-40B4-BE49-F238E27FC236}">
                <a16:creationId xmlns:a16="http://schemas.microsoft.com/office/drawing/2014/main" id="{FA5F8923-EBFC-4A25-920C-333164767B28}"/>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7069442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3744385"/>
            <a:ext cx="5822322" cy="533067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StepxStep</a:t>
            </a:r>
            <a:r>
              <a:rPr lang="en-US" sz="1200" b="0" dirty="0"/>
              <a:t>(Student Handout Slide 9)</a:t>
            </a:r>
            <a:endParaRPr lang="en-US" sz="1200" b="1" dirty="0"/>
          </a:p>
          <a:p>
            <a:r>
              <a:rPr lang="en-US" sz="1200" dirty="0"/>
              <a:t>Objective: To Append the new header row to the data to create the new wide data table with a single header row</a:t>
            </a:r>
          </a:p>
          <a:p>
            <a:pPr marL="342900" indent="-342900">
              <a:buFont typeface="+mj-lt"/>
              <a:buAutoNum type="arabicPeriod"/>
            </a:pPr>
            <a:r>
              <a:rPr lang="en-US" sz="1200" b="1" dirty="0"/>
              <a:t>Append</a:t>
            </a:r>
            <a:r>
              <a:rPr lang="en-US" sz="1200" dirty="0"/>
              <a:t> query </a:t>
            </a:r>
            <a:r>
              <a:rPr lang="en-US" sz="1200" i="1" dirty="0"/>
              <a:t>BudgetFact_Data </a:t>
            </a:r>
          </a:p>
          <a:p>
            <a:pPr marL="342900" indent="-342900">
              <a:buFont typeface="+mj-lt"/>
              <a:buAutoNum type="arabicPeriod"/>
            </a:pPr>
            <a:r>
              <a:rPr lang="en-US" sz="1200" b="1" dirty="0"/>
              <a:t>Use First Row as Header </a:t>
            </a:r>
            <a:r>
              <a:rPr lang="en-US" sz="1200" dirty="0"/>
              <a:t>to promote the newly fixed header row</a:t>
            </a:r>
          </a:p>
          <a:p>
            <a:pPr marL="342900" indent="-342900">
              <a:buFont typeface="+mj-lt"/>
              <a:buAutoNum type="arabicPeriod"/>
            </a:pPr>
            <a:r>
              <a:rPr lang="en-US" sz="1200" b="1" dirty="0">
                <a:ln w="0"/>
              </a:rPr>
              <a:t>Remove Rows</a:t>
            </a:r>
            <a:r>
              <a:rPr lang="en-US" sz="1200" dirty="0">
                <a:ln w="0"/>
              </a:rPr>
              <a:t> &gt;</a:t>
            </a:r>
            <a:r>
              <a:rPr lang="en-US" sz="1200" b="1" dirty="0">
                <a:ln w="0"/>
              </a:rPr>
              <a:t> Remove Top Rows</a:t>
            </a:r>
            <a:r>
              <a:rPr lang="en-US" sz="1200" dirty="0">
                <a:ln w="0"/>
              </a:rPr>
              <a:t>, enter </a:t>
            </a:r>
            <a:r>
              <a:rPr lang="en-US" sz="1200" b="1" dirty="0">
                <a:ln w="0"/>
              </a:rPr>
              <a:t>3</a:t>
            </a:r>
            <a:r>
              <a:rPr lang="en-US" sz="1200" dirty="0">
                <a:ln w="0"/>
              </a:rPr>
              <a:t> (to remove the first 3 rows – the old header rows)</a:t>
            </a:r>
            <a:endParaRPr lang="en-US" sz="1200" kern="1200" dirty="0">
              <a:solidFill>
                <a:schemeClr val="tx1"/>
              </a:solidFill>
              <a:latin typeface="+mn-lt"/>
              <a:ea typeface="+mn-ea"/>
              <a:cs typeface="+mn-cs"/>
            </a:endParaRPr>
          </a:p>
          <a:p>
            <a:pPr marL="0" indent="0">
              <a:buFont typeface="Arial" panose="020B0604020202020204" pitchFamily="34" charset="0"/>
              <a:buNone/>
            </a:pPr>
            <a:endParaRPr lang="en-US" i="1" dirty="0"/>
          </a:p>
        </p:txBody>
      </p:sp>
      <p:sp>
        <p:nvSpPr>
          <p:cNvPr id="4" name="Slide Number Placeholder 3"/>
          <p:cNvSpPr>
            <a:spLocks noGrp="1"/>
          </p:cNvSpPr>
          <p:nvPr>
            <p:ph type="sldNum" sz="quarter" idx="10"/>
          </p:nvPr>
        </p:nvSpPr>
        <p:spPr/>
        <p:txBody>
          <a:bodyPr/>
          <a:lstStyle/>
          <a:p>
            <a:fld id="{24F2286A-233C-471D-BDF9-24A775565FE1}" type="slidenum">
              <a:rPr lang="en-US" smtClean="0"/>
              <a:t>66</a:t>
            </a:fld>
            <a:endParaRPr lang="en-US" dirty="0"/>
          </a:p>
        </p:txBody>
      </p:sp>
      <p:sp>
        <p:nvSpPr>
          <p:cNvPr id="5" name="Footer Placeholder 4">
            <a:extLst>
              <a:ext uri="{FF2B5EF4-FFF2-40B4-BE49-F238E27FC236}">
                <a16:creationId xmlns:a16="http://schemas.microsoft.com/office/drawing/2014/main" id="{30119AD9-64AE-44EC-81DD-62D65018DF8C}"/>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4312085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3744385"/>
            <a:ext cx="5822322" cy="533067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StepxStep</a:t>
            </a:r>
            <a:r>
              <a:rPr lang="en-US" sz="1200" b="0" dirty="0"/>
              <a:t>(Student Handout Slide 10)</a:t>
            </a:r>
            <a:endParaRPr lang="en-US" sz="1200" b="1" dirty="0"/>
          </a:p>
          <a:p>
            <a:r>
              <a:rPr lang="en-US" sz="1200" dirty="0"/>
              <a:t>Objective: Create the Budget Fact</a:t>
            </a:r>
          </a:p>
          <a:p>
            <a:pPr marL="342900" indent="-342900">
              <a:buFont typeface="+mj-lt"/>
              <a:buAutoNum type="arabicPeriod"/>
            </a:pPr>
            <a:r>
              <a:rPr lang="en-US" sz="1200" b="1" kern="1200" dirty="0">
                <a:solidFill>
                  <a:schemeClr val="tx1"/>
                </a:solidFill>
                <a:latin typeface="+mn-lt"/>
                <a:ea typeface="+mn-ea"/>
                <a:cs typeface="+mn-cs"/>
              </a:rPr>
              <a:t>Highlight</a:t>
            </a:r>
            <a:r>
              <a:rPr lang="en-US" sz="1200" kern="1200" dirty="0">
                <a:solidFill>
                  <a:schemeClr val="tx1"/>
                </a:solidFill>
                <a:latin typeface="+mn-lt"/>
                <a:ea typeface="+mn-ea"/>
                <a:cs typeface="+mn-cs"/>
              </a:rPr>
              <a:t> [Category] and [Segment] and </a:t>
            </a:r>
            <a:r>
              <a:rPr lang="en-US" sz="1200" b="1" kern="1200" dirty="0">
                <a:solidFill>
                  <a:schemeClr val="tx1"/>
                </a:solidFill>
                <a:latin typeface="+mn-lt"/>
                <a:ea typeface="+mn-ea"/>
                <a:cs typeface="+mn-cs"/>
              </a:rPr>
              <a:t>Transform</a:t>
            </a:r>
            <a:r>
              <a:rPr lang="en-US" sz="1200" kern="1200" dirty="0">
                <a:solidFill>
                  <a:schemeClr val="tx1"/>
                </a:solidFill>
                <a:latin typeface="+mn-lt"/>
                <a:ea typeface="+mn-ea"/>
                <a:cs typeface="+mn-cs"/>
              </a:rPr>
              <a:t> &gt; </a:t>
            </a:r>
            <a:r>
              <a:rPr lang="en-US" sz="1200" b="1" kern="1200" dirty="0" err="1">
                <a:solidFill>
                  <a:schemeClr val="tx1"/>
                </a:solidFill>
                <a:latin typeface="+mn-lt"/>
                <a:ea typeface="+mn-ea"/>
                <a:cs typeface="+mn-cs"/>
              </a:rPr>
              <a:t>Unpivot</a:t>
            </a:r>
            <a:r>
              <a:rPr lang="en-US" sz="1200" b="1" kern="1200" dirty="0">
                <a:solidFill>
                  <a:schemeClr val="tx1"/>
                </a:solidFill>
                <a:latin typeface="+mn-lt"/>
                <a:ea typeface="+mn-ea"/>
                <a:cs typeface="+mn-cs"/>
              </a:rPr>
              <a:t> Other Columns </a:t>
            </a:r>
          </a:p>
          <a:p>
            <a:pPr marL="342900" indent="-342900">
              <a:buFont typeface="+mj-lt"/>
              <a:buAutoNum type="arabicPeriod"/>
            </a:pPr>
            <a:r>
              <a:rPr lang="en-US" sz="1200" b="1" kern="1200" dirty="0">
                <a:solidFill>
                  <a:schemeClr val="tx1"/>
                </a:solidFill>
                <a:latin typeface="+mn-lt"/>
                <a:ea typeface="+mn-ea"/>
                <a:cs typeface="+mn-cs"/>
              </a:rPr>
              <a:t>Highlight </a:t>
            </a:r>
            <a:r>
              <a:rPr lang="en-US" sz="1200" kern="1200" dirty="0">
                <a:solidFill>
                  <a:schemeClr val="tx1"/>
                </a:solidFill>
                <a:latin typeface="+mn-lt"/>
                <a:ea typeface="+mn-ea"/>
                <a:cs typeface="+mn-cs"/>
              </a:rPr>
              <a:t>[Attribute] and navigate to Home &gt; Split Column &gt; By Delimiter &gt; </a:t>
            </a:r>
            <a:r>
              <a:rPr lang="en-US" sz="1200" b="1" kern="1200" dirty="0">
                <a:solidFill>
                  <a:schemeClr val="tx1"/>
                </a:solidFill>
                <a:latin typeface="+mn-lt"/>
                <a:ea typeface="+mn-ea"/>
                <a:cs typeface="+mn-cs"/>
              </a:rPr>
              <a:t>“~”</a:t>
            </a:r>
            <a:endParaRPr lang="en-US" sz="1200" kern="1200" dirty="0">
              <a:solidFill>
                <a:schemeClr val="tx1"/>
              </a:solidFill>
              <a:latin typeface="+mn-lt"/>
              <a:ea typeface="+mn-ea"/>
              <a:cs typeface="+mn-cs"/>
            </a:endParaRPr>
          </a:p>
          <a:p>
            <a:pPr marL="342900" indent="-342900">
              <a:buFont typeface="+mj-lt"/>
              <a:buAutoNum type="arabicPeriod"/>
            </a:pPr>
            <a:r>
              <a:rPr lang="en-US" sz="1200" b="1" kern="1200" dirty="0">
                <a:solidFill>
                  <a:schemeClr val="tx1"/>
                </a:solidFill>
                <a:latin typeface="+mn-lt"/>
                <a:ea typeface="+mn-ea"/>
                <a:cs typeface="+mn-cs"/>
              </a:rPr>
              <a:t>Rename: </a:t>
            </a:r>
            <a:r>
              <a:rPr lang="en-US" sz="1200" kern="1200" dirty="0">
                <a:solidFill>
                  <a:schemeClr val="tx1"/>
                </a:solidFill>
                <a:latin typeface="+mn-lt"/>
                <a:ea typeface="+mn-ea"/>
                <a:cs typeface="+mn-cs"/>
              </a:rPr>
              <a:t>[Attribute.1] = “Scenario”, [Attribute.2] = “Date”, [Value] = “Budget Amount”</a:t>
            </a:r>
          </a:p>
          <a:p>
            <a:pPr marL="342900" indent="-342900">
              <a:buFont typeface="+mj-lt"/>
              <a:buAutoNum type="arabicPeriod"/>
            </a:pPr>
            <a:r>
              <a:rPr lang="en-US" sz="1200" b="1" kern="1200" dirty="0">
                <a:solidFill>
                  <a:schemeClr val="tx1"/>
                </a:solidFill>
                <a:latin typeface="+mn-lt"/>
                <a:ea typeface="+mn-ea"/>
                <a:cs typeface="+mn-cs"/>
              </a:rPr>
              <a:t>Change </a:t>
            </a:r>
            <a:r>
              <a:rPr lang="en-US" sz="1200" kern="1200" dirty="0">
                <a:solidFill>
                  <a:schemeClr val="tx1"/>
                </a:solidFill>
                <a:latin typeface="+mn-lt"/>
                <a:ea typeface="+mn-ea"/>
                <a:cs typeface="+mn-cs"/>
              </a:rPr>
              <a:t>the Data Types: [Budget Amount] = Fixed Decimal, [Date] = Date</a:t>
            </a:r>
          </a:p>
          <a:p>
            <a:pPr marL="0" indent="0">
              <a:buFont typeface="Arial" panose="020B0604020202020204" pitchFamily="34" charset="0"/>
              <a:buNone/>
            </a:pPr>
            <a:endParaRPr lang="en-US" i="1" dirty="0"/>
          </a:p>
        </p:txBody>
      </p:sp>
      <p:sp>
        <p:nvSpPr>
          <p:cNvPr id="4" name="Slide Number Placeholder 3"/>
          <p:cNvSpPr>
            <a:spLocks noGrp="1"/>
          </p:cNvSpPr>
          <p:nvPr>
            <p:ph type="sldNum" sz="quarter" idx="10"/>
          </p:nvPr>
        </p:nvSpPr>
        <p:spPr/>
        <p:txBody>
          <a:bodyPr/>
          <a:lstStyle/>
          <a:p>
            <a:fld id="{24F2286A-233C-471D-BDF9-24A775565FE1}" type="slidenum">
              <a:rPr lang="en-US" smtClean="0"/>
              <a:t>67</a:t>
            </a:fld>
            <a:endParaRPr lang="en-US" dirty="0"/>
          </a:p>
        </p:txBody>
      </p:sp>
      <p:sp>
        <p:nvSpPr>
          <p:cNvPr id="5" name="Footer Placeholder 4">
            <a:extLst>
              <a:ext uri="{FF2B5EF4-FFF2-40B4-BE49-F238E27FC236}">
                <a16:creationId xmlns:a16="http://schemas.microsoft.com/office/drawing/2014/main" id="{D101DE7F-1851-485B-A2B8-88670DA4E577}"/>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7850550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3744385"/>
            <a:ext cx="5822322" cy="533067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StepxStep</a:t>
            </a:r>
            <a:r>
              <a:rPr lang="en-US" sz="1400" b="0" dirty="0"/>
              <a:t>(Student Handout Slide 11)</a:t>
            </a:r>
            <a:endParaRPr lang="en-US" sz="1400" b="1" dirty="0"/>
          </a:p>
          <a:p>
            <a:r>
              <a:rPr lang="en-US" sz="1400" dirty="0">
                <a:ln w="0"/>
              </a:rPr>
              <a:t>Objective: Merge the queries together to create the final Budget Fact table</a:t>
            </a:r>
          </a:p>
          <a:p>
            <a:pPr marL="342900" indent="-342900">
              <a:buFont typeface="+mj-lt"/>
              <a:buAutoNum type="arabicPeriod"/>
            </a:pPr>
            <a:r>
              <a:rPr lang="en-US" sz="1400" kern="1200" dirty="0">
                <a:solidFill>
                  <a:schemeClr val="tx1"/>
                </a:solidFill>
                <a:latin typeface="+mn-lt"/>
                <a:ea typeface="+mn-ea"/>
                <a:cs typeface="+mn-cs"/>
              </a:rPr>
              <a:t>Home &gt; </a:t>
            </a:r>
            <a:r>
              <a:rPr lang="en-US" sz="1400" b="1" kern="1200" dirty="0">
                <a:solidFill>
                  <a:schemeClr val="tx1"/>
                </a:solidFill>
                <a:latin typeface="+mn-lt"/>
                <a:ea typeface="+mn-ea"/>
                <a:cs typeface="+mn-cs"/>
              </a:rPr>
              <a:t>Merge Queries </a:t>
            </a:r>
            <a:r>
              <a:rPr lang="en-US" sz="1400" kern="1200" dirty="0">
                <a:solidFill>
                  <a:schemeClr val="tx1"/>
                </a:solidFill>
                <a:latin typeface="+mn-lt"/>
                <a:ea typeface="+mn-ea"/>
                <a:cs typeface="+mn-cs"/>
              </a:rPr>
              <a:t>&gt; Select CatSegDim</a:t>
            </a:r>
          </a:p>
          <a:p>
            <a:pPr marL="808759" lvl="1" indent="-342900">
              <a:buFont typeface="+mj-lt"/>
              <a:buAutoNum type="alphaLcParenR"/>
            </a:pPr>
            <a:r>
              <a:rPr lang="en-US" sz="1400" kern="1200" dirty="0">
                <a:solidFill>
                  <a:schemeClr val="tx1"/>
                </a:solidFill>
                <a:latin typeface="+mn-lt"/>
                <a:ea typeface="+mn-ea"/>
                <a:cs typeface="+mn-cs"/>
              </a:rPr>
              <a:t>From the CatSegDim </a:t>
            </a:r>
            <a:r>
              <a:rPr lang="en-US" sz="1400" b="1" kern="1200" dirty="0">
                <a:solidFill>
                  <a:schemeClr val="tx1"/>
                </a:solidFill>
                <a:latin typeface="+mn-lt"/>
                <a:ea typeface="+mn-ea"/>
                <a:cs typeface="+mn-cs"/>
              </a:rPr>
              <a:t>highlight </a:t>
            </a:r>
            <a:r>
              <a:rPr lang="en-US" sz="1400" kern="1200" dirty="0">
                <a:solidFill>
                  <a:schemeClr val="tx1"/>
                </a:solidFill>
                <a:latin typeface="+mn-lt"/>
                <a:ea typeface="+mn-ea"/>
                <a:cs typeface="+mn-cs"/>
              </a:rPr>
              <a:t>both [Category] and [Segment] </a:t>
            </a:r>
          </a:p>
          <a:p>
            <a:pPr marL="808759" lvl="1" indent="-342900">
              <a:buFont typeface="+mj-lt"/>
              <a:buAutoNum type="alphaLcParenR"/>
            </a:pPr>
            <a:r>
              <a:rPr lang="en-US" sz="1400" kern="1200" dirty="0">
                <a:solidFill>
                  <a:schemeClr val="tx1"/>
                </a:solidFill>
                <a:latin typeface="+mn-lt"/>
                <a:ea typeface="+mn-ea"/>
                <a:cs typeface="+mn-cs"/>
              </a:rPr>
              <a:t>From BudgetFact, </a:t>
            </a:r>
            <a:r>
              <a:rPr lang="en-US" sz="1400" b="1" kern="1200" dirty="0">
                <a:solidFill>
                  <a:schemeClr val="tx1"/>
                </a:solidFill>
                <a:latin typeface="+mn-lt"/>
                <a:ea typeface="+mn-ea"/>
                <a:cs typeface="+mn-cs"/>
              </a:rPr>
              <a:t>highlight </a:t>
            </a:r>
            <a:r>
              <a:rPr lang="en-US" sz="1400" kern="1200" dirty="0">
                <a:solidFill>
                  <a:schemeClr val="tx1"/>
                </a:solidFill>
                <a:latin typeface="+mn-lt"/>
                <a:ea typeface="+mn-ea"/>
                <a:cs typeface="+mn-cs"/>
              </a:rPr>
              <a:t>both [Category] and [Segment] </a:t>
            </a:r>
          </a:p>
          <a:p>
            <a:pPr marL="808759" lvl="1" indent="-342900">
              <a:buFont typeface="+mj-lt"/>
              <a:buAutoNum type="alphaLcParenR"/>
            </a:pPr>
            <a:r>
              <a:rPr lang="en-US" sz="1400" kern="1200" dirty="0">
                <a:solidFill>
                  <a:schemeClr val="tx1"/>
                </a:solidFill>
                <a:latin typeface="+mn-lt"/>
                <a:ea typeface="+mn-ea"/>
                <a:cs typeface="+mn-cs"/>
              </a:rPr>
              <a:t>Show the Join Kinds available, and leave “Left Outer”</a:t>
            </a:r>
          </a:p>
          <a:p>
            <a:pPr marL="808759" lvl="1" indent="-342900">
              <a:buFont typeface="+mj-lt"/>
              <a:buAutoNum type="alphaLcParenR"/>
            </a:pPr>
            <a:r>
              <a:rPr lang="en-US" sz="1400" b="1" kern="1200" dirty="0">
                <a:solidFill>
                  <a:schemeClr val="tx1"/>
                </a:solidFill>
                <a:latin typeface="+mn-lt"/>
                <a:ea typeface="+mn-ea"/>
                <a:cs typeface="+mn-cs"/>
              </a:rPr>
              <a:t>Expand </a:t>
            </a:r>
            <a:r>
              <a:rPr lang="en-US" sz="1400" kern="1200" dirty="0">
                <a:solidFill>
                  <a:schemeClr val="tx1"/>
                </a:solidFill>
                <a:latin typeface="+mn-lt"/>
                <a:ea typeface="+mn-ea"/>
                <a:cs typeface="+mn-cs"/>
              </a:rPr>
              <a:t>[</a:t>
            </a:r>
            <a:r>
              <a:rPr lang="en-US" sz="1400" kern="1200" dirty="0" err="1">
                <a:solidFill>
                  <a:schemeClr val="tx1"/>
                </a:solidFill>
                <a:latin typeface="+mn-lt"/>
                <a:ea typeface="+mn-ea"/>
                <a:cs typeface="+mn-cs"/>
              </a:rPr>
              <a:t>NewColumn</a:t>
            </a:r>
            <a:r>
              <a:rPr lang="en-US" sz="1400" kern="1200" dirty="0">
                <a:solidFill>
                  <a:schemeClr val="tx1"/>
                </a:solidFill>
                <a:latin typeface="+mn-lt"/>
                <a:ea typeface="+mn-ea"/>
                <a:cs typeface="+mn-cs"/>
              </a:rPr>
              <a:t>] &gt; </a:t>
            </a:r>
            <a:r>
              <a:rPr lang="en-US" sz="1400" b="1" kern="1200" dirty="0">
                <a:solidFill>
                  <a:schemeClr val="tx1"/>
                </a:solidFill>
                <a:latin typeface="+mn-lt"/>
                <a:ea typeface="+mn-ea"/>
                <a:cs typeface="+mn-cs"/>
              </a:rPr>
              <a:t>Select </a:t>
            </a:r>
            <a:r>
              <a:rPr lang="en-US" sz="1400" kern="1200" dirty="0">
                <a:solidFill>
                  <a:schemeClr val="tx1"/>
                </a:solidFill>
                <a:latin typeface="+mn-lt"/>
                <a:ea typeface="+mn-ea"/>
                <a:cs typeface="+mn-cs"/>
              </a:rPr>
              <a:t>“CatSegID” and </a:t>
            </a:r>
            <a:r>
              <a:rPr lang="en-US" sz="1400" b="1" kern="1200" dirty="0">
                <a:solidFill>
                  <a:schemeClr val="tx1"/>
                </a:solidFill>
                <a:latin typeface="+mn-lt"/>
                <a:ea typeface="+mn-ea"/>
                <a:cs typeface="+mn-cs"/>
              </a:rPr>
              <a:t>deselect “</a:t>
            </a:r>
            <a:r>
              <a:rPr lang="en-US" sz="1400" kern="1200" dirty="0">
                <a:solidFill>
                  <a:schemeClr val="tx1"/>
                </a:solidFill>
                <a:latin typeface="+mn-lt"/>
                <a:ea typeface="+mn-ea"/>
                <a:cs typeface="+mn-cs"/>
              </a:rPr>
              <a:t>Use Original column name as prefix”</a:t>
            </a:r>
          </a:p>
          <a:p>
            <a:pPr marL="342900" indent="-342900">
              <a:buFont typeface="+mj-lt"/>
              <a:buAutoNum type="arabicPeriod"/>
            </a:pPr>
            <a:r>
              <a:rPr lang="en-US" sz="1400" b="1" kern="1200" dirty="0">
                <a:solidFill>
                  <a:schemeClr val="tx1"/>
                </a:solidFill>
                <a:latin typeface="+mn-lt"/>
                <a:ea typeface="+mn-ea"/>
                <a:cs typeface="+mn-cs"/>
              </a:rPr>
              <a:t>Remove</a:t>
            </a:r>
            <a:r>
              <a:rPr lang="en-US" sz="1400" kern="1200" dirty="0">
                <a:solidFill>
                  <a:schemeClr val="tx1"/>
                </a:solidFill>
                <a:latin typeface="+mn-lt"/>
                <a:ea typeface="+mn-ea"/>
                <a:cs typeface="+mn-cs"/>
              </a:rPr>
              <a:t>: [Category], [Segment] </a:t>
            </a:r>
          </a:p>
          <a:p>
            <a:pPr marL="342900" indent="-342900">
              <a:buFont typeface="+mj-lt"/>
              <a:buAutoNum type="arabicPeriod"/>
            </a:pPr>
            <a:r>
              <a:rPr lang="en-US" sz="1400" b="1" kern="1200" dirty="0">
                <a:solidFill>
                  <a:schemeClr val="tx1"/>
                </a:solidFill>
                <a:latin typeface="+mn-lt"/>
                <a:ea typeface="+mn-ea"/>
                <a:cs typeface="+mn-cs"/>
              </a:rPr>
              <a:t>Reorder: </a:t>
            </a:r>
            <a:r>
              <a:rPr lang="en-US" sz="1400" kern="1200" dirty="0">
                <a:solidFill>
                  <a:schemeClr val="tx1"/>
                </a:solidFill>
                <a:latin typeface="+mn-lt"/>
                <a:ea typeface="+mn-ea"/>
                <a:cs typeface="+mn-cs"/>
              </a:rPr>
              <a:t>[CatSegID]</a:t>
            </a:r>
            <a:r>
              <a:rPr lang="en-US" sz="1400" b="1" kern="1200" dirty="0">
                <a:solidFill>
                  <a:schemeClr val="tx1"/>
                </a:solidFill>
                <a:latin typeface="+mn-lt"/>
                <a:ea typeface="+mn-ea"/>
                <a:cs typeface="+mn-cs"/>
              </a:rPr>
              <a:t>,</a:t>
            </a:r>
            <a:r>
              <a:rPr lang="en-US" sz="1400" kern="1200" dirty="0">
                <a:solidFill>
                  <a:schemeClr val="tx1"/>
                </a:solidFill>
                <a:latin typeface="+mn-lt"/>
                <a:ea typeface="+mn-ea"/>
                <a:cs typeface="+mn-cs"/>
              </a:rPr>
              <a:t> [Scenario], [Date], [Budget Amount]</a:t>
            </a:r>
          </a:p>
          <a:p>
            <a:pPr marL="342900" indent="-342900">
              <a:buFont typeface="+mj-lt"/>
              <a:buAutoNum type="arabicPeriod"/>
            </a:pPr>
            <a:r>
              <a:rPr lang="en-US" sz="1400" b="1" kern="1200" dirty="0">
                <a:solidFill>
                  <a:schemeClr val="tx1"/>
                </a:solidFill>
                <a:latin typeface="+mn-lt"/>
                <a:ea typeface="+mn-ea"/>
                <a:cs typeface="+mn-cs"/>
              </a:rPr>
              <a:t>Disable </a:t>
            </a:r>
            <a:r>
              <a:rPr lang="en-US" sz="1400" kern="1200" dirty="0">
                <a:solidFill>
                  <a:schemeClr val="tx1"/>
                </a:solidFill>
                <a:latin typeface="+mn-lt"/>
                <a:ea typeface="+mn-ea"/>
                <a:cs typeface="+mn-cs"/>
              </a:rPr>
              <a:t>the load of </a:t>
            </a:r>
            <a:r>
              <a:rPr lang="en-US" sz="1400" kern="1200" dirty="0" err="1">
                <a:solidFill>
                  <a:schemeClr val="tx1"/>
                </a:solidFill>
                <a:latin typeface="+mn-lt"/>
                <a:ea typeface="+mn-ea"/>
                <a:cs typeface="+mn-cs"/>
              </a:rPr>
              <a:t>BudgetFact_Data</a:t>
            </a:r>
            <a:endParaRPr lang="en-US" i="1" dirty="0"/>
          </a:p>
        </p:txBody>
      </p:sp>
      <p:sp>
        <p:nvSpPr>
          <p:cNvPr id="4" name="Slide Number Placeholder 3"/>
          <p:cNvSpPr>
            <a:spLocks noGrp="1"/>
          </p:cNvSpPr>
          <p:nvPr>
            <p:ph type="sldNum" sz="quarter" idx="10"/>
          </p:nvPr>
        </p:nvSpPr>
        <p:spPr/>
        <p:txBody>
          <a:bodyPr/>
          <a:lstStyle/>
          <a:p>
            <a:fld id="{24F2286A-233C-471D-BDF9-24A775565FE1}" type="slidenum">
              <a:rPr lang="en-US" smtClean="0"/>
              <a:t>68</a:t>
            </a:fld>
            <a:endParaRPr lang="en-US" dirty="0"/>
          </a:p>
        </p:txBody>
      </p:sp>
      <p:sp>
        <p:nvSpPr>
          <p:cNvPr id="5" name="Footer Placeholder 4">
            <a:extLst>
              <a:ext uri="{FF2B5EF4-FFF2-40B4-BE49-F238E27FC236}">
                <a16:creationId xmlns:a16="http://schemas.microsoft.com/office/drawing/2014/main" id="{A5642BAE-28E5-4316-ADF7-B09262A26249}"/>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5462765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sz="1200" dirty="0">
                <a:ln w="0"/>
              </a:rPr>
              <a:t>Transpose</a:t>
            </a:r>
          </a:p>
          <a:p>
            <a:pPr marL="342900" indent="-342900">
              <a:buAutoNum type="arabicParenR"/>
            </a:pPr>
            <a:endParaRPr lang="en-US" sz="1200" dirty="0">
              <a:ln w="0"/>
            </a:endParaRPr>
          </a:p>
          <a:p>
            <a:pPr marL="342900" indent="-342900">
              <a:buAutoNum type="arabicParenR"/>
            </a:pPr>
            <a:r>
              <a:rPr lang="en-US" sz="1200" dirty="0">
                <a:ln w="0"/>
              </a:rPr>
              <a:t>Full Outer Join</a:t>
            </a:r>
          </a:p>
          <a:p>
            <a:pPr marL="342900" indent="-342900">
              <a:buAutoNum type="arabicParenR"/>
            </a:pPr>
            <a:endParaRPr lang="en-US" sz="1200" dirty="0">
              <a:ln w="0"/>
            </a:endParaRPr>
          </a:p>
          <a:p>
            <a:pPr marL="342900" indent="-342900">
              <a:buAutoNum type="arabicParenR"/>
            </a:pPr>
            <a:r>
              <a:rPr lang="en-US" sz="1200" dirty="0">
                <a:ln w="0"/>
              </a:rPr>
              <a:t>Extra Columns are added to the right of the Joining columns.  If the field did not exist in the source for the row, then the field is null</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69</a:t>
            </a:fld>
            <a:endParaRPr lang="en-US" dirty="0"/>
          </a:p>
        </p:txBody>
      </p:sp>
      <p:sp>
        <p:nvSpPr>
          <p:cNvPr id="5" name="Footer Placeholder 4">
            <a:extLst>
              <a:ext uri="{FF2B5EF4-FFF2-40B4-BE49-F238E27FC236}">
                <a16:creationId xmlns:a16="http://schemas.microsoft.com/office/drawing/2014/main" id="{E7B867B9-1CC6-41EF-BAB8-B110D3982A56}"/>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58422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So let’s start with who are we and what are we dealing with?</a:t>
            </a:r>
          </a:p>
          <a:p>
            <a:endParaRPr lang="en-US" sz="1000" dirty="0"/>
          </a:p>
          <a:p>
            <a:r>
              <a:rPr lang="en-US" sz="1000" dirty="0"/>
              <a:t>We work at a company named VanArsdel – they manufacturer and sell sporting goods. They sell 3</a:t>
            </a:r>
            <a:r>
              <a:rPr lang="en-US" sz="1000" baseline="30000" dirty="0"/>
              <a:t>rd</a:t>
            </a:r>
            <a:r>
              <a:rPr lang="en-US" sz="1000" dirty="0"/>
              <a:t> party and their own.  They have lately (CMO) have been investing in Research &amp; development for the products they create; The marketing team proved that customers are looking for certain types of products based on their own life style. </a:t>
            </a:r>
          </a:p>
          <a:p>
            <a:endParaRPr lang="en-US" sz="1000" dirty="0"/>
          </a:p>
          <a:p>
            <a:r>
              <a:rPr lang="en-US" sz="1000" dirty="0"/>
              <a:t>We are on the Data Analyst at the company – we work with the Marketing &amp; Sales department.</a:t>
            </a:r>
          </a:p>
          <a:p>
            <a:endParaRPr lang="en-US" sz="1000" dirty="0"/>
          </a:p>
          <a:p>
            <a:r>
              <a:rPr lang="en-US" sz="1000" dirty="0"/>
              <a:t>The product team needs to know what to focus their time on, and the CMO wants to see where VanArsdel has the greatest opportunity. </a:t>
            </a:r>
          </a:p>
          <a:p>
            <a:endParaRPr lang="en-US" sz="1000" kern="1200" dirty="0">
              <a:solidFill>
                <a:schemeClr val="tx1"/>
              </a:solidFill>
              <a:latin typeface="+mn-lt"/>
              <a:ea typeface="+mn-ea"/>
              <a:cs typeface="+mn-cs"/>
            </a:endParaRPr>
          </a:p>
          <a:p>
            <a:r>
              <a:rPr lang="en-US" sz="1000" dirty="0"/>
              <a:t>Not only this, but it cost more to sell 3</a:t>
            </a:r>
            <a:r>
              <a:rPr lang="en-US" sz="1000" baseline="30000" dirty="0"/>
              <a:t>rd</a:t>
            </a:r>
            <a:r>
              <a:rPr lang="en-US" sz="1000" dirty="0"/>
              <a:t> Party products outside the US – how does nationwide vs. Int. compare?</a:t>
            </a:r>
          </a:p>
          <a:p>
            <a:endParaRPr lang="en-US" dirty="0"/>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7</a:t>
            </a:fld>
            <a:endParaRPr lang="en-US"/>
          </a:p>
        </p:txBody>
      </p:sp>
      <p:sp>
        <p:nvSpPr>
          <p:cNvPr id="5" name="Footer Placeholder 4">
            <a:extLst>
              <a:ext uri="{FF2B5EF4-FFF2-40B4-BE49-F238E27FC236}">
                <a16:creationId xmlns:a16="http://schemas.microsoft.com/office/drawing/2014/main" id="{1E4618F5-B649-469F-939B-AB14A5E63353}"/>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7681551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70</a:t>
            </a:fld>
            <a:endParaRPr lang="en-US"/>
          </a:p>
        </p:txBody>
      </p:sp>
      <p:sp>
        <p:nvSpPr>
          <p:cNvPr id="5" name="Footer Placeholder 4">
            <a:extLst>
              <a:ext uri="{FF2B5EF4-FFF2-40B4-BE49-F238E27FC236}">
                <a16:creationId xmlns:a16="http://schemas.microsoft.com/office/drawing/2014/main" id="{6702B9A0-33A5-4FA3-94F6-5D45F08A9689}"/>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4194415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endParaRPr lang="en-US" sz="1200" dirty="0">
              <a:solidFill>
                <a:schemeClr val="tx1">
                  <a:lumMod val="50000"/>
                </a:schemeClr>
              </a:solidFill>
            </a:endParaRPr>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71</a:t>
            </a:fld>
            <a:endParaRPr lang="en-US">
              <a:solidFill>
                <a:prstClr val="black"/>
              </a:solidFill>
            </a:endParaRPr>
          </a:p>
        </p:txBody>
      </p:sp>
      <p:sp>
        <p:nvSpPr>
          <p:cNvPr id="5" name="Footer Placeholder 4">
            <a:extLst>
              <a:ext uri="{FF2B5EF4-FFF2-40B4-BE49-F238E27FC236}">
                <a16:creationId xmlns:a16="http://schemas.microsoft.com/office/drawing/2014/main" id="{AB166A4F-90D9-4CEB-A057-8E5390ED8162}"/>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854884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72</a:t>
            </a:fld>
            <a:endParaRPr lang="en-US"/>
          </a:p>
        </p:txBody>
      </p:sp>
      <p:sp>
        <p:nvSpPr>
          <p:cNvPr id="5" name="Footer Placeholder 4">
            <a:extLst>
              <a:ext uri="{FF2B5EF4-FFF2-40B4-BE49-F238E27FC236}">
                <a16:creationId xmlns:a16="http://schemas.microsoft.com/office/drawing/2014/main" id="{E42D0EE4-3253-4550-9538-F5A5B10C8CC3}"/>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1153233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Enter Data is a function which allows you to create the equivalent of a “Linked Table” within the Query Editor.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They can be an easy way to create a manual Mapping table or a Change Log within the file.</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73</a:t>
            </a:fld>
            <a:endParaRPr lang="en-US"/>
          </a:p>
        </p:txBody>
      </p:sp>
      <p:sp>
        <p:nvSpPr>
          <p:cNvPr id="5" name="Footer Placeholder 4">
            <a:extLst>
              <a:ext uri="{FF2B5EF4-FFF2-40B4-BE49-F238E27FC236}">
                <a16:creationId xmlns:a16="http://schemas.microsoft.com/office/drawing/2014/main" id="{42751C38-C245-48B8-9702-C48C81561191}"/>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7334197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F2286A-233C-471D-BDF9-24A775565FE1}" type="slidenum">
              <a:rPr lang="en-US" smtClean="0"/>
              <a:t>74</a:t>
            </a:fld>
            <a:endParaRPr lang="en-US"/>
          </a:p>
        </p:txBody>
      </p:sp>
      <p:sp>
        <p:nvSpPr>
          <p:cNvPr id="5" name="Footer Placeholder 4">
            <a:extLst>
              <a:ext uri="{FF2B5EF4-FFF2-40B4-BE49-F238E27FC236}">
                <a16:creationId xmlns:a16="http://schemas.microsoft.com/office/drawing/2014/main" id="{7B830724-19EB-4389-B048-35FD2605A320}"/>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8047692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2"/>
            <a:ext cx="5608320" cy="4433008"/>
          </a:xfrm>
        </p:spPr>
        <p:txBody>
          <a:bodyPr/>
          <a:lstStyle/>
          <a:p>
            <a:endParaRPr lang="en-US" i="1" dirty="0"/>
          </a:p>
        </p:txBody>
      </p:sp>
      <p:sp>
        <p:nvSpPr>
          <p:cNvPr id="4" name="Slide Number Placeholder 3"/>
          <p:cNvSpPr>
            <a:spLocks noGrp="1"/>
          </p:cNvSpPr>
          <p:nvPr>
            <p:ph type="sldNum" sz="quarter" idx="10"/>
          </p:nvPr>
        </p:nvSpPr>
        <p:spPr/>
        <p:txBody>
          <a:bodyPr/>
          <a:lstStyle/>
          <a:p>
            <a:fld id="{24F2286A-233C-471D-BDF9-24A775565FE1}" type="slidenum">
              <a:rPr lang="en-US" smtClean="0"/>
              <a:t>75</a:t>
            </a:fld>
            <a:endParaRPr lang="en-US" dirty="0"/>
          </a:p>
        </p:txBody>
      </p:sp>
      <p:sp>
        <p:nvSpPr>
          <p:cNvPr id="5" name="Footer Placeholder 4">
            <a:extLst>
              <a:ext uri="{FF2B5EF4-FFF2-40B4-BE49-F238E27FC236}">
                <a16:creationId xmlns:a16="http://schemas.microsoft.com/office/drawing/2014/main" id="{53AB2A6F-A00C-4B13-B1BF-B2656A5C0681}"/>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6258572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2"/>
            <a:ext cx="5608320" cy="4433008"/>
          </a:xfrm>
        </p:spPr>
        <p:txBody>
          <a:bodyPr/>
          <a:lstStyle/>
          <a:p>
            <a:r>
              <a:rPr lang="en-US" sz="1200" dirty="0">
                <a:ln w="0"/>
              </a:rPr>
              <a:t>Explain the Suggested Values drop down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StepxStep</a:t>
            </a:r>
            <a:r>
              <a:rPr lang="en-US" sz="1400" b="0" dirty="0"/>
              <a:t>(Student Handout Slide 12)</a:t>
            </a:r>
            <a:endParaRPr lang="en-US" sz="1400" b="1" dirty="0"/>
          </a:p>
          <a:p>
            <a:r>
              <a:rPr lang="en-US" sz="1400" dirty="0"/>
              <a:t>Objective: Update file paths to use dynamic variables</a:t>
            </a:r>
          </a:p>
          <a:p>
            <a:pPr marL="342900" indent="-342900">
              <a:buFont typeface="+mj-lt"/>
              <a:buAutoNum type="arabicPeriod"/>
            </a:pPr>
            <a:r>
              <a:rPr lang="en-US" sz="1400" kern="1200" dirty="0">
                <a:solidFill>
                  <a:schemeClr val="tx1"/>
                </a:solidFill>
                <a:latin typeface="+mn-lt"/>
                <a:ea typeface="+mn-ea"/>
                <a:cs typeface="+mn-cs"/>
              </a:rPr>
              <a:t>From the Home Ribbon &gt; Manage Parameters</a:t>
            </a:r>
          </a:p>
          <a:p>
            <a:pPr marL="342900" indent="-342900">
              <a:buFont typeface="+mj-lt"/>
              <a:buAutoNum type="arabicPeriod"/>
            </a:pPr>
            <a:r>
              <a:rPr lang="en-US" sz="1400" b="1" kern="1200" dirty="0">
                <a:solidFill>
                  <a:schemeClr val="tx1"/>
                </a:solidFill>
                <a:latin typeface="+mn-lt"/>
                <a:ea typeface="+mn-ea"/>
                <a:cs typeface="+mn-cs"/>
              </a:rPr>
              <a:t>Create</a:t>
            </a:r>
            <a:r>
              <a:rPr lang="en-US" sz="1400" kern="1200" dirty="0">
                <a:solidFill>
                  <a:schemeClr val="tx1"/>
                </a:solidFill>
                <a:latin typeface="+mn-lt"/>
                <a:ea typeface="+mn-ea"/>
                <a:cs typeface="+mn-cs"/>
              </a:rPr>
              <a:t> a new Parameter</a:t>
            </a:r>
          </a:p>
          <a:p>
            <a:pPr marL="808759" lvl="1" indent="-342900">
              <a:buFont typeface="+mj-lt"/>
              <a:buAutoNum type="alphaLcParenR"/>
            </a:pPr>
            <a:r>
              <a:rPr lang="en-US" sz="1400" kern="1200" dirty="0">
                <a:solidFill>
                  <a:schemeClr val="tx1"/>
                </a:solidFill>
                <a:latin typeface="+mn-lt"/>
                <a:ea typeface="+mn-ea"/>
                <a:cs typeface="+mn-cs"/>
              </a:rPr>
              <a:t>Parameter Name:  Path</a:t>
            </a:r>
          </a:p>
          <a:p>
            <a:pPr marL="808759" lvl="1" indent="-342900">
              <a:buFont typeface="+mj-lt"/>
              <a:buAutoNum type="alphaLcParenR"/>
            </a:pPr>
            <a:r>
              <a:rPr lang="en-US" sz="1400" kern="1200" dirty="0">
                <a:solidFill>
                  <a:schemeClr val="tx1"/>
                </a:solidFill>
                <a:latin typeface="+mn-lt"/>
                <a:ea typeface="+mn-ea"/>
                <a:cs typeface="+mn-cs"/>
              </a:rPr>
              <a:t>Type: Text</a:t>
            </a:r>
          </a:p>
          <a:p>
            <a:pPr marL="808759" lvl="1" indent="-342900">
              <a:buFont typeface="+mj-lt"/>
              <a:buAutoNum type="alphaLcParenR"/>
            </a:pPr>
            <a:r>
              <a:rPr lang="en-US" sz="1400" kern="1200" dirty="0">
                <a:solidFill>
                  <a:schemeClr val="tx1"/>
                </a:solidFill>
                <a:latin typeface="+mn-lt"/>
                <a:ea typeface="+mn-ea"/>
                <a:cs typeface="+mn-cs"/>
              </a:rPr>
              <a:t>Current Value = C:\Power </a:t>
            </a:r>
            <a:r>
              <a:rPr lang="en-US" sz="1400" kern="1200" dirty="0" err="1">
                <a:solidFill>
                  <a:schemeClr val="tx1"/>
                </a:solidFill>
                <a:latin typeface="+mn-lt"/>
                <a:ea typeface="+mn-ea"/>
                <a:cs typeface="+mn-cs"/>
              </a:rPr>
              <a:t>BI_Adv_M</a:t>
            </a:r>
            <a:r>
              <a:rPr lang="en-US" sz="1400" kern="1200" dirty="0">
                <a:solidFill>
                  <a:schemeClr val="tx1"/>
                </a:solidFill>
                <a:latin typeface="+mn-lt"/>
                <a:ea typeface="+mn-ea"/>
                <a:cs typeface="+mn-cs"/>
              </a:rPr>
              <a:t>\</a:t>
            </a:r>
          </a:p>
          <a:p>
            <a:pPr marL="1265959" lvl="2" indent="-342900">
              <a:buFont typeface="+mj-lt"/>
              <a:buAutoNum type="alphaLcParenR"/>
            </a:pPr>
            <a:r>
              <a:rPr lang="en-US" sz="1400" b="1" kern="1200" dirty="0">
                <a:solidFill>
                  <a:srgbClr val="FF0000"/>
                </a:solidFill>
                <a:latin typeface="+mn-lt"/>
                <a:ea typeface="+mn-ea"/>
                <a:cs typeface="+mn-cs"/>
              </a:rPr>
              <a:t>Important that this matches</a:t>
            </a:r>
            <a:r>
              <a:rPr lang="en-US" sz="1400" b="1" kern="1200" baseline="0" dirty="0">
                <a:solidFill>
                  <a:srgbClr val="FF0000"/>
                </a:solidFill>
                <a:latin typeface="+mn-lt"/>
                <a:ea typeface="+mn-ea"/>
                <a:cs typeface="+mn-cs"/>
              </a:rPr>
              <a:t> the file name that the student has on their C Drive.  If they don’t have the underline but they have spaces in the folder name then this needs to match their folder</a:t>
            </a:r>
            <a:endParaRPr lang="en-US" sz="1400" b="1" kern="1200" dirty="0">
              <a:solidFill>
                <a:srgbClr val="FF0000"/>
              </a:solidFill>
              <a:latin typeface="+mn-lt"/>
              <a:ea typeface="+mn-ea"/>
              <a:cs typeface="+mn-cs"/>
            </a:endParaRPr>
          </a:p>
          <a:p>
            <a:pPr marL="342900" indent="-342900">
              <a:buFont typeface="+mj-lt"/>
              <a:buAutoNum type="arabicPeriod"/>
            </a:pPr>
            <a:r>
              <a:rPr lang="en-US" sz="1400" b="1" kern="1200" dirty="0">
                <a:solidFill>
                  <a:schemeClr val="tx1"/>
                </a:solidFill>
                <a:latin typeface="+mn-lt"/>
                <a:ea typeface="+mn-ea"/>
                <a:cs typeface="+mn-cs"/>
              </a:rPr>
              <a:t>Create </a:t>
            </a:r>
            <a:r>
              <a:rPr lang="en-US" sz="1400" kern="1200" dirty="0">
                <a:solidFill>
                  <a:schemeClr val="tx1"/>
                </a:solidFill>
                <a:latin typeface="+mn-lt"/>
                <a:ea typeface="+mn-ea"/>
                <a:cs typeface="+mn-cs"/>
              </a:rPr>
              <a:t>a new Parameter</a:t>
            </a:r>
          </a:p>
          <a:p>
            <a:pPr marL="808759" lvl="1" indent="-342900">
              <a:buFont typeface="+mj-lt"/>
              <a:buAutoNum type="alphaLcParenR"/>
            </a:pPr>
            <a:r>
              <a:rPr lang="en-US" sz="1400" kern="1200" dirty="0">
                <a:solidFill>
                  <a:schemeClr val="tx1"/>
                </a:solidFill>
                <a:latin typeface="+mn-lt"/>
                <a:ea typeface="+mn-ea"/>
                <a:cs typeface="+mn-cs"/>
              </a:rPr>
              <a:t>Parameter Name:  </a:t>
            </a:r>
            <a:r>
              <a:rPr lang="en-US" sz="1400" kern="1200" dirty="0" err="1">
                <a:solidFill>
                  <a:schemeClr val="tx1"/>
                </a:solidFill>
                <a:latin typeface="+mn-lt"/>
                <a:ea typeface="+mn-ea"/>
                <a:cs typeface="+mn-cs"/>
              </a:rPr>
              <a:t>Actuals_File</a:t>
            </a:r>
            <a:endParaRPr lang="en-US" sz="1400" kern="1200" dirty="0">
              <a:solidFill>
                <a:schemeClr val="tx1"/>
              </a:solidFill>
              <a:latin typeface="+mn-lt"/>
              <a:ea typeface="+mn-ea"/>
              <a:cs typeface="+mn-cs"/>
            </a:endParaRPr>
          </a:p>
          <a:p>
            <a:pPr marL="808759" lvl="1" indent="-342900">
              <a:buFont typeface="+mj-lt"/>
              <a:buAutoNum type="alphaLcParenR"/>
            </a:pPr>
            <a:r>
              <a:rPr lang="en-US" sz="1400" kern="1200" dirty="0">
                <a:solidFill>
                  <a:schemeClr val="tx1"/>
                </a:solidFill>
                <a:latin typeface="+mn-lt"/>
                <a:ea typeface="+mn-ea"/>
                <a:cs typeface="+mn-cs"/>
              </a:rPr>
              <a:t>Type: Text</a:t>
            </a:r>
          </a:p>
          <a:p>
            <a:pPr marL="808759" lvl="1" indent="-342900">
              <a:buFont typeface="+mj-lt"/>
              <a:buAutoNum type="alphaLcParenR"/>
            </a:pPr>
            <a:r>
              <a:rPr lang="en-US" sz="1400" kern="1200" dirty="0">
                <a:solidFill>
                  <a:schemeClr val="tx1"/>
                </a:solidFill>
                <a:latin typeface="+mn-lt"/>
                <a:ea typeface="+mn-ea"/>
                <a:cs typeface="+mn-cs"/>
              </a:rPr>
              <a:t>Current Value = VanArsdel_Actuals.xlsx</a:t>
            </a:r>
          </a:p>
          <a:p>
            <a:pPr marL="342900" indent="-342900">
              <a:buFont typeface="+mj-lt"/>
              <a:buAutoNum type="arabicPeriod"/>
            </a:pPr>
            <a:r>
              <a:rPr lang="en-US" sz="1400" b="1" kern="1200" dirty="0">
                <a:solidFill>
                  <a:schemeClr val="tx1"/>
                </a:solidFill>
                <a:latin typeface="+mn-lt"/>
                <a:ea typeface="+mn-ea"/>
                <a:cs typeface="+mn-cs"/>
              </a:rPr>
              <a:t>Create</a:t>
            </a:r>
            <a:r>
              <a:rPr lang="en-US" sz="1400" kern="1200" dirty="0">
                <a:solidFill>
                  <a:schemeClr val="tx1"/>
                </a:solidFill>
                <a:latin typeface="+mn-lt"/>
                <a:ea typeface="+mn-ea"/>
                <a:cs typeface="+mn-cs"/>
              </a:rPr>
              <a:t> a new Parameter</a:t>
            </a:r>
          </a:p>
          <a:p>
            <a:pPr marL="808759" lvl="1" indent="-342900">
              <a:buFont typeface="+mj-lt"/>
              <a:buAutoNum type="alphaLcParenR"/>
            </a:pPr>
            <a:r>
              <a:rPr lang="en-US" sz="1400" kern="1200" dirty="0">
                <a:solidFill>
                  <a:schemeClr val="tx1"/>
                </a:solidFill>
                <a:latin typeface="+mn-lt"/>
                <a:ea typeface="+mn-ea"/>
                <a:cs typeface="+mn-cs"/>
              </a:rPr>
              <a:t>Parameter Name:  </a:t>
            </a:r>
            <a:r>
              <a:rPr lang="en-US" sz="1400" kern="1200" dirty="0" err="1">
                <a:solidFill>
                  <a:schemeClr val="tx1"/>
                </a:solidFill>
                <a:latin typeface="+mn-lt"/>
                <a:ea typeface="+mn-ea"/>
                <a:cs typeface="+mn-cs"/>
              </a:rPr>
              <a:t>Budget_File</a:t>
            </a:r>
            <a:endParaRPr lang="en-US" sz="1400" kern="1200" dirty="0">
              <a:solidFill>
                <a:schemeClr val="tx1"/>
              </a:solidFill>
              <a:latin typeface="+mn-lt"/>
              <a:ea typeface="+mn-ea"/>
              <a:cs typeface="+mn-cs"/>
            </a:endParaRPr>
          </a:p>
          <a:p>
            <a:pPr marL="808759" lvl="1" indent="-342900">
              <a:buFont typeface="+mj-lt"/>
              <a:buAutoNum type="alphaLcParenR"/>
            </a:pPr>
            <a:r>
              <a:rPr lang="en-US" sz="1400" kern="1200" dirty="0">
                <a:solidFill>
                  <a:schemeClr val="tx1"/>
                </a:solidFill>
                <a:latin typeface="+mn-lt"/>
                <a:ea typeface="+mn-ea"/>
                <a:cs typeface="+mn-cs"/>
              </a:rPr>
              <a:t>Type: Text</a:t>
            </a:r>
          </a:p>
          <a:p>
            <a:pPr marL="808759" lvl="1" indent="-342900">
              <a:buFont typeface="+mj-lt"/>
              <a:buAutoNum type="alphaLcParenR"/>
            </a:pPr>
            <a:r>
              <a:rPr lang="en-US" sz="1400" kern="1200" dirty="0">
                <a:solidFill>
                  <a:schemeClr val="tx1"/>
                </a:solidFill>
                <a:latin typeface="+mn-lt"/>
                <a:ea typeface="+mn-ea"/>
                <a:cs typeface="+mn-cs"/>
              </a:rPr>
              <a:t>Current Value = VanArsdel_Budget.csv</a:t>
            </a:r>
          </a:p>
          <a:p>
            <a:pPr marL="351559" indent="-342900">
              <a:buFont typeface="+mj-lt"/>
              <a:buAutoNum type="arabicPeriod"/>
            </a:pPr>
            <a:r>
              <a:rPr lang="en-US" sz="1400" b="1" kern="1200" dirty="0">
                <a:solidFill>
                  <a:schemeClr val="tx1"/>
                </a:solidFill>
                <a:latin typeface="+mn-lt"/>
                <a:ea typeface="+mn-ea"/>
                <a:cs typeface="+mn-cs"/>
              </a:rPr>
              <a:t>Update </a:t>
            </a:r>
            <a:r>
              <a:rPr lang="en-US" sz="1400" kern="1200" dirty="0">
                <a:solidFill>
                  <a:schemeClr val="tx1"/>
                </a:solidFill>
                <a:latin typeface="+mn-lt"/>
                <a:ea typeface="+mn-ea"/>
                <a:cs typeface="+mn-cs"/>
              </a:rPr>
              <a:t>the text files to ensure the parameter names are consistent</a:t>
            </a:r>
            <a:endParaRPr lang="en-US" dirty="0">
              <a:ln w="0"/>
              <a:effectLst>
                <a:outerShdw blurRad="38100" dist="19050" dir="2700000" algn="tl" rotWithShape="0">
                  <a:schemeClr val="dk1">
                    <a:alpha val="40000"/>
                  </a:schemeClr>
                </a:outerShdw>
              </a:effectLst>
            </a:endParaRPr>
          </a:p>
        </p:txBody>
      </p:sp>
      <p:sp>
        <p:nvSpPr>
          <p:cNvPr id="4" name="Slide Number Placeholder 3"/>
          <p:cNvSpPr>
            <a:spLocks noGrp="1"/>
          </p:cNvSpPr>
          <p:nvPr>
            <p:ph type="sldNum" sz="quarter" idx="10"/>
          </p:nvPr>
        </p:nvSpPr>
        <p:spPr/>
        <p:txBody>
          <a:bodyPr/>
          <a:lstStyle/>
          <a:p>
            <a:fld id="{24F2286A-233C-471D-BDF9-24A775565FE1}" type="slidenum">
              <a:rPr lang="en-US" smtClean="0"/>
              <a:t>76</a:t>
            </a:fld>
            <a:endParaRPr lang="en-US" dirty="0"/>
          </a:p>
        </p:txBody>
      </p:sp>
      <p:sp>
        <p:nvSpPr>
          <p:cNvPr id="5" name="Footer Placeholder 4">
            <a:extLst>
              <a:ext uri="{FF2B5EF4-FFF2-40B4-BE49-F238E27FC236}">
                <a16:creationId xmlns:a16="http://schemas.microsoft.com/office/drawing/2014/main" id="{D8B1BFD3-FD6F-45ED-819C-88DB784C5967}"/>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2543249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2"/>
            <a:ext cx="5608320" cy="443300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StepxStep</a:t>
            </a:r>
            <a:r>
              <a:rPr lang="en-US" sz="1400" b="0" dirty="0"/>
              <a:t>(Student Handout Slide 13)</a:t>
            </a:r>
            <a:endParaRPr lang="en-US" sz="1400" b="1" dirty="0"/>
          </a:p>
          <a:p>
            <a:r>
              <a:rPr lang="en-US" sz="1400" dirty="0"/>
              <a:t>Objective: Create a query to validate if source is Web or Local and resolve path</a:t>
            </a:r>
          </a:p>
          <a:p>
            <a:pPr marL="342900" indent="-342900">
              <a:buFont typeface="+mj-lt"/>
              <a:buAutoNum type="arabicPeriod"/>
            </a:pPr>
            <a:r>
              <a:rPr lang="en-US" sz="1400" b="1" kern="1200" dirty="0">
                <a:solidFill>
                  <a:schemeClr val="tx1"/>
                </a:solidFill>
                <a:latin typeface="+mn-lt"/>
                <a:ea typeface="+mn-ea"/>
                <a:cs typeface="+mn-cs"/>
              </a:rPr>
              <a:t>Create</a:t>
            </a:r>
            <a:r>
              <a:rPr lang="en-US" sz="1400" kern="1200" dirty="0">
                <a:solidFill>
                  <a:schemeClr val="tx1"/>
                </a:solidFill>
                <a:latin typeface="+mn-lt"/>
                <a:ea typeface="+mn-ea"/>
                <a:cs typeface="+mn-cs"/>
              </a:rPr>
              <a:t> a new blank query</a:t>
            </a:r>
          </a:p>
          <a:p>
            <a:pPr marL="808759" lvl="1" indent="-342900">
              <a:buFont typeface="+mj-lt"/>
              <a:buAutoNum type="alphaLcParenR"/>
            </a:pPr>
            <a:r>
              <a:rPr lang="en-US" sz="1400" kern="1200" dirty="0">
                <a:solidFill>
                  <a:schemeClr val="tx1"/>
                </a:solidFill>
                <a:latin typeface="+mn-lt"/>
                <a:ea typeface="+mn-ea"/>
                <a:cs typeface="+mn-cs"/>
              </a:rPr>
              <a:t>Query Name: “Actuals_Path”</a:t>
            </a:r>
          </a:p>
          <a:p>
            <a:pPr marL="808759" lvl="1" indent="-342900">
              <a:buFont typeface="+mj-lt"/>
              <a:buAutoNum type="alphaLcParenR"/>
            </a:pPr>
            <a:r>
              <a:rPr lang="en-US" sz="1400" kern="1200" dirty="0">
                <a:solidFill>
                  <a:schemeClr val="tx1"/>
                </a:solidFill>
                <a:latin typeface="+mn-lt"/>
                <a:ea typeface="+mn-ea"/>
                <a:cs typeface="+mn-cs"/>
              </a:rPr>
              <a:t>Open Advanced Editor and copy the text from the Actuals_Path.txt</a:t>
            </a:r>
          </a:p>
          <a:p>
            <a:pPr marL="808759" lvl="1" indent="-342900">
              <a:buFont typeface="+mj-lt"/>
              <a:buAutoNum type="alphaLcParenR"/>
            </a:pPr>
            <a:r>
              <a:rPr lang="en-US" sz="1400" kern="1200" dirty="0">
                <a:solidFill>
                  <a:schemeClr val="tx1"/>
                </a:solidFill>
                <a:latin typeface="+mn-lt"/>
                <a:ea typeface="+mn-ea"/>
                <a:cs typeface="+mn-cs"/>
              </a:rPr>
              <a:t>If you need to </a:t>
            </a:r>
            <a:r>
              <a:rPr lang="en-US" sz="1400" kern="1200" dirty="0" err="1">
                <a:solidFill>
                  <a:schemeClr val="tx1"/>
                </a:solidFill>
                <a:latin typeface="+mn-lt"/>
                <a:ea typeface="+mn-ea"/>
                <a:cs typeface="+mn-cs"/>
              </a:rPr>
              <a:t>troubleshoot:Text</a:t>
            </a:r>
            <a:r>
              <a:rPr lang="en-US" sz="1400" kern="1200" dirty="0">
                <a:solidFill>
                  <a:schemeClr val="tx1"/>
                </a:solidFill>
                <a:latin typeface="+mn-lt"/>
                <a:ea typeface="+mn-ea"/>
                <a:cs typeface="+mn-cs"/>
              </a:rPr>
              <a:t> as shown in slide (white box) with the correction</a:t>
            </a:r>
            <a:r>
              <a:rPr lang="en-US" sz="1400" kern="1200" baseline="0" dirty="0">
                <a:solidFill>
                  <a:schemeClr val="tx1"/>
                </a:solidFill>
                <a:latin typeface="+mn-lt"/>
                <a:ea typeface="+mn-ea"/>
                <a:cs typeface="+mn-cs"/>
              </a:rPr>
              <a:t> above</a:t>
            </a:r>
            <a:endParaRPr lang="en-US" sz="1400" kern="1200" dirty="0">
              <a:solidFill>
                <a:schemeClr val="tx1"/>
              </a:solidFill>
              <a:latin typeface="+mn-lt"/>
              <a:ea typeface="+mn-ea"/>
              <a:cs typeface="+mn-cs"/>
            </a:endParaRPr>
          </a:p>
          <a:p>
            <a:pPr marL="342900" indent="-342900">
              <a:buFont typeface="+mj-lt"/>
              <a:buAutoNum type="arabicPeriod"/>
            </a:pPr>
            <a:r>
              <a:rPr lang="en-US" sz="1400" b="1" kern="1200" dirty="0">
                <a:solidFill>
                  <a:schemeClr val="tx1"/>
                </a:solidFill>
                <a:latin typeface="+mn-lt"/>
                <a:ea typeface="+mn-ea"/>
                <a:cs typeface="+mn-cs"/>
              </a:rPr>
              <a:t>Update </a:t>
            </a:r>
            <a:r>
              <a:rPr lang="en-US" sz="1400" kern="1200" dirty="0">
                <a:solidFill>
                  <a:schemeClr val="tx1"/>
                </a:solidFill>
                <a:latin typeface="+mn-lt"/>
                <a:ea typeface="+mn-ea"/>
                <a:cs typeface="+mn-cs"/>
              </a:rPr>
              <a:t>Source Applied Step to use Resolved Path =</a:t>
            </a:r>
            <a:r>
              <a:rPr lang="en-US" sz="1400" b="1" kern="1200" dirty="0">
                <a:solidFill>
                  <a:schemeClr val="tx1"/>
                </a:solidFill>
                <a:latin typeface="+mn-lt"/>
                <a:ea typeface="+mn-ea"/>
                <a:cs typeface="+mn-cs"/>
              </a:rPr>
              <a:t> “</a:t>
            </a:r>
            <a:r>
              <a:rPr lang="en-US" sz="1400" kern="1200" dirty="0" err="1">
                <a:solidFill>
                  <a:schemeClr val="tx1"/>
                </a:solidFill>
                <a:latin typeface="+mn-lt"/>
                <a:ea typeface="+mn-ea"/>
                <a:cs typeface="+mn-cs"/>
              </a:rPr>
              <a:t>Actuals_Path</a:t>
            </a:r>
            <a:r>
              <a:rPr lang="en-US" sz="1400" kern="1200" dirty="0">
                <a:solidFill>
                  <a:schemeClr val="tx1"/>
                </a:solidFill>
                <a:latin typeface="+mn-lt"/>
                <a:ea typeface="+mn-ea"/>
                <a:cs typeface="+mn-cs"/>
              </a:rPr>
              <a:t>” to all of the following</a:t>
            </a:r>
            <a:r>
              <a:rPr lang="en-US" sz="1400" kern="1200" baseline="0" dirty="0">
                <a:solidFill>
                  <a:schemeClr val="tx1"/>
                </a:solidFill>
                <a:latin typeface="+mn-lt"/>
                <a:ea typeface="+mn-ea"/>
                <a:cs typeface="+mn-cs"/>
              </a:rPr>
              <a:t> queries:</a:t>
            </a:r>
            <a:endParaRPr lang="en-US" sz="1400" b="1" kern="1200" dirty="0">
              <a:solidFill>
                <a:schemeClr val="tx1"/>
              </a:solidFill>
              <a:latin typeface="+mn-lt"/>
              <a:ea typeface="+mn-ea"/>
              <a:cs typeface="+mn-cs"/>
            </a:endParaRPr>
          </a:p>
          <a:p>
            <a:pPr marL="800100" lvl="1" indent="-342900">
              <a:buFont typeface="Arial" panose="020B0604020202020204" pitchFamily="34" charset="0"/>
              <a:buChar char="•"/>
            </a:pPr>
            <a:r>
              <a:rPr lang="en-US" sz="1400" kern="1200" dirty="0">
                <a:solidFill>
                  <a:schemeClr val="tx1"/>
                </a:solidFill>
                <a:latin typeface="+mn-lt"/>
                <a:ea typeface="+mn-ea"/>
                <a:cs typeface="+mn-cs"/>
              </a:rPr>
              <a:t>CampaignDim</a:t>
            </a:r>
          </a:p>
          <a:p>
            <a:pPr marL="800100" lvl="1" indent="-342900">
              <a:buFont typeface="Arial" panose="020B0604020202020204" pitchFamily="34" charset="0"/>
              <a:buChar char="•"/>
            </a:pPr>
            <a:r>
              <a:rPr lang="en-US" sz="1400" kern="1200" dirty="0">
                <a:solidFill>
                  <a:schemeClr val="tx1"/>
                </a:solidFill>
                <a:latin typeface="+mn-lt"/>
                <a:ea typeface="+mn-ea"/>
                <a:cs typeface="+mn-cs"/>
              </a:rPr>
              <a:t>CustomerDim</a:t>
            </a:r>
          </a:p>
          <a:p>
            <a:pPr marL="800100" lvl="1" indent="-342900">
              <a:buFont typeface="Arial" panose="020B0604020202020204" pitchFamily="34" charset="0"/>
              <a:buChar char="•"/>
              <a:defRPr/>
            </a:pPr>
            <a:r>
              <a:rPr lang="en-US" sz="1400" kern="1200" dirty="0">
                <a:solidFill>
                  <a:schemeClr val="tx1"/>
                </a:solidFill>
                <a:latin typeface="+mn-lt"/>
                <a:ea typeface="+mn-ea"/>
                <a:cs typeface="+mn-cs"/>
              </a:rPr>
              <a:t>ProductDim</a:t>
            </a:r>
          </a:p>
          <a:p>
            <a:pPr marL="800100" lvl="1" indent="-342900">
              <a:buFont typeface="Arial" panose="020B0604020202020204" pitchFamily="34" charset="0"/>
              <a:buChar char="•"/>
              <a:defRPr/>
            </a:pPr>
            <a:r>
              <a:rPr lang="en-US" sz="1400" kern="1200" dirty="0">
                <a:solidFill>
                  <a:schemeClr val="tx1"/>
                </a:solidFill>
                <a:latin typeface="+mn-lt"/>
                <a:ea typeface="+mn-ea"/>
                <a:cs typeface="+mn-cs"/>
              </a:rPr>
              <a:t>CatSegDim</a:t>
            </a:r>
          </a:p>
          <a:p>
            <a:pPr marL="800100" lvl="1" indent="-342900">
              <a:buFont typeface="Arial" panose="020B0604020202020204" pitchFamily="34" charset="0"/>
              <a:buChar char="•"/>
              <a:defRPr/>
            </a:pPr>
            <a:r>
              <a:rPr lang="en-US" sz="1400" kern="1200" dirty="0">
                <a:solidFill>
                  <a:schemeClr val="tx1"/>
                </a:solidFill>
                <a:latin typeface="+mn-lt"/>
                <a:ea typeface="+mn-ea"/>
                <a:cs typeface="+mn-cs"/>
              </a:rPr>
              <a:t>DateDim</a:t>
            </a:r>
          </a:p>
          <a:p>
            <a:pPr marL="800100" lvl="1" indent="-342900">
              <a:buFont typeface="Arial" panose="020B0604020202020204" pitchFamily="34" charset="0"/>
              <a:buChar char="•"/>
              <a:defRPr/>
            </a:pPr>
            <a:r>
              <a:rPr lang="en-US" sz="1400" kern="1200" dirty="0">
                <a:solidFill>
                  <a:schemeClr val="tx1"/>
                </a:solidFill>
                <a:latin typeface="+mn-lt"/>
                <a:ea typeface="+mn-ea"/>
                <a:cs typeface="+mn-cs"/>
              </a:rPr>
              <a:t>GeoDim</a:t>
            </a:r>
          </a:p>
          <a:p>
            <a:pPr marL="800100" lvl="1" indent="-342900">
              <a:buFont typeface="Arial" panose="020B0604020202020204" pitchFamily="34" charset="0"/>
              <a:buChar char="•"/>
              <a:defRPr/>
            </a:pPr>
            <a:r>
              <a:rPr lang="en-US" sz="1400" kern="1200" dirty="0" err="1">
                <a:solidFill>
                  <a:schemeClr val="tx1"/>
                </a:solidFill>
                <a:latin typeface="+mn-lt"/>
                <a:ea typeface="+mn-ea"/>
                <a:cs typeface="+mn-cs"/>
              </a:rPr>
              <a:t>SalesFact</a:t>
            </a:r>
            <a:endParaRPr lang="en-US" sz="1200" kern="120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4" name="Slide Number Placeholder 3"/>
          <p:cNvSpPr>
            <a:spLocks noGrp="1"/>
          </p:cNvSpPr>
          <p:nvPr>
            <p:ph type="sldNum" sz="quarter" idx="10"/>
          </p:nvPr>
        </p:nvSpPr>
        <p:spPr/>
        <p:txBody>
          <a:bodyPr/>
          <a:lstStyle/>
          <a:p>
            <a:fld id="{24F2286A-233C-471D-BDF9-24A775565FE1}" type="slidenum">
              <a:rPr lang="en-US" smtClean="0"/>
              <a:t>77</a:t>
            </a:fld>
            <a:endParaRPr lang="en-US" dirty="0"/>
          </a:p>
        </p:txBody>
      </p:sp>
      <p:sp>
        <p:nvSpPr>
          <p:cNvPr id="5" name="Footer Placeholder 4">
            <a:extLst>
              <a:ext uri="{FF2B5EF4-FFF2-40B4-BE49-F238E27FC236}">
                <a16:creationId xmlns:a16="http://schemas.microsoft.com/office/drawing/2014/main" id="{3BB3554A-B3C7-4754-8A9C-3665FFA02405}"/>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40146536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2"/>
            <a:ext cx="5608320" cy="443300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(Student Handout Slide 14)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You can also do this in Query Editor using the Applied Steps.</a:t>
            </a:r>
          </a:p>
        </p:txBody>
      </p:sp>
      <p:sp>
        <p:nvSpPr>
          <p:cNvPr id="4" name="Slide Number Placeholder 3"/>
          <p:cNvSpPr>
            <a:spLocks noGrp="1"/>
          </p:cNvSpPr>
          <p:nvPr>
            <p:ph type="sldNum" sz="quarter" idx="10"/>
          </p:nvPr>
        </p:nvSpPr>
        <p:spPr/>
        <p:txBody>
          <a:bodyPr/>
          <a:lstStyle/>
          <a:p>
            <a:fld id="{24F2286A-233C-471D-BDF9-24A775565FE1}" type="slidenum">
              <a:rPr lang="en-US" smtClean="0"/>
              <a:t>78</a:t>
            </a:fld>
            <a:endParaRPr lang="en-US" dirty="0"/>
          </a:p>
        </p:txBody>
      </p:sp>
      <p:sp>
        <p:nvSpPr>
          <p:cNvPr id="5" name="Footer Placeholder 4">
            <a:extLst>
              <a:ext uri="{FF2B5EF4-FFF2-40B4-BE49-F238E27FC236}">
                <a16:creationId xmlns:a16="http://schemas.microsoft.com/office/drawing/2014/main" id="{1DCCB85A-D4E2-4102-BE60-5BF1604794C5}"/>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4144241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4"/>
            <a:ext cx="5608320" cy="535630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StepxStep</a:t>
            </a:r>
            <a:r>
              <a:rPr lang="en-US" sz="1400" b="0" dirty="0"/>
              <a:t>(Student Handout Slide 15)</a:t>
            </a:r>
            <a:endParaRPr lang="en-US" sz="1400" b="1" dirty="0"/>
          </a:p>
          <a:p>
            <a:r>
              <a:rPr lang="en-US" sz="1400" dirty="0"/>
              <a:t>Objective: Update CSV file paths to use dynamic variables</a:t>
            </a:r>
          </a:p>
          <a:p>
            <a:pPr marL="342900" indent="-342900">
              <a:buFont typeface="+mj-lt"/>
              <a:buAutoNum type="arabicPeriod"/>
            </a:pPr>
            <a:r>
              <a:rPr lang="en-US" sz="1400" b="1" kern="1200" dirty="0">
                <a:solidFill>
                  <a:schemeClr val="tx1"/>
                </a:solidFill>
                <a:latin typeface="+mn-lt"/>
                <a:ea typeface="+mn-ea"/>
                <a:cs typeface="+mn-cs"/>
              </a:rPr>
              <a:t>Create</a:t>
            </a:r>
            <a:r>
              <a:rPr lang="en-US" sz="1400" kern="1200" dirty="0">
                <a:solidFill>
                  <a:schemeClr val="tx1"/>
                </a:solidFill>
                <a:latin typeface="+mn-lt"/>
                <a:ea typeface="+mn-ea"/>
                <a:cs typeface="+mn-cs"/>
              </a:rPr>
              <a:t> a new blank query</a:t>
            </a:r>
          </a:p>
          <a:p>
            <a:pPr marL="808759" lvl="1" indent="-342900">
              <a:buFont typeface="+mj-lt"/>
              <a:buAutoNum type="alphaLcParenR"/>
            </a:pPr>
            <a:r>
              <a:rPr lang="en-US" sz="1400" kern="1200" dirty="0">
                <a:solidFill>
                  <a:schemeClr val="tx1"/>
                </a:solidFill>
                <a:latin typeface="+mn-lt"/>
                <a:ea typeface="+mn-ea"/>
                <a:cs typeface="+mn-cs"/>
              </a:rPr>
              <a:t>Query Name: “Budget_Path”</a:t>
            </a:r>
          </a:p>
          <a:p>
            <a:pPr marL="808759" lvl="1" indent="-342900">
              <a:buFont typeface="+mj-lt"/>
              <a:buAutoNum type="alphaLcParenR"/>
            </a:pPr>
            <a:r>
              <a:rPr lang="en-US" sz="1400" kern="1200" dirty="0">
                <a:solidFill>
                  <a:schemeClr val="tx1"/>
                </a:solidFill>
                <a:latin typeface="+mn-lt"/>
                <a:ea typeface="+mn-ea"/>
                <a:cs typeface="+mn-cs"/>
              </a:rPr>
              <a:t>In Advanced Editor</a:t>
            </a:r>
          </a:p>
          <a:p>
            <a:pPr marL="808759" lvl="1" indent="-342900">
              <a:buFont typeface="+mj-lt"/>
              <a:buAutoNum type="alphaLcParenR"/>
            </a:pPr>
            <a:r>
              <a:rPr lang="en-US" sz="1400" kern="1200" dirty="0">
                <a:solidFill>
                  <a:schemeClr val="tx1"/>
                </a:solidFill>
                <a:latin typeface="+mn-lt"/>
                <a:ea typeface="+mn-ea"/>
                <a:cs typeface="+mn-cs"/>
              </a:rPr>
              <a:t>Copy in text from Budget_Path.txt</a:t>
            </a:r>
          </a:p>
          <a:p>
            <a:pPr marL="342900" indent="-342900">
              <a:buFont typeface="+mj-lt"/>
              <a:buAutoNum type="arabicPeriod"/>
            </a:pPr>
            <a:r>
              <a:rPr lang="en-US" sz="1400" b="1" kern="1200" dirty="0">
                <a:solidFill>
                  <a:schemeClr val="tx1"/>
                </a:solidFill>
                <a:latin typeface="+mn-lt"/>
                <a:ea typeface="+mn-ea"/>
                <a:cs typeface="+mn-cs"/>
              </a:rPr>
              <a:t>Update</a:t>
            </a:r>
            <a:r>
              <a:rPr lang="en-US" sz="1400" kern="1200" dirty="0">
                <a:solidFill>
                  <a:schemeClr val="tx1"/>
                </a:solidFill>
                <a:latin typeface="+mn-lt"/>
                <a:ea typeface="+mn-ea"/>
                <a:cs typeface="+mn-cs"/>
              </a:rPr>
              <a:t> Source Applied Step to use </a:t>
            </a:r>
            <a:r>
              <a:rPr lang="en-US" sz="1400" kern="1200" dirty="0" err="1">
                <a:solidFill>
                  <a:schemeClr val="tx1"/>
                </a:solidFill>
                <a:latin typeface="+mn-lt"/>
                <a:ea typeface="+mn-ea"/>
                <a:cs typeface="+mn-cs"/>
              </a:rPr>
              <a:t>ResolvedBudgetPath</a:t>
            </a:r>
            <a:r>
              <a:rPr lang="en-US" sz="1400" kern="1200" dirty="0">
                <a:solidFill>
                  <a:schemeClr val="tx1"/>
                </a:solidFill>
                <a:latin typeface="+mn-lt"/>
                <a:ea typeface="+mn-ea"/>
                <a:cs typeface="+mn-cs"/>
              </a:rPr>
              <a:t> = “</a:t>
            </a:r>
            <a:r>
              <a:rPr lang="en-US" sz="1400" kern="1200" dirty="0" err="1">
                <a:solidFill>
                  <a:schemeClr val="tx1"/>
                </a:solidFill>
                <a:latin typeface="+mn-lt"/>
                <a:ea typeface="+mn-ea"/>
                <a:cs typeface="+mn-cs"/>
              </a:rPr>
              <a:t>Budget_Path</a:t>
            </a:r>
            <a:r>
              <a:rPr lang="en-US" sz="1400" kern="1200" dirty="0">
                <a:solidFill>
                  <a:schemeClr val="tx1"/>
                </a:solidFill>
                <a:latin typeface="+mn-lt"/>
                <a:ea typeface="+mn-ea"/>
                <a:cs typeface="+mn-cs"/>
              </a:rPr>
              <a:t>” for the following Queries:</a:t>
            </a:r>
            <a:endParaRPr lang="en-US" sz="1400" b="1" kern="1200" dirty="0">
              <a:solidFill>
                <a:schemeClr val="tx1"/>
              </a:solidFill>
              <a:latin typeface="+mn-lt"/>
              <a:ea typeface="+mn-ea"/>
              <a:cs typeface="+mn-cs"/>
            </a:endParaRPr>
          </a:p>
          <a:p>
            <a:pPr marL="631897" lvl="1" indent="-174697">
              <a:buFont typeface="Arial" panose="020B0604020202020204" pitchFamily="34" charset="0"/>
              <a:buChar char="•"/>
            </a:pPr>
            <a:r>
              <a:rPr lang="en-US" sz="1400" kern="1200" dirty="0">
                <a:solidFill>
                  <a:schemeClr val="tx1"/>
                </a:solidFill>
                <a:latin typeface="+mn-lt"/>
                <a:ea typeface="+mn-ea"/>
                <a:cs typeface="+mn-cs"/>
              </a:rPr>
              <a:t>BudgetFact</a:t>
            </a:r>
          </a:p>
          <a:p>
            <a:pPr marL="631897" lvl="1" indent="-174697">
              <a:buFont typeface="Arial" panose="020B0604020202020204" pitchFamily="34" charset="0"/>
              <a:buChar char="•"/>
            </a:pPr>
            <a:r>
              <a:rPr lang="en-US" sz="1400" kern="1200" dirty="0">
                <a:solidFill>
                  <a:schemeClr val="tx1"/>
                </a:solidFill>
                <a:latin typeface="+mn-lt"/>
                <a:ea typeface="+mn-ea"/>
                <a:cs typeface="+mn-cs"/>
              </a:rPr>
              <a:t>BudgetFact_Data</a:t>
            </a:r>
          </a:p>
          <a:p>
            <a:endParaRPr lang="en-US" i="1" dirty="0"/>
          </a:p>
        </p:txBody>
      </p:sp>
      <p:sp>
        <p:nvSpPr>
          <p:cNvPr id="4" name="Slide Number Placeholder 3"/>
          <p:cNvSpPr>
            <a:spLocks noGrp="1"/>
          </p:cNvSpPr>
          <p:nvPr>
            <p:ph type="sldNum" sz="quarter" idx="10"/>
          </p:nvPr>
        </p:nvSpPr>
        <p:spPr/>
        <p:txBody>
          <a:bodyPr/>
          <a:lstStyle/>
          <a:p>
            <a:fld id="{24F2286A-233C-471D-BDF9-24A775565FE1}" type="slidenum">
              <a:rPr lang="en-US" smtClean="0"/>
              <a:t>79</a:t>
            </a:fld>
            <a:endParaRPr lang="en-US" dirty="0"/>
          </a:p>
        </p:txBody>
      </p:sp>
      <p:sp>
        <p:nvSpPr>
          <p:cNvPr id="5" name="Footer Placeholder 4">
            <a:extLst>
              <a:ext uri="{FF2B5EF4-FFF2-40B4-BE49-F238E27FC236}">
                <a16:creationId xmlns:a16="http://schemas.microsoft.com/office/drawing/2014/main" id="{C74402EA-ADEB-47CD-A336-DBB639EC3BC0}"/>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357489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So know we know the challenge, where the heck do we start? </a:t>
            </a:r>
          </a:p>
          <a:p>
            <a:endParaRPr lang="en-US" sz="1000" dirty="0"/>
          </a:p>
          <a:p>
            <a:r>
              <a:rPr lang="en-US" sz="1000" dirty="0"/>
              <a:t>Any solution or Report you work always begins with getting data. With this in mind, you should ALWAYS ask and answer 3 basic questions before you start on any visual. </a:t>
            </a:r>
          </a:p>
          <a:p>
            <a:r>
              <a:rPr lang="en-US" sz="1000" dirty="0"/>
              <a:t>This applies even if you know the data and have been working with the same data for years. Each request and solution is different. </a:t>
            </a:r>
          </a:p>
          <a:p>
            <a:endParaRPr lang="en-US" sz="1000" dirty="0"/>
          </a:p>
          <a:p>
            <a:r>
              <a:rPr lang="en-US" sz="1000" b="1" dirty="0"/>
              <a:t>What Data do we need?</a:t>
            </a:r>
            <a:r>
              <a:rPr lang="en-US" sz="1000" dirty="0"/>
              <a:t> Always document what fields and data you must have. </a:t>
            </a:r>
          </a:p>
          <a:p>
            <a:r>
              <a:rPr lang="en-US" sz="1000" dirty="0"/>
              <a:t>What are the main metrics, values, and fields that you will be reporting on? What do you need to help describe your data (rolling up, grouping)?</a:t>
            </a:r>
          </a:p>
          <a:p>
            <a:endParaRPr lang="en-US" sz="1000" dirty="0"/>
          </a:p>
          <a:p>
            <a:r>
              <a:rPr lang="en-US" sz="1000" b="1" dirty="0"/>
              <a:t>What Data do we have? </a:t>
            </a:r>
            <a:r>
              <a:rPr lang="en-US" sz="1000" dirty="0"/>
              <a:t>Where does is the data coming from? </a:t>
            </a:r>
          </a:p>
          <a:p>
            <a:r>
              <a:rPr lang="en-US" sz="1000" dirty="0"/>
              <a:t>Once you know what you need and how you need it, you can begin to acquire the right sources. What about the formats/types of it? Does it work?</a:t>
            </a:r>
          </a:p>
          <a:p>
            <a:endParaRPr lang="en-US" sz="1000" dirty="0"/>
          </a:p>
          <a:p>
            <a:r>
              <a:rPr lang="en-US" sz="1000" b="1" dirty="0"/>
              <a:t>What Data do we transform?</a:t>
            </a:r>
          </a:p>
          <a:p>
            <a:r>
              <a:rPr lang="en-US" sz="1000" dirty="0"/>
              <a:t>If you do not have what you need originally, this is where we start so we can create or remodel and get what we need. </a:t>
            </a:r>
          </a:p>
        </p:txBody>
      </p:sp>
      <p:sp>
        <p:nvSpPr>
          <p:cNvPr id="4" name="Slide Number Placeholder 3"/>
          <p:cNvSpPr>
            <a:spLocks noGrp="1"/>
          </p:cNvSpPr>
          <p:nvPr>
            <p:ph type="sldNum" sz="quarter" idx="10"/>
          </p:nvPr>
        </p:nvSpPr>
        <p:spPr/>
        <p:txBody>
          <a:bodyPr/>
          <a:lstStyle/>
          <a:p>
            <a:fld id="{493BAD8D-EE66-4E0C-82EB-A828CB35C17C}" type="slidenum">
              <a:rPr lang="en-US" smtClean="0"/>
              <a:t>8</a:t>
            </a:fld>
            <a:endParaRPr lang="en-US"/>
          </a:p>
        </p:txBody>
      </p:sp>
    </p:spTree>
    <p:extLst>
      <p:ext uri="{BB962C8B-B14F-4D97-AF65-F5344CB8AC3E}">
        <p14:creationId xmlns:p14="http://schemas.microsoft.com/office/powerpoint/2010/main" val="30267143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4"/>
            <a:ext cx="5608320" cy="5356304"/>
          </a:xfrm>
        </p:spPr>
        <p:txBody>
          <a:bodyPr/>
          <a:lstStyle/>
          <a:p>
            <a:r>
              <a:rPr lang="en-US" i="1" dirty="0"/>
              <a:t>You can add rows</a:t>
            </a:r>
            <a:r>
              <a:rPr lang="en-US" i="1" baseline="0" dirty="0"/>
              <a:t> and columns to the Query using the gear next to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(Student Handout Slide 16)</a:t>
            </a:r>
          </a:p>
        </p:txBody>
      </p:sp>
      <p:sp>
        <p:nvSpPr>
          <p:cNvPr id="4" name="Slide Number Placeholder 3"/>
          <p:cNvSpPr>
            <a:spLocks noGrp="1"/>
          </p:cNvSpPr>
          <p:nvPr>
            <p:ph type="sldNum" sz="quarter" idx="10"/>
          </p:nvPr>
        </p:nvSpPr>
        <p:spPr/>
        <p:txBody>
          <a:bodyPr/>
          <a:lstStyle/>
          <a:p>
            <a:fld id="{24F2286A-233C-471D-BDF9-24A775565FE1}" type="slidenum">
              <a:rPr lang="en-US" smtClean="0"/>
              <a:t>80</a:t>
            </a:fld>
            <a:endParaRPr lang="en-US" dirty="0"/>
          </a:p>
        </p:txBody>
      </p:sp>
      <p:sp>
        <p:nvSpPr>
          <p:cNvPr id="5" name="Footer Placeholder 4">
            <a:extLst>
              <a:ext uri="{FF2B5EF4-FFF2-40B4-BE49-F238E27FC236}">
                <a16:creationId xmlns:a16="http://schemas.microsoft.com/office/drawing/2014/main" id="{A1F97395-E955-4410-89C5-C924B0328A94}"/>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9436535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4"/>
            <a:ext cx="5608320" cy="535630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(Student Handout Slide 16)</a:t>
            </a:r>
          </a:p>
        </p:txBody>
      </p:sp>
      <p:sp>
        <p:nvSpPr>
          <p:cNvPr id="4" name="Slide Number Placeholder 3"/>
          <p:cNvSpPr>
            <a:spLocks noGrp="1"/>
          </p:cNvSpPr>
          <p:nvPr>
            <p:ph type="sldNum" sz="quarter" idx="10"/>
          </p:nvPr>
        </p:nvSpPr>
        <p:spPr/>
        <p:txBody>
          <a:bodyPr/>
          <a:lstStyle/>
          <a:p>
            <a:fld id="{24F2286A-233C-471D-BDF9-24A775565FE1}" type="slidenum">
              <a:rPr lang="en-US" smtClean="0"/>
              <a:t>81</a:t>
            </a:fld>
            <a:endParaRPr lang="en-US" dirty="0"/>
          </a:p>
        </p:txBody>
      </p:sp>
      <p:sp>
        <p:nvSpPr>
          <p:cNvPr id="5" name="Footer Placeholder 4">
            <a:extLst>
              <a:ext uri="{FF2B5EF4-FFF2-40B4-BE49-F238E27FC236}">
                <a16:creationId xmlns:a16="http://schemas.microsoft.com/office/drawing/2014/main" id="{5833A8AC-B3CA-475B-86D2-87261CF38653}"/>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7324205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4"/>
            <a:ext cx="5608320" cy="535630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(Student Handout Slide 16)</a:t>
            </a:r>
          </a:p>
        </p:txBody>
      </p:sp>
      <p:sp>
        <p:nvSpPr>
          <p:cNvPr id="4" name="Slide Number Placeholder 3"/>
          <p:cNvSpPr>
            <a:spLocks noGrp="1"/>
          </p:cNvSpPr>
          <p:nvPr>
            <p:ph type="sldNum" sz="quarter" idx="10"/>
          </p:nvPr>
        </p:nvSpPr>
        <p:spPr/>
        <p:txBody>
          <a:bodyPr/>
          <a:lstStyle/>
          <a:p>
            <a:fld id="{24F2286A-233C-471D-BDF9-24A775565FE1}" type="slidenum">
              <a:rPr lang="en-US" smtClean="0"/>
              <a:t>82</a:t>
            </a:fld>
            <a:endParaRPr lang="en-US" dirty="0"/>
          </a:p>
        </p:txBody>
      </p:sp>
      <p:sp>
        <p:nvSpPr>
          <p:cNvPr id="5" name="Footer Placeholder 4">
            <a:extLst>
              <a:ext uri="{FF2B5EF4-FFF2-40B4-BE49-F238E27FC236}">
                <a16:creationId xmlns:a16="http://schemas.microsoft.com/office/drawing/2014/main" id="{5833A8AC-B3CA-475B-86D2-87261CF38653}"/>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6071388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sz="1200" dirty="0">
                <a:ln w="0"/>
                <a:effectLst>
                  <a:outerShdw blurRad="38100" dist="19050" dir="2700000" algn="tl" rotWithShape="0">
                    <a:schemeClr val="dk1">
                      <a:alpha val="40000"/>
                    </a:schemeClr>
                  </a:outerShdw>
                </a:effectLst>
              </a:rPr>
              <a:t>True – the Parameter makes this easy as all of the possible values can be populated, so the user just has to choose.</a:t>
            </a:r>
          </a:p>
          <a:p>
            <a:pPr marL="342900" indent="-342900">
              <a:buAutoNum type="arabicParenR"/>
            </a:pPr>
            <a:r>
              <a:rPr lang="en-US" sz="1200" dirty="0">
                <a:ln w="0"/>
                <a:effectLst>
                  <a:outerShdw blurRad="38100" dist="19050" dir="2700000" algn="tl" rotWithShape="0">
                    <a:schemeClr val="dk1">
                      <a:alpha val="40000"/>
                    </a:schemeClr>
                  </a:outerShdw>
                </a:effectLst>
              </a:rPr>
              <a:t>Change Log or Mapping Table</a:t>
            </a:r>
          </a:p>
          <a:p>
            <a:pPr marL="342900" indent="-342900">
              <a:buAutoNum type="arabicParenR"/>
            </a:pPr>
            <a:r>
              <a:rPr lang="en-US" sz="1200" dirty="0">
                <a:ln w="0"/>
                <a:effectLst>
                  <a:outerShdw blurRad="38100" dist="19050" dir="2700000" algn="tl" rotWithShape="0">
                    <a:schemeClr val="dk1">
                      <a:alpha val="40000"/>
                    </a:schemeClr>
                  </a:outerShdw>
                </a:effectLst>
              </a:rPr>
              <a:t>Easier to keep the code organized.</a:t>
            </a:r>
            <a:endParaRPr lang="en-US" sz="1200" dirty="0">
              <a:ln w="0"/>
            </a:endParaRPr>
          </a:p>
        </p:txBody>
      </p:sp>
      <p:sp>
        <p:nvSpPr>
          <p:cNvPr id="4" name="Slide Number Placeholder 3"/>
          <p:cNvSpPr>
            <a:spLocks noGrp="1"/>
          </p:cNvSpPr>
          <p:nvPr>
            <p:ph type="sldNum" sz="quarter" idx="10"/>
          </p:nvPr>
        </p:nvSpPr>
        <p:spPr/>
        <p:txBody>
          <a:bodyPr/>
          <a:lstStyle/>
          <a:p>
            <a:fld id="{24F2286A-233C-471D-BDF9-24A775565FE1}" type="slidenum">
              <a:rPr lang="en-US" smtClean="0"/>
              <a:t>83</a:t>
            </a:fld>
            <a:endParaRPr lang="en-US" dirty="0"/>
          </a:p>
        </p:txBody>
      </p:sp>
      <p:sp>
        <p:nvSpPr>
          <p:cNvPr id="5" name="Footer Placeholder 4">
            <a:extLst>
              <a:ext uri="{FF2B5EF4-FFF2-40B4-BE49-F238E27FC236}">
                <a16:creationId xmlns:a16="http://schemas.microsoft.com/office/drawing/2014/main" id="{E59A987F-94EB-44B8-AB6F-16AEC503310C}"/>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42291299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a:extLst>
              <a:ext uri="{FF2B5EF4-FFF2-40B4-BE49-F238E27FC236}">
                <a16:creationId xmlns:a16="http://schemas.microsoft.com/office/drawing/2014/main" id="{61FAD33A-006E-465D-ACD4-7DC8C4B55290}"/>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41993115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sz="1400" dirty="0">
                <a:ln w="0"/>
              </a:rPr>
              <a:t>Relationships</a:t>
            </a:r>
          </a:p>
          <a:p>
            <a:pPr marL="342900" indent="-342900">
              <a:buAutoNum type="arabicParenR"/>
            </a:pPr>
            <a:r>
              <a:rPr lang="en-US" sz="1400" dirty="0">
                <a:ln w="0"/>
              </a:rPr>
              <a:t>Denormalized or “Flat” – the Kitchen Sink Schema</a:t>
            </a:r>
          </a:p>
          <a:p>
            <a:pPr marL="342900" indent="-342900">
              <a:buAutoNum type="arabicParenR"/>
            </a:pPr>
            <a:r>
              <a:rPr lang="en-US" sz="1400" dirty="0">
                <a:ln w="0"/>
              </a:rPr>
              <a:t>Multiple Reasons</a:t>
            </a:r>
          </a:p>
          <a:p>
            <a:pPr marL="800100" lvl="1" indent="-342900">
              <a:buFont typeface="+mj-lt"/>
              <a:buAutoNum type="alphaLcParenR"/>
            </a:pPr>
            <a:r>
              <a:rPr lang="en-US" sz="1400" dirty="0">
                <a:ln w="0"/>
              </a:rPr>
              <a:t>Different Time Grains</a:t>
            </a:r>
          </a:p>
          <a:p>
            <a:pPr marL="800100" lvl="1" indent="-342900">
              <a:buFont typeface="+mj-lt"/>
              <a:buAutoNum type="alphaLcParenR"/>
            </a:pPr>
            <a:r>
              <a:rPr lang="en-US" sz="1400" dirty="0">
                <a:ln w="0"/>
              </a:rPr>
              <a:t>Different dimensional attributes</a:t>
            </a:r>
          </a:p>
          <a:p>
            <a:pPr marL="800100" lvl="1" indent="-342900">
              <a:buFont typeface="+mj-lt"/>
              <a:buAutoNum type="alphaLcParenR"/>
            </a:pPr>
            <a:r>
              <a:rPr lang="en-US" sz="1400" dirty="0">
                <a:ln w="0"/>
              </a:rPr>
              <a:t>One dimension at different grain: Product v. Product Category</a:t>
            </a:r>
          </a:p>
          <a:p>
            <a:pPr marL="800100" lvl="1" indent="-342900">
              <a:buFont typeface="+mj-lt"/>
              <a:buAutoNum type="alphaLcParenR"/>
            </a:pPr>
            <a:r>
              <a:rPr lang="en-US" sz="1400" dirty="0">
                <a:ln w="0"/>
              </a:rPr>
              <a:t>Facts are sourced from different systems with different refresh cadences.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F2286A-233C-471D-BDF9-24A775565FE1}"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CA86E4D-F747-4231-A04B-B77138C10918}"/>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346649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sz="1200" dirty="0">
                <a:ln w="0"/>
              </a:rPr>
              <a:t>FALSE – you CAN import multiple tables from a single source</a:t>
            </a:r>
          </a:p>
          <a:p>
            <a:pPr marL="342900" indent="-342900">
              <a:buAutoNum type="arabicParenR"/>
            </a:pPr>
            <a:r>
              <a:rPr lang="en-US" sz="1200" dirty="0">
                <a:ln w="0"/>
              </a:rPr>
              <a:t>A snowflake dimension can be useful to remove duplicating fields from a large dimension.  Or to use the snowflake for a primary dimension off a second fact at a higher grain.</a:t>
            </a:r>
          </a:p>
          <a:p>
            <a:pPr marL="342900" indent="-342900">
              <a:buAutoNum type="arabicParenR"/>
            </a:pPr>
            <a:r>
              <a:rPr lang="en-US" sz="1200" dirty="0">
                <a:ln w="0"/>
              </a:rPr>
              <a:t>Text.StartsWith([Column], “Abc”)</a:t>
            </a:r>
          </a:p>
          <a:p>
            <a:pPr marL="342900" indent="-342900">
              <a:buFontTx/>
              <a:buAutoNum type="arabicParenR"/>
            </a:pPr>
            <a:r>
              <a:rPr lang="en-US" sz="1200" dirty="0">
                <a:ln w="0"/>
              </a:rPr>
              <a:t>Text.EndsWith([Column], “Abc”)</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F2286A-233C-471D-BDF9-24A775565FE1}"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E349A9B-84E8-41E4-BB47-A02879210393}"/>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6637639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sz="1200" dirty="0">
                <a:ln w="0"/>
              </a:rPr>
              <a:t>Transpose</a:t>
            </a:r>
          </a:p>
          <a:p>
            <a:pPr marL="342900" indent="-342900">
              <a:buAutoNum type="arabicParenR"/>
            </a:pPr>
            <a:r>
              <a:rPr lang="en-US" sz="1200" dirty="0">
                <a:ln w="0"/>
              </a:rPr>
              <a:t>Full Outer Join</a:t>
            </a:r>
          </a:p>
          <a:p>
            <a:pPr marL="342900" indent="-342900">
              <a:buAutoNum type="arabicParenR"/>
            </a:pPr>
            <a:r>
              <a:rPr lang="en-US" sz="1200" dirty="0">
                <a:ln w="0"/>
              </a:rPr>
              <a:t>Extra Columns are added to the right of the Joining columns.  If the field did not exist in the source for the row, then the field is null</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F2286A-233C-471D-BDF9-24A775565FE1}"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2DFBE38-A18C-41D2-ABA3-D4B45FDF7337}"/>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7293520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sz="1200" dirty="0">
                <a:ln w="0"/>
                <a:effectLst>
                  <a:outerShdw blurRad="38100" dist="19050" dir="2700000" algn="tl" rotWithShape="0">
                    <a:schemeClr val="dk1">
                      <a:alpha val="40000"/>
                    </a:schemeClr>
                  </a:outerShdw>
                </a:effectLst>
              </a:rPr>
              <a:t>True – the Parameter makes this easy as all of the possible values can be populated, so the user just has to choose.</a:t>
            </a:r>
          </a:p>
          <a:p>
            <a:pPr marL="342900" indent="-342900">
              <a:buAutoNum type="arabicParenR"/>
            </a:pPr>
            <a:r>
              <a:rPr lang="en-US" sz="1200" dirty="0">
                <a:ln w="0"/>
                <a:effectLst>
                  <a:outerShdw blurRad="38100" dist="19050" dir="2700000" algn="tl" rotWithShape="0">
                    <a:schemeClr val="dk1">
                      <a:alpha val="40000"/>
                    </a:schemeClr>
                  </a:outerShdw>
                </a:effectLst>
              </a:rPr>
              <a:t>Change Log or Mapping Table</a:t>
            </a:r>
          </a:p>
          <a:p>
            <a:pPr marL="342900" indent="-342900">
              <a:buAutoNum type="arabicParenR"/>
            </a:pPr>
            <a:r>
              <a:rPr lang="en-US" sz="1200" dirty="0">
                <a:ln w="0"/>
                <a:effectLst>
                  <a:outerShdw blurRad="38100" dist="19050" dir="2700000" algn="tl" rotWithShape="0">
                    <a:schemeClr val="dk1">
                      <a:alpha val="40000"/>
                    </a:schemeClr>
                  </a:outerShdw>
                </a:effectLst>
              </a:rPr>
              <a:t>Easier to keep the code organized.</a:t>
            </a:r>
            <a:endParaRPr lang="en-US" sz="1200" dirty="0">
              <a:ln w="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F2286A-233C-471D-BDF9-24A775565FE1}"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4D26F74-E31E-47D8-B0CC-CC6FF7DF80E4}"/>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6452654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a:extLst>
              <a:ext uri="{FF2B5EF4-FFF2-40B4-BE49-F238E27FC236}">
                <a16:creationId xmlns:a16="http://schemas.microsoft.com/office/drawing/2014/main" id="{B9F6B372-5988-4DEA-A225-12FD06018E97}"/>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701222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do this together – based on the scope of the project, get into groups of about XX to write down what you think you need.</a:t>
            </a:r>
          </a:p>
          <a:p>
            <a:endParaRPr lang="en-US" dirty="0"/>
          </a:p>
          <a:p>
            <a:r>
              <a:rPr lang="en-US" dirty="0"/>
              <a:t>Make sure to document both what are the Facts (counting or aggregating) and what dimensions you need (what describes the facts).</a:t>
            </a:r>
          </a:p>
          <a:p>
            <a:endParaRPr lang="en-US" dirty="0"/>
          </a:p>
          <a:p>
            <a:endParaRPr lang="en-US" dirty="0"/>
          </a:p>
        </p:txBody>
      </p:sp>
      <p:sp>
        <p:nvSpPr>
          <p:cNvPr id="4" name="Slide Number Placeholder 3"/>
          <p:cNvSpPr>
            <a:spLocks noGrp="1"/>
          </p:cNvSpPr>
          <p:nvPr>
            <p:ph type="sldNum" sz="quarter" idx="10"/>
          </p:nvPr>
        </p:nvSpPr>
        <p:spPr/>
        <p:txBody>
          <a:bodyPr/>
          <a:lstStyle/>
          <a:p>
            <a:fld id="{493BAD8D-EE66-4E0C-82EB-A828CB35C17C}" type="slidenum">
              <a:rPr lang="en-US" smtClean="0"/>
              <a:t>9</a:t>
            </a:fld>
            <a:endParaRPr lang="en-US"/>
          </a:p>
        </p:txBody>
      </p:sp>
    </p:spTree>
    <p:extLst>
      <p:ext uri="{BB962C8B-B14F-4D97-AF65-F5344CB8AC3E}">
        <p14:creationId xmlns:p14="http://schemas.microsoft.com/office/powerpoint/2010/main" val="22889280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F2286A-233C-471D-BDF9-24A775565FE1}" type="slidenum">
              <a:rPr lang="en-US" smtClean="0"/>
              <a:t>90</a:t>
            </a:fld>
            <a:endParaRPr lang="en-US"/>
          </a:p>
        </p:txBody>
      </p:sp>
      <p:sp>
        <p:nvSpPr>
          <p:cNvPr id="5" name="Footer Placeholder 4">
            <a:extLst>
              <a:ext uri="{FF2B5EF4-FFF2-40B4-BE49-F238E27FC236}">
                <a16:creationId xmlns:a16="http://schemas.microsoft.com/office/drawing/2014/main" id="{80453515-EDB2-49C2-8F25-94201CD4B4BC}"/>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9258611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a:extLst>
              <a:ext uri="{FF2B5EF4-FFF2-40B4-BE49-F238E27FC236}">
                <a16:creationId xmlns:a16="http://schemas.microsoft.com/office/drawing/2014/main" id="{65EB213E-318D-43EE-BFEF-609CE7B1615A}"/>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4585577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329DEA-6433-4493-B9C4-3E0AC755FE5D}"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a:ln>
                <a:noFill/>
              </a:ln>
              <a:solidFill>
                <a:prstClr val="black"/>
              </a:solidFill>
              <a:effectLst/>
              <a:uLnTx/>
              <a:uFillTx/>
            </a:endParaRPr>
          </a:p>
        </p:txBody>
      </p:sp>
      <p:sp>
        <p:nvSpPr>
          <p:cNvPr id="5" name="Footer Placeholder 4">
            <a:extLst>
              <a:ext uri="{FF2B5EF4-FFF2-40B4-BE49-F238E27FC236}">
                <a16:creationId xmlns:a16="http://schemas.microsoft.com/office/drawing/2014/main" id="{D7D72EC4-5FB5-42EF-94CE-FD67D336E441}"/>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7233094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a:extLst>
              <a:ext uri="{FF2B5EF4-FFF2-40B4-BE49-F238E27FC236}">
                <a16:creationId xmlns:a16="http://schemas.microsoft.com/office/drawing/2014/main" id="{8401D756-D2C5-4FD2-BB0D-F294E19293B2}"/>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8770721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j-lt"/>
            </a:endParaRPr>
          </a:p>
        </p:txBody>
      </p:sp>
      <p:sp>
        <p:nvSpPr>
          <p:cNvPr id="4" name="Slide Number Placeholder 3"/>
          <p:cNvSpPr>
            <a:spLocks noGrp="1"/>
          </p:cNvSpPr>
          <p:nvPr>
            <p:ph type="sldNum" sz="quarter" idx="10"/>
          </p:nvPr>
        </p:nvSpPr>
        <p:spPr/>
        <p:txBody>
          <a:bodyPr/>
          <a:lstStyle/>
          <a:p>
            <a:fld id="{24F2286A-233C-471D-BDF9-24A775565FE1}" type="slidenum">
              <a:rPr lang="en-US" smtClean="0"/>
              <a:t>94</a:t>
            </a:fld>
            <a:endParaRPr lang="en-US"/>
          </a:p>
        </p:txBody>
      </p:sp>
      <p:sp>
        <p:nvSpPr>
          <p:cNvPr id="5" name="Footer Placeholder 4">
            <a:extLst>
              <a:ext uri="{FF2B5EF4-FFF2-40B4-BE49-F238E27FC236}">
                <a16:creationId xmlns:a16="http://schemas.microsoft.com/office/drawing/2014/main" id="{F65EC5F0-0CB2-431D-803E-FFF9BB1B2D6E}"/>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3886318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95</a:t>
            </a:fld>
            <a:endParaRPr lang="en-US"/>
          </a:p>
        </p:txBody>
      </p:sp>
      <p:sp>
        <p:nvSpPr>
          <p:cNvPr id="5" name="Footer Placeholder 4">
            <a:extLst>
              <a:ext uri="{FF2B5EF4-FFF2-40B4-BE49-F238E27FC236}">
                <a16:creationId xmlns:a16="http://schemas.microsoft.com/office/drawing/2014/main" id="{321ABF4F-9E32-4B89-B713-DE41B2A47586}"/>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9817686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96</a:t>
            </a:fld>
            <a:endParaRPr lang="en-US"/>
          </a:p>
        </p:txBody>
      </p:sp>
      <p:sp>
        <p:nvSpPr>
          <p:cNvPr id="5" name="Footer Placeholder 4">
            <a:extLst>
              <a:ext uri="{FF2B5EF4-FFF2-40B4-BE49-F238E27FC236}">
                <a16:creationId xmlns:a16="http://schemas.microsoft.com/office/drawing/2014/main" id="{23CE6D98-012C-44D5-8F3E-3F200E248867}"/>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42876167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97</a:t>
            </a:fld>
            <a:endParaRPr lang="en-US"/>
          </a:p>
        </p:txBody>
      </p:sp>
      <p:sp>
        <p:nvSpPr>
          <p:cNvPr id="5" name="Footer Placeholder 4">
            <a:extLst>
              <a:ext uri="{FF2B5EF4-FFF2-40B4-BE49-F238E27FC236}">
                <a16:creationId xmlns:a16="http://schemas.microsoft.com/office/drawing/2014/main" id="{CFAE7E54-2F69-43D1-A384-0720696AB661}"/>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42138029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latin typeface="+mj-lt"/>
            </a:endParaRPr>
          </a:p>
        </p:txBody>
      </p:sp>
      <p:sp>
        <p:nvSpPr>
          <p:cNvPr id="4" name="Slide Number Placeholder 3"/>
          <p:cNvSpPr>
            <a:spLocks noGrp="1"/>
          </p:cNvSpPr>
          <p:nvPr>
            <p:ph type="sldNum" sz="quarter" idx="10"/>
          </p:nvPr>
        </p:nvSpPr>
        <p:spPr/>
        <p:txBody>
          <a:bodyPr/>
          <a:lstStyle/>
          <a:p>
            <a:fld id="{24F2286A-233C-471D-BDF9-24A775565FE1}" type="slidenum">
              <a:rPr lang="en-US" smtClean="0"/>
              <a:t>98</a:t>
            </a:fld>
            <a:endParaRPr lang="en-US"/>
          </a:p>
        </p:txBody>
      </p:sp>
      <p:sp>
        <p:nvSpPr>
          <p:cNvPr id="5" name="Footer Placeholder 4">
            <a:extLst>
              <a:ext uri="{FF2B5EF4-FFF2-40B4-BE49-F238E27FC236}">
                <a16:creationId xmlns:a16="http://schemas.microsoft.com/office/drawing/2014/main" id="{0242572F-4A32-4686-9048-93539DB06556}"/>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757656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oleObject" Target="../embeddings/oleObject1.bin"/><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a:p>
        </p:txBody>
      </p:sp>
      <p:sp>
        <p:nvSpPr>
          <p:cNvPr id="2" name="Footer Placeholder 1">
            <a:extLst>
              <a:ext uri="{FF2B5EF4-FFF2-40B4-BE49-F238E27FC236}">
                <a16:creationId xmlns:a16="http://schemas.microsoft.com/office/drawing/2014/main" id="{E6E5B84D-2CD1-485B-A0A4-55B0FD5F47D7}"/>
              </a:ext>
            </a:extLst>
          </p:cNvPr>
          <p:cNvSpPr>
            <a:spLocks noGrp="1"/>
          </p:cNvSpPr>
          <p:nvPr>
            <p:ph type="ftr" sz="quarter" idx="12"/>
          </p:nvPr>
        </p:nvSpPr>
        <p:spPr/>
        <p:txBody>
          <a:bodyPr/>
          <a:lstStyle/>
          <a:p>
            <a:r>
              <a:rPr lang="en-US" dirty="0"/>
              <a:t>© 2017 Microsoft. All rights reserved.</a:t>
            </a:r>
          </a:p>
        </p:txBody>
      </p:sp>
    </p:spTree>
    <p:extLst>
      <p:ext uri="{BB962C8B-B14F-4D97-AF65-F5344CB8AC3E}">
        <p14:creationId xmlns:p14="http://schemas.microsoft.com/office/powerpoint/2010/main" val="519372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YelloTop">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E5B84D-2CD1-485B-A0A4-55B0FD5F47D7}"/>
              </a:ext>
            </a:extLst>
          </p:cNvPr>
          <p:cNvSpPr>
            <a:spLocks noGrp="1"/>
          </p:cNvSpPr>
          <p:nvPr>
            <p:ph type="ftr" sz="quarter" idx="12"/>
          </p:nvPr>
        </p:nvSpPr>
        <p:spPr/>
        <p:txBody>
          <a:bodyPr/>
          <a:lstStyle/>
          <a:p>
            <a:r>
              <a:rPr lang="en-US" dirty="0"/>
              <a:t>© 2017 Microsoft. All rights reserved.</a:t>
            </a:r>
          </a:p>
        </p:txBody>
      </p:sp>
      <p:sp>
        <p:nvSpPr>
          <p:cNvPr id="4" name="Rectangle 3">
            <a:extLst>
              <a:ext uri="{FF2B5EF4-FFF2-40B4-BE49-F238E27FC236}">
                <a16:creationId xmlns:a16="http://schemas.microsoft.com/office/drawing/2014/main" id="{B105ECDD-6DF3-4298-A5E1-1DA8C7810A7A}"/>
              </a:ext>
            </a:extLst>
          </p:cNvPr>
          <p:cNvSpPr/>
          <p:nvPr userDrawn="1"/>
        </p:nvSpPr>
        <p:spPr>
          <a:xfrm>
            <a:off x="1729" y="0"/>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8" name="Title 7">
            <a:extLst>
              <a:ext uri="{FF2B5EF4-FFF2-40B4-BE49-F238E27FC236}">
                <a16:creationId xmlns:a16="http://schemas.microsoft.com/office/drawing/2014/main" id="{1DA1C713-C847-4F95-88C5-790B16E13B6D}"/>
              </a:ext>
            </a:extLst>
          </p:cNvPr>
          <p:cNvSpPr>
            <a:spLocks noGrp="1"/>
          </p:cNvSpPr>
          <p:nvPr>
            <p:ph type="title"/>
          </p:nvPr>
        </p:nvSpPr>
        <p:spPr>
          <a:xfrm>
            <a:off x="26189" y="66863"/>
            <a:ext cx="10259653" cy="561305"/>
          </a:xfrm>
        </p:spPr>
        <p:txBody>
          <a:bodyPr>
            <a:normAutofit/>
          </a:bodyPr>
          <a:lstStyle>
            <a:lvl1pPr>
              <a:defRPr sz="4000"/>
            </a:lvl1pPr>
          </a:lstStyle>
          <a:p>
            <a:r>
              <a:rPr lang="en-US" dirty="0"/>
              <a:t>Click to edit Master title style</a:t>
            </a:r>
          </a:p>
        </p:txBody>
      </p:sp>
      <p:pic>
        <p:nvPicPr>
          <p:cNvPr id="12" name="Picture 11">
            <a:extLst>
              <a:ext uri="{FF2B5EF4-FFF2-40B4-BE49-F238E27FC236}">
                <a16:creationId xmlns:a16="http://schemas.microsoft.com/office/drawing/2014/main" id="{558F2B44-7E11-4921-A2C5-A96B266E12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91925" y="54282"/>
            <a:ext cx="573886" cy="573886"/>
          </a:xfrm>
          <a:prstGeom prst="rect">
            <a:avLst/>
          </a:prstGeom>
        </p:spPr>
      </p:pic>
      <p:sp>
        <p:nvSpPr>
          <p:cNvPr id="14" name="Text Placeholder 13">
            <a:extLst>
              <a:ext uri="{FF2B5EF4-FFF2-40B4-BE49-F238E27FC236}">
                <a16:creationId xmlns:a16="http://schemas.microsoft.com/office/drawing/2014/main" id="{D587DD01-0CDD-4355-AB7D-1405BC9E9AFA}"/>
              </a:ext>
            </a:extLst>
          </p:cNvPr>
          <p:cNvSpPr>
            <a:spLocks noGrp="1"/>
          </p:cNvSpPr>
          <p:nvPr>
            <p:ph type="body" sz="quarter" idx="13"/>
          </p:nvPr>
        </p:nvSpPr>
        <p:spPr>
          <a:xfrm>
            <a:off x="104775" y="1028700"/>
            <a:ext cx="10180638" cy="43053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500817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27709"/>
            <a:ext cx="12382500" cy="6885709"/>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5"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06041"/>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410561" y="337271"/>
            <a:ext cx="6418924" cy="1668149"/>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2400" baseline="0" dirty="0">
                <a:solidFill>
                  <a:schemeClr val="tx1">
                    <a:lumMod val="65000"/>
                    <a:lumOff val="35000"/>
                  </a:schemeClr>
                </a:solidFill>
                <a:latin typeface="Segoe UI Semibold" panose="020B0702040204020203" pitchFamily="34" charset="0"/>
                <a:cs typeface="Segoe UI Semibold" panose="020B0702040204020203" pitchFamily="34" charset="0"/>
              </a:rPr>
              <a:t>Power BI Advanced</a:t>
            </a:r>
          </a:p>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Shape Your Data into a Data Model with M</a:t>
            </a:r>
            <a:endPar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endParaRPr>
          </a:p>
        </p:txBody>
      </p:sp>
      <p:sp>
        <p:nvSpPr>
          <p:cNvPr id="3" name="Subtitle 2"/>
          <p:cNvSpPr>
            <a:spLocks noGrp="1"/>
          </p:cNvSpPr>
          <p:nvPr userDrawn="1">
            <p:ph type="subTitle" idx="1"/>
          </p:nvPr>
        </p:nvSpPr>
        <p:spPr>
          <a:xfrm>
            <a:off x="495208" y="2220900"/>
            <a:ext cx="6063726" cy="994420"/>
          </a:xfrm>
          <a:prstGeom prst="rect">
            <a:avLst/>
          </a:prstGeom>
        </p:spPr>
        <p:txBody>
          <a:bodyPr lIns="182880" tIns="146304" rIns="182880" bIns="146304"/>
          <a:lstStyle>
            <a:lvl1pPr marL="0" indent="0" algn="l">
              <a:lnSpc>
                <a:spcPct val="90000"/>
              </a:lnSpc>
              <a:buNone/>
              <a:defRPr sz="2157" baseline="0">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endParaRPr lang="en-US" dirty="0"/>
          </a:p>
        </p:txBody>
      </p:sp>
      <p:sp>
        <p:nvSpPr>
          <p:cNvPr id="2" name="Footer Placeholder 1">
            <a:extLst>
              <a:ext uri="{FF2B5EF4-FFF2-40B4-BE49-F238E27FC236}">
                <a16:creationId xmlns:a16="http://schemas.microsoft.com/office/drawing/2014/main" id="{6D0FF14B-CF81-4260-86E4-2A5B58800C6F}"/>
              </a:ext>
            </a:extLst>
          </p:cNvPr>
          <p:cNvSpPr>
            <a:spLocks noGrp="1"/>
          </p:cNvSpPr>
          <p:nvPr>
            <p:ph type="ftr" sz="quarter" idx="10"/>
          </p:nvPr>
        </p:nvSpPr>
        <p:spPr/>
        <p:txBody>
          <a:bodyPr/>
          <a:lstStyle>
            <a:lvl1pPr algn="ctr">
              <a:defRPr/>
            </a:lvl1pPr>
          </a:lstStyle>
          <a:p>
            <a:r>
              <a:rPr lang="en-US" dirty="0"/>
              <a:t>© 2017 Microsoft. All rights reserved.</a:t>
            </a:r>
          </a:p>
        </p:txBody>
      </p:sp>
      <p:sp>
        <p:nvSpPr>
          <p:cNvPr id="5" name="Slide Number Placeholder 4">
            <a:extLst>
              <a:ext uri="{FF2B5EF4-FFF2-40B4-BE49-F238E27FC236}">
                <a16:creationId xmlns:a16="http://schemas.microsoft.com/office/drawing/2014/main" id="{676CE821-EF96-402E-AA97-9DC35B100663}"/>
              </a:ext>
            </a:extLst>
          </p:cNvPr>
          <p:cNvSpPr>
            <a:spLocks noGrp="1"/>
          </p:cNvSpPr>
          <p:nvPr>
            <p:ph type="sldNum" sz="quarter" idx="11"/>
          </p:nvPr>
        </p:nvSpPr>
        <p:spPr/>
        <p:txBody>
          <a:bodyPr/>
          <a:lstStyle/>
          <a:p>
            <a:fld id="{4E4C8473-95EA-48C2-917D-84A3AF9AB99B}" type="slidenum">
              <a:rPr lang="en-US" smtClean="0"/>
              <a:t>‹#›</a:t>
            </a:fld>
            <a:endParaRPr lang="en-US"/>
          </a:p>
        </p:txBody>
      </p:sp>
    </p:spTree>
    <p:extLst>
      <p:ext uri="{BB962C8B-B14F-4D97-AF65-F5344CB8AC3E}">
        <p14:creationId xmlns:p14="http://schemas.microsoft.com/office/powerpoint/2010/main" val="227050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F2C81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177877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7E38180B-F657-4058-B909-96B32C179F56}"/>
              </a:ext>
            </a:extLst>
          </p:cNvPr>
          <p:cNvSpPr>
            <a:spLocks noGrp="1"/>
          </p:cNvSpPr>
          <p:nvPr>
            <p:ph type="ftr" sz="quarter" idx="11"/>
          </p:nvPr>
        </p:nvSpPr>
        <p:spPr/>
        <p:txBody>
          <a:bodyPr/>
          <a:lstStyle>
            <a:lvl1pPr algn="ctr">
              <a:defRPr>
                <a:solidFill>
                  <a:srgbClr val="898989"/>
                </a:solidFill>
                <a:latin typeface="Segoe UI" panose="020B0502040204020203" pitchFamily="34" charset="0"/>
                <a:cs typeface="Segoe UI" panose="020B0502040204020203" pitchFamily="34" charset="0"/>
              </a:defRPr>
            </a:lvl1pPr>
          </a:lstStyle>
          <a:p>
            <a:r>
              <a:rPr lang="en-US" dirty="0">
                <a:ea typeface="Calibri" panose="020F0502020204030204" pitchFamily="34" charset="0"/>
              </a:rPr>
              <a:t>© 2017 Microsoft. All rights reserved.</a:t>
            </a:r>
          </a:p>
        </p:txBody>
      </p:sp>
    </p:spTree>
    <p:extLst>
      <p:ext uri="{BB962C8B-B14F-4D97-AF65-F5344CB8AC3E}">
        <p14:creationId xmlns:p14="http://schemas.microsoft.com/office/powerpoint/2010/main" val="211986236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a:solidFill>
                <a:prstClr val="black">
                  <a:tint val="75000"/>
                </a:prstClr>
              </a:solidFill>
            </a:endParaRPr>
          </a:p>
        </p:txBody>
      </p:sp>
      <p:sp>
        <p:nvSpPr>
          <p:cNvPr id="7" name="Footer Placeholder 3">
            <a:extLst>
              <a:ext uri="{FF2B5EF4-FFF2-40B4-BE49-F238E27FC236}">
                <a16:creationId xmlns:a16="http://schemas.microsoft.com/office/drawing/2014/main" id="{E4264A0B-8BC6-48A5-9F19-3960A5EE0EC1}"/>
              </a:ext>
            </a:extLst>
          </p:cNvPr>
          <p:cNvSpPr>
            <a:spLocks noGrp="1"/>
          </p:cNvSpPr>
          <p:nvPr>
            <p:ph type="ftr" sz="quarter" idx="11"/>
          </p:nvPr>
        </p:nvSpPr>
        <p:spPr>
          <a:xfrm>
            <a:off x="4038600" y="6612794"/>
            <a:ext cx="4114800" cy="228602"/>
          </a:xfrm>
          <a:prstGeom prst="rect">
            <a:avLst/>
          </a:prstGeom>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5943987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a:xfrm>
            <a:off x="4038600" y="6612794"/>
            <a:ext cx="4114800" cy="228602"/>
          </a:xfrm>
          <a:prstGeom prst="rect">
            <a:avLst/>
          </a:prstGeom>
        </p:spPr>
        <p:txBody>
          <a:bodyPr/>
          <a:lstStyle/>
          <a:p>
            <a:r>
              <a:rPr lang="en-US">
                <a:solidFill>
                  <a:prstClr val="black">
                    <a:tint val="75000"/>
                  </a:prstClr>
                </a:solidFill>
              </a:rPr>
              <a:t>© 2017 Microsoft. All rights reserved.</a:t>
            </a:r>
          </a:p>
        </p:txBody>
      </p:sp>
      <p:sp>
        <p:nvSpPr>
          <p:cNvPr id="5" name="Slide Number Placeholder 4"/>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1612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58FE3BD-31B0-4B66-8D01-B66C300182BD}" type="slidenum">
              <a:rPr lang="en-US" smtClean="0">
                <a:solidFill>
                  <a:prstClr val="black">
                    <a:tint val="75000"/>
                  </a:prstClr>
                </a:solidFill>
              </a:rPr>
              <a:pPr/>
              <a:t>‹#›</a:t>
            </a:fld>
            <a:endParaRPr lang="en-US">
              <a:solidFill>
                <a:prstClr val="black">
                  <a:tint val="75000"/>
                </a:prstClr>
              </a:solidFill>
            </a:endParaRPr>
          </a:p>
        </p:txBody>
      </p:sp>
      <p:sp>
        <p:nvSpPr>
          <p:cNvPr id="5" name="Footer Placeholder 3">
            <a:extLst>
              <a:ext uri="{FF2B5EF4-FFF2-40B4-BE49-F238E27FC236}">
                <a16:creationId xmlns:a16="http://schemas.microsoft.com/office/drawing/2014/main" id="{33098EA9-1E02-4F6A-8523-8A6E5326BBD2}"/>
              </a:ext>
            </a:extLst>
          </p:cNvPr>
          <p:cNvSpPr>
            <a:spLocks noGrp="1"/>
          </p:cNvSpPr>
          <p:nvPr>
            <p:ph type="ftr" sz="quarter" idx="11"/>
          </p:nvPr>
        </p:nvSpPr>
        <p:spPr>
          <a:xfrm>
            <a:off x="4038600" y="6612794"/>
            <a:ext cx="4114800" cy="228602"/>
          </a:xfrm>
          <a:prstGeom prst="rect">
            <a:avLst/>
          </a:prstGeom>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912320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6_Title Only">
    <p:bg>
      <p:bgPr>
        <a:solidFill>
          <a:srgbClr val="FFBC0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Segoe Pro Display" panose="020B0502040504020203" pitchFamily="34"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96241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8EE8E56-9065-483C-892A-D693B8FDFB13}"/>
              </a:ext>
            </a:extLst>
          </p:cNvPr>
          <p:cNvSpPr>
            <a:spLocks noGrp="1"/>
          </p:cNvSpPr>
          <p:nvPr>
            <p:ph idx="1"/>
          </p:nvPr>
        </p:nvSpPr>
        <p:spPr>
          <a:xfrm>
            <a:off x="838200" y="1825625"/>
            <a:ext cx="10515600" cy="4351338"/>
          </a:xfrm>
        </p:spPr>
        <p:txBody>
          <a:bodyPr/>
          <a:lstStyle>
            <a:lvl1pPr>
              <a:defRPr>
                <a:latin typeface="Segoe Pro" panose="020B0502040504020203" pitchFamily="34" charset="0"/>
              </a:defRPr>
            </a:lvl1pPr>
            <a:lvl2pPr>
              <a:defRPr>
                <a:latin typeface="Segoe Pro Light" panose="020B0302040504020203" pitchFamily="34" charset="0"/>
              </a:defRPr>
            </a:lvl2pPr>
            <a:lvl3pPr>
              <a:defRPr>
                <a:latin typeface="Segoe Pro Light" panose="020B0302040504020203" pitchFamily="34" charset="0"/>
              </a:defRPr>
            </a:lvl3pPr>
            <a:lvl4pPr>
              <a:defRPr>
                <a:latin typeface="Segoe Pro Light" panose="020B0302040504020203" pitchFamily="34" charset="0"/>
              </a:defRPr>
            </a:lvl4pPr>
            <a:lvl5pPr>
              <a:defRPr>
                <a:latin typeface="Segoe Pro Light" panose="020B03020405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81F7419D-649A-4B09-BB0E-4C76B70BB1A3}"/>
              </a:ext>
            </a:extLst>
          </p:cNvPr>
          <p:cNvSpPr>
            <a:spLocks noGrp="1"/>
          </p:cNvSpPr>
          <p:nvPr>
            <p:ph type="title"/>
          </p:nvPr>
        </p:nvSpPr>
        <p:spPr>
          <a:xfrm>
            <a:off x="838200" y="365125"/>
            <a:ext cx="10515600" cy="1325563"/>
          </a:xfrm>
        </p:spPr>
        <p:txBody>
          <a:bodyPr/>
          <a:lstStyle>
            <a:lvl1pPr>
              <a:defRPr>
                <a:latin typeface="Segoe Pro Display Light" panose="020B0302040504020203" pitchFamily="34" charset="0"/>
              </a:defRPr>
            </a:lvl1pPr>
          </a:lstStyle>
          <a:p>
            <a:r>
              <a:rPr lang="en-US" dirty="0"/>
              <a:t>Click to edit Master title style</a:t>
            </a:r>
          </a:p>
        </p:txBody>
      </p:sp>
    </p:spTree>
    <p:extLst>
      <p:ext uri="{BB962C8B-B14F-4D97-AF65-F5344CB8AC3E}">
        <p14:creationId xmlns:p14="http://schemas.microsoft.com/office/powerpoint/2010/main" val="21469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038600" y="6611112"/>
            <a:ext cx="4114800" cy="228600"/>
          </a:xfrm>
          <a:prstGeom prst="rect">
            <a:avLst/>
          </a:prstGeom>
        </p:spPr>
        <p:txBody>
          <a:bodyPr vert="horz" lIns="0" tIns="0" rIns="91440" bIns="0" rtlCol="0" anchor="ctr" anchorCtr="1"/>
          <a:lstStyle>
            <a:lvl1pPr marL="0" algn="ctr" defTabSz="914367" rtl="0" eaLnBrk="1" fontAlgn="auto" latinLnBrk="0" hangingPunct="1">
              <a:spcBef>
                <a:spcPts val="0"/>
              </a:spcBef>
              <a:spcAft>
                <a:spcPts val="0"/>
              </a:spcAft>
              <a:defRPr lang="en-US" sz="1000" kern="1200" dirty="0" smtClean="0">
                <a:solidFill>
                  <a:srgbClr val="898989"/>
                </a:solidFill>
                <a:latin typeface="Segoe UI" panose="020B0502040204020203" pitchFamily="34" charset="0"/>
                <a:ea typeface="+mn-ea"/>
                <a:cs typeface="Segoe UI" panose="020B0502040204020203" pitchFamily="34" charset="0"/>
              </a:defRPr>
            </a:lvl1pPr>
          </a:lstStyle>
          <a:p>
            <a:r>
              <a:rPr lang="en-US" dirty="0"/>
              <a:t>© 2017 Microsoft. All rights reserved.</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fld id="{4E4C8473-95EA-48C2-917D-84A3AF9AB99B}" type="slidenum">
              <a:rPr lang="en-US" smtClean="0"/>
              <a:t>‹#›</a:t>
            </a:fld>
            <a:endParaRPr lang="en-US"/>
          </a:p>
        </p:txBody>
      </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794854963"/>
      </p:ext>
    </p:extLst>
  </p:cSld>
  <p:clrMap bg1="lt1" tx1="dk1" bg2="lt2" tx2="dk2" accent1="accent1" accent2="accent2" accent3="accent3" accent4="accent4" accent5="accent5" accent6="accent6" hlink="hlink" folHlink="folHlink"/>
  <p:sldLayoutIdLst>
    <p:sldLayoutId id="2147483666" r:id="rId1"/>
    <p:sldLayoutId id="2147483732" r:id="rId2"/>
    <p:sldLayoutId id="2147483733" r:id="rId3"/>
    <p:sldLayoutId id="2147483734" r:id="rId4"/>
  </p:sldLayoutIdLst>
  <p:transition>
    <p:fade/>
  </p:transition>
  <p:hf sldNum="0" hd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67"/>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67"/>
            <a:fld id="{46E531C4-134F-48E8-9849-F585F97ECCA2}" type="slidenum">
              <a:rPr lang="en-US" smtClean="0">
                <a:solidFill>
                  <a:prstClr val="black">
                    <a:tint val="75000"/>
                  </a:prstClr>
                </a:solidFill>
              </a:rPr>
              <a:pPr defTabSz="914367"/>
              <a:t>‹#›</a:t>
            </a:fld>
            <a:endParaRPr lang="en-US">
              <a:solidFill>
                <a:prstClr val="black">
                  <a:tint val="75000"/>
                </a:prstClr>
              </a:solidFill>
            </a:endParaRPr>
          </a:p>
        </p:txBody>
      </p:sp>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9302126" y="2991033"/>
            <a:ext cx="6858623" cy="876557"/>
          </a:xfrm>
          <a:prstGeom prst="rect">
            <a:avLst/>
          </a:prstGeom>
        </p:spPr>
      </p:pic>
      <p:sp>
        <p:nvSpPr>
          <p:cNvPr id="8" name="Footer Placeholder 3">
            <a:extLst>
              <a:ext uri="{FF2B5EF4-FFF2-40B4-BE49-F238E27FC236}">
                <a16:creationId xmlns:a16="http://schemas.microsoft.com/office/drawing/2014/main" id="{8D8A7EB5-211C-46C6-9C59-900224719947}"/>
              </a:ext>
            </a:extLst>
          </p:cNvPr>
          <p:cNvSpPr>
            <a:spLocks noGrp="1"/>
          </p:cNvSpPr>
          <p:nvPr>
            <p:ph type="ftr" sz="quarter" idx="3"/>
          </p:nvPr>
        </p:nvSpPr>
        <p:spPr>
          <a:xfrm>
            <a:off x="4038600" y="6612794"/>
            <a:ext cx="4114800" cy="228602"/>
          </a:xfrm>
          <a:prstGeom prst="rect">
            <a:avLst/>
          </a:prstGeom>
        </p:spPr>
        <p:txBody>
          <a:bodyPr/>
          <a:lstStyle>
            <a:lvl1pPr algn="ctr">
              <a:defRPr sz="1000">
                <a:latin typeface="Segoe UI" panose="020B0502040204020203" pitchFamily="34" charset="0"/>
                <a:cs typeface="Segoe UI" panose="020B0502040204020203" pitchFamily="34" charset="0"/>
              </a:defRPr>
            </a:lvl1pPr>
          </a:lstStyle>
          <a:p>
            <a:r>
              <a:rPr lang="en-US" dirty="0">
                <a:solidFill>
                  <a:prstClr val="black">
                    <a:tint val="75000"/>
                  </a:prstClr>
                </a:solidFill>
              </a:rPr>
              <a:t>© 2017 Microsoft. All rights reserved.</a:t>
            </a:r>
          </a:p>
        </p:txBody>
      </p:sp>
    </p:spTree>
    <p:extLst>
      <p:ext uri="{BB962C8B-B14F-4D97-AF65-F5344CB8AC3E}">
        <p14:creationId xmlns:p14="http://schemas.microsoft.com/office/powerpoint/2010/main" val="1986829693"/>
      </p:ext>
    </p:extLst>
  </p:cSld>
  <p:clrMap bg1="lt1" tx1="dk1" bg2="lt2" tx2="dk2" accent1="accent1" accent2="accent2" accent3="accent3" accent4="accent4" accent5="accent5" accent6="accent6" hlink="hlink" folHlink="folHlink"/>
  <p:sldLayoutIdLst>
    <p:sldLayoutId id="2147483710" r:id="rId1"/>
    <p:sldLayoutId id="2147483714" r:id="rId2"/>
    <p:sldLayoutId id="2147483715" r:id="rId3"/>
    <p:sldLayoutId id="2147483735" r:id="rId4"/>
    <p:sldLayoutId id="2147483736" r:id="rId5"/>
    <p:sldLayoutId id="2147483737" r:id="rId6"/>
  </p:sldLayoutIdLst>
  <p:transition>
    <p:fade/>
  </p:transition>
  <p:hf sldNum="0" hdr="0" dt="0"/>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hyperlink" Target="https://msdn.microsoft.com/library/Mt253322?CorrelationId=76b5c813-fc40-4d4e-ba47-f96ce7c60fe0&amp;ui=en-US&amp;rs=en-US&amp;ad=US" TargetMode="External"/><Relationship Id="rId4" Type="http://schemas.openxmlformats.org/officeDocument/2006/relationships/hyperlink" Target="http://www.microsoft.com/en-us/download/details.aspx?id=45331"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www.microsoft.com/en-us/download/details.aspx?id=45331"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www.obvience.com/" TargetMode="External"/><Relationship Id="rId4" Type="http://schemas.openxmlformats.org/officeDocument/2006/relationships/hyperlink" Target="https://msdn.microsoft.com/en-us/library/mt253322.aspx"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3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hyperlink" Target="https://msdn.microsoft.com/library/Mt253322?CorrelationId=76b5c813-fc40-4d4e-ba47-f96ce7c60fe0&amp;ui=en-US&amp;rs=en-US&amp;ad=U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png"/><Relationship Id="rId7"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5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png"/><Relationship Id="rId7"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hemeOverride" Target="../theme/themeOverride4.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3.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themeOverride" Target="../theme/themeOverride5.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png"/><Relationship Id="rId7" Type="http://schemas.openxmlformats.org/officeDocument/2006/relationships/image" Target="../media/image82.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84.png"/></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97.jpeg"/></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hyperlink" Target="https://github.com/Microsoft/DataConnectors"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themeOverride" Target="../theme/themeOverride6.xml"/></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3.xml"/><Relationship Id="rId1" Type="http://schemas.openxmlformats.org/officeDocument/2006/relationships/themeOverride" Target="../theme/themeOverr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xml"/><Relationship Id="rId1" Type="http://schemas.openxmlformats.org/officeDocument/2006/relationships/themeOverride" Target="../theme/themeOverride8.xml"/></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xml"/><Relationship Id="rId1" Type="http://schemas.openxmlformats.org/officeDocument/2006/relationships/themeOverride" Target="../theme/themeOverride9.xml"/></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5.xml"/><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Instructor Notes</a:t>
            </a:r>
          </a:p>
        </p:txBody>
      </p:sp>
      <p:pic>
        <p:nvPicPr>
          <p:cNvPr id="60" name="Picture 59"/>
          <p:cNvPicPr>
            <a:picLocks noChangeAspect="1"/>
          </p:cNvPicPr>
          <p:nvPr/>
        </p:nvPicPr>
        <p:blipFill>
          <a:blip r:embed="rId3"/>
          <a:stretch>
            <a:fillRect/>
          </a:stretch>
        </p:blipFill>
        <p:spPr>
          <a:xfrm>
            <a:off x="10785404" y="144034"/>
            <a:ext cx="1310624" cy="406167"/>
          </a:xfrm>
          <a:prstGeom prst="rect">
            <a:avLst/>
          </a:prstGeom>
        </p:spPr>
      </p:pic>
      <p:sp>
        <p:nvSpPr>
          <p:cNvPr id="10" name="Rectangle 11"/>
          <p:cNvSpPr>
            <a:spLocks noChangeArrowheads="1"/>
          </p:cNvSpPr>
          <p:nvPr/>
        </p:nvSpPr>
        <p:spPr bwMode="auto">
          <a:xfrm>
            <a:off x="231888" y="1126435"/>
            <a:ext cx="11728224" cy="5274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Segoe UI" panose="020B0502040204020203" pitchFamily="34" charset="0"/>
              </a:rPr>
              <a:t>Ensure you update your contact information on the Title slide</a:t>
            </a:r>
            <a:endParaRPr kumimoji="0" lang="en-US" sz="1765" b="0" i="0" u="none" strike="noStrike" kern="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endParaRPr kumimoji="0" lang="en-US" sz="1765" b="1"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rPr>
              <a:t> This class is a combination of Lecture, Demo and Lab</a:t>
            </a:r>
            <a:endParaRPr kumimoji="0" lang="en-US" sz="1765" b="0"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Class duration is expected to be approximately 4 hours</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All Demos and Labs are described in the slide </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Notes</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File </a:t>
            </a:r>
            <a:r>
              <a:rPr lang="en-US" sz="1765" b="1" i="1" kern="0" dirty="0">
                <a:latin typeface="+mj-lt"/>
                <a:cs typeface="Segoe UI" panose="020B0502040204020203" pitchFamily="34" charset="0"/>
              </a:rPr>
              <a:t>Power BI Adv M Final</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.pbix </a:t>
            </a: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 will be used by the students in Labs.  </a:t>
            </a:r>
          </a:p>
          <a:p>
            <a:pPr marL="914400" marR="0" lvl="1"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Save a copy of this file to add DAX and perform demos during class.  It is easier to save a copy as in one demo, you will need to show “before and after” file sizes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765" kern="0" dirty="0">
                <a:latin typeface="+mj-lt"/>
                <a:cs typeface="Segoe UI" panose="020B0502040204020203" pitchFamily="34" charset="0"/>
              </a:rPr>
              <a:t>Answers to the </a:t>
            </a:r>
            <a:r>
              <a:rPr lang="en-US" sz="1765" b="1" kern="0" dirty="0">
                <a:latin typeface="+mj-lt"/>
                <a:cs typeface="Segoe UI" panose="020B0502040204020203" pitchFamily="34" charset="0"/>
              </a:rPr>
              <a:t>Knowledge Checks </a:t>
            </a:r>
            <a:r>
              <a:rPr lang="en-US" sz="1765" kern="0" dirty="0">
                <a:latin typeface="+mj-lt"/>
                <a:cs typeface="Segoe UI" panose="020B0502040204020203" pitchFamily="34" charset="0"/>
              </a:rPr>
              <a:t>can be found in the Appendix</a:t>
            </a:r>
          </a:p>
          <a:p>
            <a:pPr marL="457200" indent="-457200" defTabSz="896386">
              <a:buFont typeface="Arial" panose="020B0604020202020204" pitchFamily="34" charset="0"/>
              <a:buChar char="•"/>
              <a:defRPr/>
            </a:pPr>
            <a:r>
              <a:rPr lang="en-US" sz="1765" kern="0" dirty="0">
                <a:latin typeface="+mj-lt"/>
                <a:cs typeface="Segoe UI" panose="020B0502040204020203" pitchFamily="34" charset="0"/>
              </a:rPr>
              <a:t>PBIX file has a </a:t>
            </a:r>
            <a:r>
              <a:rPr lang="en-US" sz="1765" b="1" kern="0" dirty="0" err="1">
                <a:latin typeface="+mj-lt"/>
                <a:cs typeface="Segoe UI" panose="020B0502040204020203" pitchFamily="34" charset="0"/>
              </a:rPr>
              <a:t>FullPath</a:t>
            </a:r>
            <a:r>
              <a:rPr lang="en-US" sz="1765" kern="0" dirty="0">
                <a:latin typeface="+mj-lt"/>
                <a:cs typeface="Segoe UI" panose="020B0502040204020203" pitchFamily="34" charset="0"/>
              </a:rPr>
              <a:t> parameter which can be adjusted to the location of the source data file </a:t>
            </a:r>
            <a:r>
              <a:rPr lang="en-US" sz="1765" b="1" kern="0" dirty="0">
                <a:latin typeface="+mj-lt"/>
                <a:cs typeface="Segoe UI" panose="020B0502040204020203" pitchFamily="34" charset="0"/>
              </a:rPr>
              <a:t>VanArsdel_Actuals.xlsx</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1765" kern="0" dirty="0">
              <a:latin typeface="+mj-lt"/>
              <a:cs typeface="Segoe UI" panose="020B0502040204020203" pitchFamily="34" charset="0"/>
            </a:endParaRPr>
          </a:p>
          <a:p>
            <a:pPr marL="896386" marR="0" lvl="2" indent="0" defTabSz="896386"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mj-lt"/>
                <a:cs typeface="Segoe UI" panose="020B0502040204020203" pitchFamily="34" charset="0"/>
              </a:rPr>
              <a:t>Download and install Power BI Desktop: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Download and install Microsoft Power BI Desktop from: </a:t>
            </a:r>
            <a:r>
              <a:rPr kumimoji="0" lang="en-US" sz="1765" b="0" i="0" u="sng" strike="noStrike" kern="0" cap="none" spc="0" normalizeH="0" baseline="0" noProof="0" dirty="0">
                <a:ln>
                  <a:noFill/>
                </a:ln>
                <a:solidFill>
                  <a:schemeClr val="accent1"/>
                </a:solidFill>
                <a:effectLst/>
                <a:uLnTx/>
                <a:uFillTx/>
                <a:latin typeface="+mj-lt"/>
                <a:cs typeface="Segoe UI" panose="020B0502040204020203" pitchFamily="34" charset="0"/>
                <a:hlinkClick r:id="rId4"/>
              </a:rPr>
              <a:t>http://www.microsoft.com/en-us/download/details.aspx?id=45331</a:t>
            </a:r>
            <a:endParaRPr kumimoji="0" lang="en-US" sz="1765" b="0" i="0" u="sng" strike="noStrike" kern="0" cap="none" spc="0" normalizeH="0" baseline="0" noProof="0" dirty="0">
              <a:ln>
                <a:noFill/>
              </a:ln>
              <a:solidFill>
                <a:schemeClr val="accent1"/>
              </a:solidFill>
              <a:effectLst/>
              <a:uLnTx/>
              <a:uFillTx/>
              <a:latin typeface="+mj-lt"/>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765" kern="0" dirty="0">
                <a:latin typeface="+mj-lt"/>
                <a:cs typeface="Segoe UI" panose="020B0502040204020203" pitchFamily="34" charset="0"/>
              </a:rPr>
              <a:t>Open </a:t>
            </a:r>
            <a:r>
              <a:rPr lang="en-US" sz="1765" kern="0" dirty="0">
                <a:latin typeface="+mj-lt"/>
                <a:cs typeface="Segoe UI" panose="020B0502040204020203" pitchFamily="34" charset="0"/>
                <a:hlinkClick r:id="rId5"/>
              </a:rPr>
              <a:t>Power Query Formula Language </a:t>
            </a:r>
            <a:r>
              <a:rPr lang="en-US" sz="1765" kern="0" dirty="0">
                <a:latin typeface="+mj-lt"/>
                <a:cs typeface="Segoe UI" panose="020B0502040204020203" pitchFamily="34" charset="0"/>
              </a:rPr>
              <a:t>link</a:t>
            </a:r>
          </a:p>
          <a:p>
            <a:pPr marL="164960" marR="0" lvl="0" indent="-164960" defTabSz="896386" eaLnBrk="0" fontAlgn="base" latinLnBrk="0" hangingPunct="0">
              <a:lnSpc>
                <a:spcPct val="100000"/>
              </a:lnSpc>
              <a:spcBef>
                <a:spcPct val="0"/>
              </a:spcBef>
              <a:spcAft>
                <a:spcPct val="0"/>
              </a:spcAft>
              <a:buClrTx/>
              <a:buSzTx/>
              <a:buFontTx/>
              <a:buChar char="•"/>
              <a:tabLst/>
              <a:defRPr/>
            </a:pPr>
            <a:endPar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p:txBody>
      </p:sp>
      <p:sp>
        <p:nvSpPr>
          <p:cNvPr id="6" name="Rectangle 5">
            <a:extLst>
              <a:ext uri="{FF2B5EF4-FFF2-40B4-BE49-F238E27FC236}">
                <a16:creationId xmlns:a16="http://schemas.microsoft.com/office/drawing/2014/main" id="{38ECB9A1-6BDF-4776-B199-996EF5AF9576}"/>
              </a:ext>
            </a:extLst>
          </p:cNvPr>
          <p:cNvSpPr/>
          <p:nvPr/>
        </p:nvSpPr>
        <p:spPr bwMode="auto">
          <a:xfrm>
            <a:off x="8048892" y="6323012"/>
            <a:ext cx="3911220" cy="4984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765" kern="0" dirty="0">
                <a:solidFill>
                  <a:schemeClr val="tx1"/>
                </a:solidFill>
                <a:latin typeface="+mj-lt"/>
                <a:cs typeface="Segoe UI" panose="020B0502040204020203" pitchFamily="34" charset="0"/>
              </a:rPr>
              <a:t>Version: March 2018</a:t>
            </a:r>
          </a:p>
        </p:txBody>
      </p:sp>
      <p:sp>
        <p:nvSpPr>
          <p:cNvPr id="3" name="Footer Placeholder 2">
            <a:extLst>
              <a:ext uri="{FF2B5EF4-FFF2-40B4-BE49-F238E27FC236}">
                <a16:creationId xmlns:a16="http://schemas.microsoft.com/office/drawing/2014/main" id="{68A163C0-0756-4909-84BE-197A6D13BC69}"/>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628710627"/>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F00D7-766D-4A3B-894C-311560C57E64}"/>
              </a:ext>
            </a:extLst>
          </p:cNvPr>
          <p:cNvSpPr>
            <a:spLocks noGrp="1"/>
          </p:cNvSpPr>
          <p:nvPr>
            <p:ph type="title"/>
          </p:nvPr>
        </p:nvSpPr>
        <p:spPr/>
        <p:txBody>
          <a:bodyPr>
            <a:noAutofit/>
          </a:bodyPr>
          <a:lstStyle/>
          <a:p>
            <a:r>
              <a:rPr lang="en-US" b="1" dirty="0">
                <a:latin typeface="+mj-lt"/>
              </a:rPr>
              <a:t>What Data do we Need – Exercise</a:t>
            </a:r>
          </a:p>
        </p:txBody>
      </p:sp>
      <p:sp>
        <p:nvSpPr>
          <p:cNvPr id="3" name="Text Placeholder 2">
            <a:extLst>
              <a:ext uri="{FF2B5EF4-FFF2-40B4-BE49-F238E27FC236}">
                <a16:creationId xmlns:a16="http://schemas.microsoft.com/office/drawing/2014/main" id="{40178D67-3FAB-4D88-B65A-CFAF03F4FFD4}"/>
              </a:ext>
            </a:extLst>
          </p:cNvPr>
          <p:cNvSpPr>
            <a:spLocks noGrp="1"/>
          </p:cNvSpPr>
          <p:nvPr>
            <p:ph type="body" sz="quarter" idx="13"/>
          </p:nvPr>
        </p:nvSpPr>
        <p:spPr>
          <a:xfrm>
            <a:off x="104775" y="1028700"/>
            <a:ext cx="10180638" cy="4963026"/>
          </a:xfrm>
        </p:spPr>
        <p:txBody>
          <a:bodyPr>
            <a:normAutofit/>
          </a:bodyPr>
          <a:lstStyle/>
          <a:p>
            <a:r>
              <a:rPr lang="en-US" dirty="0"/>
              <a:t>Document the following:</a:t>
            </a:r>
          </a:p>
          <a:p>
            <a:pPr lvl="1"/>
            <a:r>
              <a:rPr lang="en-US" dirty="0"/>
              <a:t>What do I need aggregate or count?</a:t>
            </a:r>
          </a:p>
          <a:p>
            <a:pPr lvl="1"/>
            <a:r>
              <a:rPr lang="en-US" dirty="0"/>
              <a:t>What is required to describe and provide granularity to my facts?</a:t>
            </a:r>
          </a:p>
          <a:p>
            <a:pPr lvl="1"/>
            <a:endParaRPr lang="en-US" dirty="0"/>
          </a:p>
          <a:p>
            <a:pPr marL="0" indent="0">
              <a:buNone/>
            </a:pPr>
            <a:r>
              <a:rPr lang="en-US" sz="3200" b="1" dirty="0"/>
              <a:t>The Request</a:t>
            </a:r>
          </a:p>
          <a:p>
            <a:pPr lvl="1"/>
            <a:r>
              <a:rPr lang="en-US" sz="2800" dirty="0"/>
              <a:t>The CMO wants a sales &amp; market share analysis</a:t>
            </a:r>
          </a:p>
          <a:p>
            <a:pPr lvl="2"/>
            <a:r>
              <a:rPr lang="en-US" sz="2400" dirty="0"/>
              <a:t>How well do VanArsdel’s products sell compared to 3</a:t>
            </a:r>
            <a:r>
              <a:rPr lang="en-US" sz="2400" baseline="30000" dirty="0"/>
              <a:t>rd</a:t>
            </a:r>
            <a:r>
              <a:rPr lang="en-US" sz="2400" dirty="0"/>
              <a:t> Party?</a:t>
            </a:r>
          </a:p>
          <a:p>
            <a:pPr lvl="2"/>
            <a:r>
              <a:rPr lang="en-US" sz="2400" dirty="0"/>
              <a:t>How do we perform nationwide vs. international for our products?</a:t>
            </a:r>
          </a:p>
          <a:p>
            <a:pPr lvl="2"/>
            <a:r>
              <a:rPr lang="en-US" sz="2400" dirty="0"/>
              <a:t>What product categories and segments show recent trends</a:t>
            </a:r>
          </a:p>
          <a:p>
            <a:pPr lvl="2"/>
            <a:r>
              <a:rPr lang="en-US" sz="2400" dirty="0"/>
              <a:t>How do we compare this year vs. last year?</a:t>
            </a:r>
          </a:p>
          <a:p>
            <a:pPr marL="0" indent="0">
              <a:buNone/>
            </a:pPr>
            <a:endParaRPr lang="en-US" dirty="0"/>
          </a:p>
        </p:txBody>
      </p:sp>
    </p:spTree>
    <p:extLst>
      <p:ext uri="{BB962C8B-B14F-4D97-AF65-F5344CB8AC3E}">
        <p14:creationId xmlns:p14="http://schemas.microsoft.com/office/powerpoint/2010/main" val="3508821424"/>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C8369-A39A-4655-9DA7-4A27497C6EF3}"/>
              </a:ext>
            </a:extLst>
          </p:cNvPr>
          <p:cNvSpPr>
            <a:spLocks noGrp="1"/>
          </p:cNvSpPr>
          <p:nvPr>
            <p:ph type="title"/>
          </p:nvPr>
        </p:nvSpPr>
        <p:spPr/>
        <p:txBody>
          <a:bodyPr>
            <a:noAutofit/>
          </a:bodyPr>
          <a:lstStyle/>
          <a:p>
            <a:r>
              <a:rPr lang="en-US" b="1" dirty="0">
                <a:latin typeface="+mj-lt"/>
              </a:rPr>
              <a:t>What Data do we Have?</a:t>
            </a:r>
          </a:p>
        </p:txBody>
      </p:sp>
      <p:sp>
        <p:nvSpPr>
          <p:cNvPr id="3" name="Text Placeholder 2">
            <a:extLst>
              <a:ext uri="{FF2B5EF4-FFF2-40B4-BE49-F238E27FC236}">
                <a16:creationId xmlns:a16="http://schemas.microsoft.com/office/drawing/2014/main" id="{E4F9E222-DBF7-490E-B895-B54E48F64933}"/>
              </a:ext>
            </a:extLst>
          </p:cNvPr>
          <p:cNvSpPr>
            <a:spLocks noGrp="1"/>
          </p:cNvSpPr>
          <p:nvPr>
            <p:ph type="body" sz="quarter" idx="13"/>
          </p:nvPr>
        </p:nvSpPr>
        <p:spPr>
          <a:xfrm>
            <a:off x="65696" y="836194"/>
            <a:ext cx="10180638" cy="4305300"/>
          </a:xfrm>
        </p:spPr>
        <p:txBody>
          <a:bodyPr>
            <a:normAutofit lnSpcReduction="10000"/>
          </a:bodyPr>
          <a:lstStyle/>
          <a:p>
            <a:pPr marL="0" indent="0">
              <a:buNone/>
            </a:pPr>
            <a:r>
              <a:rPr lang="en-US" b="1" dirty="0"/>
              <a:t>Explore the Data! (</a:t>
            </a:r>
            <a:r>
              <a:rPr lang="en-US" b="1" dirty="0" err="1"/>
              <a:t>USSales</a:t>
            </a:r>
            <a:r>
              <a:rPr lang="en-US" b="1" dirty="0"/>
              <a:t> Folder)</a:t>
            </a:r>
            <a:br>
              <a:rPr lang="en-US" b="1" dirty="0"/>
            </a:br>
            <a:endParaRPr lang="en-US" b="1" dirty="0"/>
          </a:p>
          <a:p>
            <a:r>
              <a:rPr lang="en-US" b="1" dirty="0"/>
              <a:t>Import the data into a new Power BI Model</a:t>
            </a:r>
          </a:p>
          <a:p>
            <a:pPr lvl="1"/>
            <a:r>
              <a:rPr lang="en-US" dirty="0"/>
              <a:t>What is the source of the data?</a:t>
            </a:r>
          </a:p>
          <a:p>
            <a:pPr lvl="1"/>
            <a:r>
              <a:rPr lang="en-US" dirty="0"/>
              <a:t>What is the formats?</a:t>
            </a:r>
          </a:p>
          <a:p>
            <a:pPr lvl="1"/>
            <a:r>
              <a:rPr lang="en-US" dirty="0"/>
              <a:t>What is the current shape?</a:t>
            </a:r>
            <a:br>
              <a:rPr lang="en-US" dirty="0"/>
            </a:br>
            <a:endParaRPr lang="en-US" dirty="0"/>
          </a:p>
          <a:p>
            <a:r>
              <a:rPr lang="en-US" b="1" dirty="0"/>
              <a:t>How does this match with what we Need?</a:t>
            </a:r>
          </a:p>
          <a:p>
            <a:pPr lvl="1"/>
            <a:r>
              <a:rPr lang="en-US" dirty="0"/>
              <a:t>What am I counting?</a:t>
            </a:r>
          </a:p>
          <a:p>
            <a:pPr lvl="1"/>
            <a:r>
              <a:rPr lang="en-US" dirty="0"/>
              <a:t>What am I describing?</a:t>
            </a:r>
          </a:p>
          <a:p>
            <a:pPr lvl="1"/>
            <a:r>
              <a:rPr lang="en-US" dirty="0"/>
              <a:t>What is missing or is the wrong shape?</a:t>
            </a:r>
          </a:p>
          <a:p>
            <a:pPr lvl="1"/>
            <a:endParaRPr lang="en-US" dirty="0"/>
          </a:p>
          <a:p>
            <a:endParaRPr lang="en-US" dirty="0"/>
          </a:p>
          <a:p>
            <a:pPr marL="0" indent="0">
              <a:buNone/>
            </a:pPr>
            <a:endParaRPr lang="en-US" sz="3200" dirty="0">
              <a:latin typeface="+mn-lt"/>
            </a:endParaRPr>
          </a:p>
          <a:p>
            <a:endParaRPr lang="en-US" sz="2400" dirty="0">
              <a:latin typeface="+mn-lt"/>
            </a:endParaRPr>
          </a:p>
        </p:txBody>
      </p:sp>
    </p:spTree>
    <p:extLst>
      <p:ext uri="{BB962C8B-B14F-4D97-AF65-F5344CB8AC3E}">
        <p14:creationId xmlns:p14="http://schemas.microsoft.com/office/powerpoint/2010/main" val="3555102960"/>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ECA8A-9C57-4C0D-B740-D351611E3EA5}"/>
              </a:ext>
            </a:extLst>
          </p:cNvPr>
          <p:cNvSpPr>
            <a:spLocks noGrp="1"/>
          </p:cNvSpPr>
          <p:nvPr>
            <p:ph type="title"/>
          </p:nvPr>
        </p:nvSpPr>
        <p:spPr/>
        <p:txBody>
          <a:bodyPr>
            <a:normAutofit fontScale="90000"/>
          </a:bodyPr>
          <a:lstStyle/>
          <a:p>
            <a:r>
              <a:rPr lang="en-US" b="1" dirty="0">
                <a:solidFill>
                  <a:prstClr val="black"/>
                </a:solidFill>
                <a:latin typeface="Segoe Pro"/>
              </a:rPr>
              <a:t>What Data do we Have - Exercise</a:t>
            </a:r>
            <a:endParaRPr lang="en-US" dirty="0"/>
          </a:p>
        </p:txBody>
      </p:sp>
      <p:sp>
        <p:nvSpPr>
          <p:cNvPr id="3" name="Text Placeholder 2">
            <a:extLst>
              <a:ext uri="{FF2B5EF4-FFF2-40B4-BE49-F238E27FC236}">
                <a16:creationId xmlns:a16="http://schemas.microsoft.com/office/drawing/2014/main" id="{8DC7DD7F-E5C2-4A68-8735-8B1C8C602F47}"/>
              </a:ext>
            </a:extLst>
          </p:cNvPr>
          <p:cNvSpPr>
            <a:spLocks noGrp="1"/>
          </p:cNvSpPr>
          <p:nvPr>
            <p:ph type="body" sz="quarter" idx="13"/>
          </p:nvPr>
        </p:nvSpPr>
        <p:spPr>
          <a:xfrm>
            <a:off x="104775" y="1028699"/>
            <a:ext cx="3931648" cy="5019403"/>
          </a:xfrm>
        </p:spPr>
        <p:txBody>
          <a:bodyPr/>
          <a:lstStyle/>
          <a:p>
            <a:pPr marL="0" indent="0">
              <a:buNone/>
            </a:pPr>
            <a:r>
              <a:rPr lang="en-US" b="1" dirty="0"/>
              <a:t>Sales file – csv</a:t>
            </a:r>
          </a:p>
          <a:p>
            <a:r>
              <a:rPr lang="en-US" dirty="0"/>
              <a:t>Facts</a:t>
            </a:r>
          </a:p>
          <a:p>
            <a:pPr lvl="1"/>
            <a:r>
              <a:rPr lang="en-US" dirty="0"/>
              <a:t>Units</a:t>
            </a:r>
          </a:p>
          <a:p>
            <a:pPr lvl="1"/>
            <a:r>
              <a:rPr lang="en-US" dirty="0"/>
              <a:t>Revenue</a:t>
            </a:r>
          </a:p>
          <a:p>
            <a:r>
              <a:rPr lang="en-US" dirty="0"/>
              <a:t>Dimensions</a:t>
            </a:r>
          </a:p>
          <a:p>
            <a:pPr lvl="1"/>
            <a:r>
              <a:rPr lang="en-US" dirty="0" err="1"/>
              <a:t>ProductID</a:t>
            </a:r>
            <a:endParaRPr lang="en-US" dirty="0"/>
          </a:p>
          <a:p>
            <a:pPr lvl="1"/>
            <a:r>
              <a:rPr lang="en-US" dirty="0"/>
              <a:t>Date</a:t>
            </a:r>
          </a:p>
          <a:p>
            <a:pPr lvl="1"/>
            <a:r>
              <a:rPr lang="en-US" dirty="0"/>
              <a:t>Zip</a:t>
            </a:r>
          </a:p>
          <a:p>
            <a:pPr lvl="1"/>
            <a:r>
              <a:rPr lang="en-US" dirty="0" err="1"/>
              <a:t>ManufacturerID</a:t>
            </a:r>
            <a:endParaRPr lang="en-US" dirty="0"/>
          </a:p>
          <a:p>
            <a:pPr lvl="1"/>
            <a:endParaRPr lang="en-US" dirty="0"/>
          </a:p>
        </p:txBody>
      </p:sp>
      <p:sp>
        <p:nvSpPr>
          <p:cNvPr id="4" name="Text Placeholder 2">
            <a:extLst>
              <a:ext uri="{FF2B5EF4-FFF2-40B4-BE49-F238E27FC236}">
                <a16:creationId xmlns:a16="http://schemas.microsoft.com/office/drawing/2014/main" id="{DA60DF89-B646-4C2C-BFF7-709C3B7E3F70}"/>
              </a:ext>
            </a:extLst>
          </p:cNvPr>
          <p:cNvSpPr txBox="1">
            <a:spLocks/>
          </p:cNvSpPr>
          <p:nvPr/>
        </p:nvSpPr>
        <p:spPr>
          <a:xfrm>
            <a:off x="6331402" y="889904"/>
            <a:ext cx="4732837" cy="5233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err="1"/>
              <a:t>BI_Dimension</a:t>
            </a:r>
            <a:r>
              <a:rPr lang="en-US" b="1" dirty="0"/>
              <a:t> file – Excel</a:t>
            </a:r>
          </a:p>
          <a:p>
            <a:r>
              <a:rPr lang="en-US" dirty="0"/>
              <a:t>Product Table</a:t>
            </a:r>
          </a:p>
          <a:p>
            <a:pPr lvl="1"/>
            <a:r>
              <a:rPr lang="en-US" dirty="0" err="1"/>
              <a:t>ProductID</a:t>
            </a:r>
            <a:endParaRPr lang="en-US" dirty="0"/>
          </a:p>
          <a:p>
            <a:pPr lvl="1"/>
            <a:r>
              <a:rPr lang="en-US" dirty="0"/>
              <a:t>Category (missing data)</a:t>
            </a:r>
          </a:p>
          <a:p>
            <a:pPr lvl="1"/>
            <a:r>
              <a:rPr lang="en-US" dirty="0"/>
              <a:t>Price (not number)</a:t>
            </a:r>
            <a:br>
              <a:rPr lang="en-US" dirty="0"/>
            </a:br>
            <a:r>
              <a:rPr lang="en-US" dirty="0"/>
              <a:t>Product (Not Split)</a:t>
            </a:r>
          </a:p>
          <a:p>
            <a:r>
              <a:rPr lang="en-US" dirty="0"/>
              <a:t>GEO - sheet</a:t>
            </a:r>
          </a:p>
          <a:p>
            <a:pPr lvl="1"/>
            <a:r>
              <a:rPr lang="en-US" dirty="0"/>
              <a:t>As sheet – not clean</a:t>
            </a:r>
          </a:p>
          <a:p>
            <a:pPr lvl="1"/>
            <a:r>
              <a:rPr lang="en-US" dirty="0"/>
              <a:t>Wrong Data types</a:t>
            </a:r>
          </a:p>
          <a:p>
            <a:r>
              <a:rPr lang="en-US" dirty="0"/>
              <a:t>Manufacturer – sheet</a:t>
            </a:r>
          </a:p>
          <a:p>
            <a:pPr lvl="1"/>
            <a:r>
              <a:rPr lang="en-US" dirty="0"/>
              <a:t>Not right layout (columns)</a:t>
            </a:r>
          </a:p>
          <a:p>
            <a:pPr lvl="1"/>
            <a:endParaRPr lang="en-US" dirty="0"/>
          </a:p>
        </p:txBody>
      </p:sp>
    </p:spTree>
    <p:extLst>
      <p:ext uri="{BB962C8B-B14F-4D97-AF65-F5344CB8AC3E}">
        <p14:creationId xmlns:p14="http://schemas.microsoft.com/office/powerpoint/2010/main" val="1503368671"/>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C8369-A39A-4655-9DA7-4A27497C6EF3}"/>
              </a:ext>
            </a:extLst>
          </p:cNvPr>
          <p:cNvSpPr>
            <a:spLocks noGrp="1"/>
          </p:cNvSpPr>
          <p:nvPr>
            <p:ph type="title"/>
          </p:nvPr>
        </p:nvSpPr>
        <p:spPr/>
        <p:txBody>
          <a:bodyPr>
            <a:noAutofit/>
          </a:bodyPr>
          <a:lstStyle/>
          <a:p>
            <a:r>
              <a:rPr lang="en-US" b="1" dirty="0">
                <a:latin typeface="+mj-lt"/>
              </a:rPr>
              <a:t>What Data do we Transform? </a:t>
            </a:r>
          </a:p>
        </p:txBody>
      </p:sp>
      <p:sp>
        <p:nvSpPr>
          <p:cNvPr id="3" name="Text Placeholder 2">
            <a:extLst>
              <a:ext uri="{FF2B5EF4-FFF2-40B4-BE49-F238E27FC236}">
                <a16:creationId xmlns:a16="http://schemas.microsoft.com/office/drawing/2014/main" id="{E4F9E222-DBF7-490E-B895-B54E48F64933}"/>
              </a:ext>
            </a:extLst>
          </p:cNvPr>
          <p:cNvSpPr>
            <a:spLocks noGrp="1"/>
          </p:cNvSpPr>
          <p:nvPr>
            <p:ph type="body" sz="quarter" idx="13"/>
          </p:nvPr>
        </p:nvSpPr>
        <p:spPr>
          <a:xfrm>
            <a:off x="105204" y="1185109"/>
            <a:ext cx="11673712" cy="4553953"/>
          </a:xfrm>
        </p:spPr>
        <p:txBody>
          <a:bodyPr/>
          <a:lstStyle/>
          <a:p>
            <a:pPr marL="0" indent="0">
              <a:buNone/>
            </a:pPr>
            <a:r>
              <a:rPr lang="en-US" sz="3200" b="1" dirty="0"/>
              <a:t>What transformations are needed?</a:t>
            </a:r>
          </a:p>
          <a:p>
            <a:r>
              <a:rPr lang="en-US" b="1" dirty="0">
                <a:latin typeface="+mn-lt"/>
              </a:rPr>
              <a:t>One file is a CSV (Sales transactions or Fact Table)</a:t>
            </a:r>
          </a:p>
          <a:p>
            <a:r>
              <a:rPr lang="en-US" b="1" dirty="0">
                <a:latin typeface="+mn-lt"/>
              </a:rPr>
              <a:t>We need to describe sales by Product (category, type), Manufacturer, GEO</a:t>
            </a:r>
          </a:p>
          <a:p>
            <a:pPr lvl="1"/>
            <a:r>
              <a:rPr lang="en-US" dirty="0">
                <a:latin typeface="+mn-lt"/>
              </a:rPr>
              <a:t>The </a:t>
            </a:r>
            <a:r>
              <a:rPr lang="en-US" dirty="0" err="1">
                <a:latin typeface="+mn-lt"/>
              </a:rPr>
              <a:t>BI_Dimension</a:t>
            </a:r>
            <a:r>
              <a:rPr lang="en-US" dirty="0">
                <a:latin typeface="+mn-lt"/>
              </a:rPr>
              <a:t> excel file has multiple worksheets…</a:t>
            </a:r>
          </a:p>
          <a:p>
            <a:pPr lvl="1"/>
            <a:endParaRPr lang="en-US" dirty="0">
              <a:latin typeface="+mn-lt"/>
            </a:endParaRPr>
          </a:p>
          <a:p>
            <a:r>
              <a:rPr lang="en-US" dirty="0">
                <a:latin typeface="+mn-lt"/>
              </a:rPr>
              <a:t>What to fix</a:t>
            </a:r>
          </a:p>
          <a:p>
            <a:pPr lvl="1"/>
            <a:r>
              <a:rPr lang="en-US" dirty="0">
                <a:latin typeface="+mn-lt"/>
              </a:rPr>
              <a:t>How do we format Product?</a:t>
            </a:r>
          </a:p>
          <a:p>
            <a:pPr lvl="1"/>
            <a:r>
              <a:rPr lang="en-US" dirty="0">
                <a:latin typeface="+mn-lt"/>
              </a:rPr>
              <a:t>How do we format Manufacturer?</a:t>
            </a:r>
          </a:p>
          <a:p>
            <a:pPr lvl="1"/>
            <a:r>
              <a:rPr lang="en-US" dirty="0">
                <a:latin typeface="+mn-lt"/>
              </a:rPr>
              <a:t>GEO?</a:t>
            </a:r>
          </a:p>
          <a:p>
            <a:endParaRPr lang="en-US" sz="3200" dirty="0">
              <a:latin typeface="+mn-lt"/>
            </a:endParaRPr>
          </a:p>
          <a:p>
            <a:endParaRPr lang="en-US" sz="2400" dirty="0">
              <a:latin typeface="+mn-lt"/>
            </a:endParaRPr>
          </a:p>
        </p:txBody>
      </p:sp>
    </p:spTree>
    <p:extLst>
      <p:ext uri="{BB962C8B-B14F-4D97-AF65-F5344CB8AC3E}">
        <p14:creationId xmlns:p14="http://schemas.microsoft.com/office/powerpoint/2010/main" val="227907937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A062B-6E5C-4B67-B676-BA60B4336C25}"/>
              </a:ext>
            </a:extLst>
          </p:cNvPr>
          <p:cNvSpPr>
            <a:spLocks noGrp="1"/>
          </p:cNvSpPr>
          <p:nvPr>
            <p:ph type="title"/>
          </p:nvPr>
        </p:nvSpPr>
        <p:spPr/>
        <p:txBody>
          <a:bodyPr>
            <a:normAutofit fontScale="90000"/>
          </a:bodyPr>
          <a:lstStyle/>
          <a:p>
            <a:r>
              <a:rPr lang="en-US" dirty="0"/>
              <a:t>Ask the Right Questions</a:t>
            </a:r>
          </a:p>
        </p:txBody>
      </p:sp>
      <p:sp>
        <p:nvSpPr>
          <p:cNvPr id="3" name="Text Placeholder 2">
            <a:extLst>
              <a:ext uri="{FF2B5EF4-FFF2-40B4-BE49-F238E27FC236}">
                <a16:creationId xmlns:a16="http://schemas.microsoft.com/office/drawing/2014/main" id="{CFB9ADC1-046E-415D-A479-E7B6AE1B25C7}"/>
              </a:ext>
            </a:extLst>
          </p:cNvPr>
          <p:cNvSpPr>
            <a:spLocks noGrp="1"/>
          </p:cNvSpPr>
          <p:nvPr>
            <p:ph type="body" sz="quarter" idx="13"/>
          </p:nvPr>
        </p:nvSpPr>
        <p:spPr>
          <a:xfrm>
            <a:off x="105204" y="836194"/>
            <a:ext cx="10180638" cy="5781173"/>
          </a:xfrm>
        </p:spPr>
        <p:txBody>
          <a:bodyPr>
            <a:normAutofit/>
          </a:bodyPr>
          <a:lstStyle/>
          <a:p>
            <a:r>
              <a:rPr lang="en-US" sz="3200" b="1" dirty="0"/>
              <a:t>What Data do we need?</a:t>
            </a:r>
          </a:p>
          <a:p>
            <a:pPr lvl="1"/>
            <a:r>
              <a:rPr lang="en-US" sz="2800" dirty="0">
                <a:latin typeface="Segoe Pro Display Light" panose="020B0302040504020203" pitchFamily="34" charset="0"/>
              </a:rPr>
              <a:t>Product Sales that contain information on location, date, manufacturer, product details</a:t>
            </a:r>
            <a:br>
              <a:rPr lang="en-US" sz="2800" dirty="0">
                <a:latin typeface="Segoe Pro Display Light" panose="020B0302040504020203" pitchFamily="34" charset="0"/>
              </a:rPr>
            </a:br>
            <a:endParaRPr lang="en-US" sz="2800" dirty="0">
              <a:latin typeface="Segoe Pro Display Light" panose="020B0302040504020203" pitchFamily="34" charset="0"/>
            </a:endParaRPr>
          </a:p>
          <a:p>
            <a:r>
              <a:rPr lang="en-US" sz="3200" b="1" dirty="0"/>
              <a:t>What Data do we have? (</a:t>
            </a:r>
            <a:r>
              <a:rPr lang="en-US" sz="3200" b="1" dirty="0" err="1"/>
              <a:t>USSales</a:t>
            </a:r>
            <a:r>
              <a:rPr lang="en-US" sz="3200" b="1" dirty="0"/>
              <a:t> Folder)</a:t>
            </a:r>
          </a:p>
          <a:p>
            <a:pPr lvl="1"/>
            <a:r>
              <a:rPr lang="en-US" sz="2800" dirty="0">
                <a:latin typeface="+mn-lt"/>
              </a:rPr>
              <a:t>Sales table (sales.csv) &amp; Dimension Excel file</a:t>
            </a:r>
          </a:p>
          <a:p>
            <a:pPr lvl="1"/>
            <a:r>
              <a:rPr lang="en-US" sz="2800" dirty="0">
                <a:latin typeface="+mn-lt"/>
              </a:rPr>
              <a:t>Current Shape is wrong for some dimension files</a:t>
            </a:r>
            <a:br>
              <a:rPr lang="en-US" sz="2800" dirty="0">
                <a:latin typeface="+mn-lt"/>
              </a:rPr>
            </a:br>
            <a:endParaRPr lang="en-US" sz="2800" dirty="0">
              <a:latin typeface="+mn-lt"/>
            </a:endParaRPr>
          </a:p>
          <a:p>
            <a:r>
              <a:rPr lang="en-US" sz="3200" b="1" dirty="0"/>
              <a:t>What Data do we transform?</a:t>
            </a:r>
            <a:endParaRPr lang="en-US" sz="2400" b="1" dirty="0">
              <a:latin typeface="+mn-lt"/>
            </a:endParaRPr>
          </a:p>
          <a:p>
            <a:pPr lvl="1"/>
            <a:r>
              <a:rPr lang="en-US" sz="2800" dirty="0">
                <a:latin typeface="+mn-lt"/>
              </a:rPr>
              <a:t>Reshape Manufacturer file to have unique ID </a:t>
            </a:r>
          </a:p>
          <a:p>
            <a:pPr lvl="1"/>
            <a:r>
              <a:rPr lang="en-US" sz="2800" dirty="0">
                <a:latin typeface="+mn-lt"/>
              </a:rPr>
              <a:t>Optimize Product table to be able to report</a:t>
            </a:r>
          </a:p>
          <a:p>
            <a:pPr lvl="1"/>
            <a:r>
              <a:rPr lang="en-US" sz="2800" dirty="0">
                <a:latin typeface="+mn-lt"/>
              </a:rPr>
              <a:t>Fix GEO table to match to Sales Zip</a:t>
            </a:r>
            <a:endParaRPr lang="en-US" sz="2800" dirty="0"/>
          </a:p>
        </p:txBody>
      </p:sp>
    </p:spTree>
    <p:extLst>
      <p:ext uri="{BB962C8B-B14F-4D97-AF65-F5344CB8AC3E}">
        <p14:creationId xmlns:p14="http://schemas.microsoft.com/office/powerpoint/2010/main" val="2561653122"/>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1098762"/>
          </a:xfrm>
        </p:spPr>
        <p:txBody>
          <a:bodyPr/>
          <a:lstStyle/>
          <a:p>
            <a:r>
              <a:rPr lang="en-US" sz="6600" b="1" dirty="0">
                <a:solidFill>
                  <a:schemeClr val="tx1"/>
                </a:solidFill>
              </a:rPr>
              <a:t>Questions?</a:t>
            </a:r>
          </a:p>
        </p:txBody>
      </p:sp>
    </p:spTree>
    <p:extLst>
      <p:ext uri="{BB962C8B-B14F-4D97-AF65-F5344CB8AC3E}">
        <p14:creationId xmlns:p14="http://schemas.microsoft.com/office/powerpoint/2010/main" val="807405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2215991"/>
          </a:xfrm>
        </p:spPr>
        <p:txBody>
          <a:bodyPr/>
          <a:lstStyle/>
          <a:p>
            <a:r>
              <a:rPr lang="en-US" sz="6600" b="1" dirty="0">
                <a:solidFill>
                  <a:schemeClr val="tx1"/>
                </a:solidFill>
                <a:latin typeface="Segoe Pro Display" panose="020B0502040504020203" pitchFamily="34" charset="0"/>
              </a:rPr>
              <a:t>MODULE 1b: </a:t>
            </a:r>
          </a:p>
          <a:p>
            <a:r>
              <a:rPr lang="en-US" sz="6600" b="1" dirty="0">
                <a:solidFill>
                  <a:schemeClr val="tx1"/>
                </a:solidFill>
                <a:latin typeface="Segoe Pro Display" panose="020B0502040504020203" pitchFamily="34" charset="0"/>
              </a:rPr>
              <a:t>Basic Data Modeling</a:t>
            </a:r>
          </a:p>
        </p:txBody>
      </p:sp>
    </p:spTree>
    <p:extLst>
      <p:ext uri="{BB962C8B-B14F-4D97-AF65-F5344CB8AC3E}">
        <p14:creationId xmlns:p14="http://schemas.microsoft.com/office/powerpoint/2010/main" val="75782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4118050"/>
          </a:xfrm>
          <a:prstGeom prst="rect">
            <a:avLst/>
          </a:prstGeom>
        </p:spPr>
        <p:txBody>
          <a:bodyPr wrap="square">
            <a:spAutoFit/>
          </a:bodyPr>
          <a:lstStyle/>
          <a:p>
            <a:pPr>
              <a:lnSpc>
                <a:spcPct val="120000"/>
              </a:lnSpc>
              <a:spcAft>
                <a:spcPts val="1800"/>
              </a:spcAft>
            </a:pPr>
            <a:r>
              <a:rPr lang="en-US" sz="2400" u="sng" dirty="0">
                <a:solidFill>
                  <a:schemeClr val="tx1">
                    <a:lumMod val="50000"/>
                  </a:schemeClr>
                </a:solidFill>
              </a:rPr>
              <a:t>Objectives: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basic architecture of PBI Desktop </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Power BI modeling terminology </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6E239BCA-E124-4FF4-BF29-D39F73E6CDA0}"/>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6805407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2317879" y="1072328"/>
            <a:ext cx="9228667" cy="5519435"/>
          </a:xfrm>
          <a:prstGeom prst="rect">
            <a:avLst/>
          </a:prstGeom>
          <a:solidFill>
            <a:schemeClr val="bg1">
              <a:lumMod val="85000"/>
            </a:schemeClr>
          </a:solidFill>
          <a:ln>
            <a:solidFill>
              <a:srgbClr val="7676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u="sng" dirty="0">
                <a:gradFill>
                  <a:gsLst>
                    <a:gs pos="2917">
                      <a:schemeClr val="tx1"/>
                    </a:gs>
                    <a:gs pos="30000">
                      <a:schemeClr val="tx1"/>
                    </a:gs>
                  </a:gsLst>
                  <a:lin ang="5400000" scaled="0"/>
                </a:gradFill>
              </a:rPr>
              <a:t>Power BI Desktop file (.PBIX)</a:t>
            </a:r>
          </a:p>
        </p:txBody>
      </p:sp>
      <p:grpSp>
        <p:nvGrpSpPr>
          <p:cNvPr id="3" name="Group 2"/>
          <p:cNvGrpSpPr/>
          <p:nvPr/>
        </p:nvGrpSpPr>
        <p:grpSpPr>
          <a:xfrm>
            <a:off x="1217213" y="2321874"/>
            <a:ext cx="4011952" cy="3051147"/>
            <a:chOff x="1217213" y="2321874"/>
            <a:chExt cx="4011952" cy="3051147"/>
          </a:xfrm>
        </p:grpSpPr>
        <p:pic>
          <p:nvPicPr>
            <p:cNvPr id="11" name="Picture 10"/>
            <p:cNvPicPr>
              <a:picLocks noChangeAspect="1"/>
            </p:cNvPicPr>
            <p:nvPr/>
          </p:nvPicPr>
          <p:blipFill>
            <a:blip r:embed="rId3"/>
            <a:stretch>
              <a:fillRect/>
            </a:stretch>
          </p:blipFill>
          <p:spPr>
            <a:xfrm>
              <a:off x="2383213" y="2321874"/>
              <a:ext cx="2566355" cy="1399830"/>
            </a:xfrm>
            <a:prstGeom prst="rect">
              <a:avLst/>
            </a:prstGeom>
          </p:spPr>
        </p:pic>
        <p:sp>
          <p:nvSpPr>
            <p:cNvPr id="61" name="TextBox 60"/>
            <p:cNvSpPr txBox="1"/>
            <p:nvPr/>
          </p:nvSpPr>
          <p:spPr>
            <a:xfrm>
              <a:off x="2408415" y="3904927"/>
              <a:ext cx="2820750" cy="1468094"/>
            </a:xfrm>
            <a:prstGeom prst="rect">
              <a:avLst/>
            </a:prstGeom>
            <a:noFill/>
          </p:spPr>
          <p:txBody>
            <a:bodyPr wrap="square" lIns="182880" tIns="146304" rIns="182880" bIns="146304" rtlCol="0">
              <a:spAutoFit/>
            </a:bodyPr>
            <a:lstStyle/>
            <a:p>
              <a:pPr>
                <a:lnSpc>
                  <a:spcPct val="90000"/>
                </a:lnSpc>
                <a:spcAft>
                  <a:spcPts val="600"/>
                </a:spcAft>
              </a:pPr>
              <a:r>
                <a:rPr lang="en-US" sz="2000" u="sng" dirty="0">
                  <a:gradFill>
                    <a:gsLst>
                      <a:gs pos="2917">
                        <a:schemeClr val="tx1"/>
                      </a:gs>
                      <a:gs pos="30000">
                        <a:schemeClr val="tx1"/>
                      </a:gs>
                    </a:gsLst>
                    <a:lin ang="5400000" scaled="0"/>
                  </a:gradFill>
                </a:rPr>
                <a:t>Query Editor</a:t>
              </a:r>
            </a:p>
            <a:p>
              <a:pPr>
                <a:lnSpc>
                  <a:spcPct val="90000"/>
                </a:lnSpc>
                <a:spcAft>
                  <a:spcPts val="600"/>
                </a:spcAft>
              </a:pPr>
              <a:r>
                <a:rPr lang="en-US" sz="1600" dirty="0">
                  <a:gradFill>
                    <a:gsLst>
                      <a:gs pos="2917">
                        <a:schemeClr val="tx1"/>
                      </a:gs>
                      <a:gs pos="30000">
                        <a:schemeClr val="tx1"/>
                      </a:gs>
                    </a:gsLst>
                    <a:lin ang="5400000" scaled="0"/>
                  </a:gradFill>
                </a:rPr>
                <a:t>Data Source Connections</a:t>
              </a:r>
            </a:p>
            <a:p>
              <a:pPr>
                <a:lnSpc>
                  <a:spcPct val="90000"/>
                </a:lnSpc>
                <a:spcAft>
                  <a:spcPts val="600"/>
                </a:spcAft>
              </a:pPr>
              <a:r>
                <a:rPr lang="en-US" sz="1600" dirty="0">
                  <a:gradFill>
                    <a:gsLst>
                      <a:gs pos="2917">
                        <a:schemeClr val="tx1"/>
                      </a:gs>
                      <a:gs pos="30000">
                        <a:schemeClr val="tx1"/>
                      </a:gs>
                    </a:gsLst>
                    <a:lin ang="5400000" scaled="0"/>
                  </a:gradFill>
                </a:rPr>
                <a:t>Data Transformations</a:t>
              </a:r>
            </a:p>
            <a:p>
              <a:pPr>
                <a:lnSpc>
                  <a:spcPct val="90000"/>
                </a:lnSpc>
                <a:spcAft>
                  <a:spcPts val="600"/>
                </a:spcAft>
              </a:pPr>
              <a:r>
                <a:rPr lang="en-US" sz="1600" i="1" dirty="0">
                  <a:solidFill>
                    <a:schemeClr val="tx1">
                      <a:lumMod val="50000"/>
                      <a:lumOff val="50000"/>
                    </a:schemeClr>
                  </a:solidFill>
                </a:rPr>
                <a:t>(Prep data for Data Model)</a:t>
              </a:r>
              <a:endParaRPr lang="en-US" sz="1600" dirty="0">
                <a:gradFill>
                  <a:gsLst>
                    <a:gs pos="2917">
                      <a:schemeClr val="tx1"/>
                    </a:gs>
                    <a:gs pos="30000">
                      <a:schemeClr val="tx1"/>
                    </a:gs>
                  </a:gsLst>
                  <a:lin ang="5400000" scaled="0"/>
                </a:gradFill>
              </a:endParaRPr>
            </a:p>
          </p:txBody>
        </p:sp>
        <p:cxnSp>
          <p:nvCxnSpPr>
            <p:cNvPr id="68" name="Straight Arrow Connector 67"/>
            <p:cNvCxnSpPr/>
            <p:nvPr/>
          </p:nvCxnSpPr>
          <p:spPr>
            <a:xfrm flipV="1">
              <a:off x="1217213" y="3534158"/>
              <a:ext cx="823995" cy="778573"/>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1321743" y="2571623"/>
              <a:ext cx="719465" cy="510235"/>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Power BI Desktop Data Flow</a:t>
            </a:r>
          </a:p>
        </p:txBody>
      </p:sp>
      <p:pic>
        <p:nvPicPr>
          <p:cNvPr id="60" name="Picture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pSp>
        <p:nvGrpSpPr>
          <p:cNvPr id="12" name="Group 11"/>
          <p:cNvGrpSpPr/>
          <p:nvPr/>
        </p:nvGrpSpPr>
        <p:grpSpPr>
          <a:xfrm>
            <a:off x="6426639" y="1861544"/>
            <a:ext cx="4942108" cy="1294063"/>
            <a:chOff x="6426639" y="1861544"/>
            <a:chExt cx="4942108" cy="1294063"/>
          </a:xfrm>
        </p:grpSpPr>
        <p:sp>
          <p:nvSpPr>
            <p:cNvPr id="63" name="TextBox 62"/>
            <p:cNvSpPr txBox="1"/>
            <p:nvPr/>
          </p:nvSpPr>
          <p:spPr>
            <a:xfrm>
              <a:off x="9590634" y="1953889"/>
              <a:ext cx="1778113" cy="871008"/>
            </a:xfrm>
            <a:prstGeom prst="rect">
              <a:avLst/>
            </a:prstGeom>
            <a:noFill/>
          </p:spPr>
          <p:txBody>
            <a:bodyPr wrap="square" lIns="182880" tIns="146304" rIns="182880" bIns="146304" rtlCol="0">
              <a:spAutoFit/>
            </a:bodyPr>
            <a:lstStyle/>
            <a:p>
              <a:pPr>
                <a:lnSpc>
                  <a:spcPct val="90000"/>
                </a:lnSpc>
                <a:spcAft>
                  <a:spcPts val="600"/>
                </a:spcAft>
              </a:pPr>
              <a:r>
                <a:rPr lang="en-US" sz="2000" u="sng" dirty="0">
                  <a:gradFill>
                    <a:gsLst>
                      <a:gs pos="2917">
                        <a:schemeClr val="tx1"/>
                      </a:gs>
                      <a:gs pos="30000">
                        <a:schemeClr val="tx1"/>
                      </a:gs>
                    </a:gsLst>
                    <a:lin ang="5400000" scaled="0"/>
                  </a:gradFill>
                </a:rPr>
                <a:t>Report</a:t>
              </a:r>
            </a:p>
            <a:p>
              <a:pPr>
                <a:lnSpc>
                  <a:spcPct val="90000"/>
                </a:lnSpc>
                <a:spcAft>
                  <a:spcPts val="600"/>
                </a:spcAft>
              </a:pPr>
              <a:r>
                <a:rPr lang="en-US" sz="1600" dirty="0">
                  <a:gradFill>
                    <a:gsLst>
                      <a:gs pos="2917">
                        <a:schemeClr val="tx1"/>
                      </a:gs>
                      <a:gs pos="30000">
                        <a:schemeClr val="tx1"/>
                      </a:gs>
                    </a:gsLst>
                    <a:lin ang="5400000" scaled="0"/>
                  </a:gradFill>
                </a:rPr>
                <a:t>Create Visuals</a:t>
              </a:r>
            </a:p>
          </p:txBody>
        </p:sp>
        <p:pic>
          <p:nvPicPr>
            <p:cNvPr id="15" name="Picture 14"/>
            <p:cNvPicPr>
              <a:picLocks noChangeAspect="1"/>
            </p:cNvPicPr>
            <p:nvPr/>
          </p:nvPicPr>
          <p:blipFill>
            <a:blip r:embed="rId5"/>
            <a:stretch>
              <a:fillRect/>
            </a:stretch>
          </p:blipFill>
          <p:spPr>
            <a:xfrm>
              <a:off x="6983498" y="1861544"/>
              <a:ext cx="2607136" cy="1294063"/>
            </a:xfrm>
            <a:prstGeom prst="rect">
              <a:avLst/>
            </a:prstGeom>
            <a:ln>
              <a:solidFill>
                <a:schemeClr val="tx1">
                  <a:lumMod val="50000"/>
                  <a:lumOff val="50000"/>
                </a:schemeClr>
              </a:solidFill>
            </a:ln>
          </p:spPr>
        </p:pic>
        <p:pic>
          <p:nvPicPr>
            <p:cNvPr id="17" name="Picture 16"/>
            <p:cNvPicPr>
              <a:picLocks noChangeAspect="1"/>
            </p:cNvPicPr>
            <p:nvPr/>
          </p:nvPicPr>
          <p:blipFill>
            <a:blip r:embed="rId6"/>
            <a:stretch>
              <a:fillRect/>
            </a:stretch>
          </p:blipFill>
          <p:spPr>
            <a:xfrm>
              <a:off x="6426639" y="1909676"/>
              <a:ext cx="374669" cy="1212912"/>
            </a:xfrm>
            <a:prstGeom prst="rect">
              <a:avLst/>
            </a:prstGeom>
          </p:spPr>
        </p:pic>
        <p:cxnSp>
          <p:nvCxnSpPr>
            <p:cNvPr id="28" name="Straight Arrow Connector 27"/>
            <p:cNvCxnSpPr/>
            <p:nvPr/>
          </p:nvCxnSpPr>
          <p:spPr>
            <a:xfrm>
              <a:off x="6783614" y="2114550"/>
              <a:ext cx="186422" cy="15875"/>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420288" y="3326460"/>
            <a:ext cx="5253455" cy="1285896"/>
            <a:chOff x="6420288" y="3326460"/>
            <a:chExt cx="5253455" cy="1285896"/>
          </a:xfrm>
        </p:grpSpPr>
        <p:pic>
          <p:nvPicPr>
            <p:cNvPr id="18" name="Picture 17"/>
            <p:cNvPicPr>
              <a:picLocks noChangeAspect="1"/>
            </p:cNvPicPr>
            <p:nvPr/>
          </p:nvPicPr>
          <p:blipFill>
            <a:blip r:embed="rId7"/>
            <a:stretch>
              <a:fillRect/>
            </a:stretch>
          </p:blipFill>
          <p:spPr>
            <a:xfrm>
              <a:off x="6420288" y="3394704"/>
              <a:ext cx="387370" cy="1149409"/>
            </a:xfrm>
            <a:prstGeom prst="rect">
              <a:avLst/>
            </a:prstGeom>
          </p:spPr>
        </p:pic>
        <p:sp>
          <p:nvSpPr>
            <p:cNvPr id="64" name="TextBox 63"/>
            <p:cNvSpPr txBox="1"/>
            <p:nvPr/>
          </p:nvSpPr>
          <p:spPr>
            <a:xfrm>
              <a:off x="9590634" y="3549761"/>
              <a:ext cx="2083109" cy="871008"/>
            </a:xfrm>
            <a:prstGeom prst="rect">
              <a:avLst/>
            </a:prstGeom>
            <a:noFill/>
          </p:spPr>
          <p:txBody>
            <a:bodyPr wrap="square" lIns="182880" tIns="146304" rIns="182880" bIns="146304" rtlCol="0">
              <a:spAutoFit/>
            </a:bodyPr>
            <a:lstStyle/>
            <a:p>
              <a:pPr>
                <a:lnSpc>
                  <a:spcPct val="90000"/>
                </a:lnSpc>
                <a:spcAft>
                  <a:spcPts val="600"/>
                </a:spcAft>
              </a:pPr>
              <a:r>
                <a:rPr lang="en-US" sz="2000" u="sng" dirty="0">
                  <a:gradFill>
                    <a:gsLst>
                      <a:gs pos="2917">
                        <a:schemeClr val="tx1"/>
                      </a:gs>
                      <a:gs pos="30000">
                        <a:schemeClr val="tx1"/>
                      </a:gs>
                    </a:gsLst>
                    <a:lin ang="5400000" scaled="0"/>
                  </a:gradFill>
                </a:rPr>
                <a:t>Data</a:t>
              </a:r>
            </a:p>
            <a:p>
              <a:pPr>
                <a:lnSpc>
                  <a:spcPct val="90000"/>
                </a:lnSpc>
                <a:spcAft>
                  <a:spcPts val="600"/>
                </a:spcAft>
              </a:pPr>
              <a:r>
                <a:rPr lang="en-US" sz="1600" dirty="0">
                  <a:gradFill>
                    <a:gsLst>
                      <a:gs pos="2917">
                        <a:schemeClr val="tx1"/>
                      </a:gs>
                      <a:gs pos="30000">
                        <a:schemeClr val="tx1"/>
                      </a:gs>
                    </a:gsLst>
                    <a:lin ang="5400000" scaled="0"/>
                  </a:gradFill>
                </a:rPr>
                <a:t>View Tables</a:t>
              </a:r>
              <a:endParaRPr lang="en-US" sz="1600" i="1" dirty="0">
                <a:solidFill>
                  <a:schemeClr val="tx1">
                    <a:lumMod val="50000"/>
                    <a:lumOff val="50000"/>
                  </a:schemeClr>
                </a:solidFill>
              </a:endParaRPr>
            </a:p>
          </p:txBody>
        </p:sp>
        <p:pic>
          <p:nvPicPr>
            <p:cNvPr id="5" name="Picture 4"/>
            <p:cNvPicPr>
              <a:picLocks noChangeAspect="1"/>
            </p:cNvPicPr>
            <p:nvPr/>
          </p:nvPicPr>
          <p:blipFill>
            <a:blip r:embed="rId8"/>
            <a:stretch>
              <a:fillRect/>
            </a:stretch>
          </p:blipFill>
          <p:spPr>
            <a:xfrm>
              <a:off x="6970036" y="3326460"/>
              <a:ext cx="2620598" cy="1285896"/>
            </a:xfrm>
            <a:prstGeom prst="rect">
              <a:avLst/>
            </a:prstGeom>
          </p:spPr>
        </p:pic>
        <p:cxnSp>
          <p:nvCxnSpPr>
            <p:cNvPr id="32" name="Straight Arrow Connector 31"/>
            <p:cNvCxnSpPr/>
            <p:nvPr/>
          </p:nvCxnSpPr>
          <p:spPr>
            <a:xfrm flipV="1">
              <a:off x="6784725" y="3923444"/>
              <a:ext cx="185311" cy="74296"/>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6426639" y="4759522"/>
            <a:ext cx="5119907" cy="1760852"/>
            <a:chOff x="6426639" y="4759522"/>
            <a:chExt cx="5119907" cy="1760852"/>
          </a:xfrm>
        </p:grpSpPr>
        <p:pic>
          <p:nvPicPr>
            <p:cNvPr id="19" name="Picture 18"/>
            <p:cNvPicPr>
              <a:picLocks noChangeAspect="1"/>
            </p:cNvPicPr>
            <p:nvPr/>
          </p:nvPicPr>
          <p:blipFill>
            <a:blip r:embed="rId9"/>
            <a:stretch>
              <a:fillRect/>
            </a:stretch>
          </p:blipFill>
          <p:spPr>
            <a:xfrm>
              <a:off x="6983498" y="4759522"/>
              <a:ext cx="2607136" cy="1760852"/>
            </a:xfrm>
            <a:prstGeom prst="rect">
              <a:avLst/>
            </a:prstGeom>
            <a:ln>
              <a:solidFill>
                <a:schemeClr val="tx1">
                  <a:lumMod val="50000"/>
                  <a:lumOff val="50000"/>
                </a:schemeClr>
              </a:solidFill>
            </a:ln>
          </p:spPr>
        </p:pic>
        <p:pic>
          <p:nvPicPr>
            <p:cNvPr id="21" name="Picture 20"/>
            <p:cNvPicPr>
              <a:picLocks noChangeAspect="1"/>
            </p:cNvPicPr>
            <p:nvPr/>
          </p:nvPicPr>
          <p:blipFill>
            <a:blip r:embed="rId10"/>
            <a:stretch>
              <a:fillRect/>
            </a:stretch>
          </p:blipFill>
          <p:spPr>
            <a:xfrm>
              <a:off x="6426639" y="5066748"/>
              <a:ext cx="374669" cy="1206562"/>
            </a:xfrm>
            <a:prstGeom prst="rect">
              <a:avLst/>
            </a:prstGeom>
          </p:spPr>
        </p:pic>
        <p:sp>
          <p:nvSpPr>
            <p:cNvPr id="65" name="TextBox 64"/>
            <p:cNvSpPr txBox="1"/>
            <p:nvPr/>
          </p:nvSpPr>
          <p:spPr>
            <a:xfrm>
              <a:off x="9621087" y="5157906"/>
              <a:ext cx="1925459" cy="1314206"/>
            </a:xfrm>
            <a:prstGeom prst="rect">
              <a:avLst/>
            </a:prstGeom>
            <a:noFill/>
          </p:spPr>
          <p:txBody>
            <a:bodyPr wrap="square" lIns="182880" tIns="146304" rIns="182880" bIns="146304" rtlCol="0">
              <a:spAutoFit/>
            </a:bodyPr>
            <a:lstStyle/>
            <a:p>
              <a:pPr>
                <a:lnSpc>
                  <a:spcPct val="90000"/>
                </a:lnSpc>
                <a:spcAft>
                  <a:spcPts val="600"/>
                </a:spcAft>
              </a:pPr>
              <a:r>
                <a:rPr lang="en-US" sz="2000" u="sng" dirty="0">
                  <a:gradFill>
                    <a:gsLst>
                      <a:gs pos="2917">
                        <a:schemeClr val="tx1"/>
                      </a:gs>
                      <a:gs pos="30000">
                        <a:schemeClr val="tx1"/>
                      </a:gs>
                    </a:gsLst>
                    <a:lin ang="5400000" scaled="0"/>
                  </a:gradFill>
                </a:rPr>
                <a:t>Relationships</a:t>
              </a:r>
            </a:p>
            <a:p>
              <a:pPr>
                <a:lnSpc>
                  <a:spcPct val="90000"/>
                </a:lnSpc>
                <a:spcAft>
                  <a:spcPts val="600"/>
                </a:spcAft>
              </a:pPr>
              <a:r>
                <a:rPr lang="en-US" sz="1600" dirty="0">
                  <a:gradFill>
                    <a:gsLst>
                      <a:gs pos="2917">
                        <a:schemeClr val="tx1"/>
                      </a:gs>
                      <a:gs pos="30000">
                        <a:schemeClr val="tx1"/>
                      </a:gs>
                    </a:gsLst>
                    <a:lin ang="5400000" scaled="0"/>
                  </a:gradFill>
                </a:rPr>
                <a:t>See how Tables relate to each other</a:t>
              </a:r>
              <a:endParaRPr lang="en-US" sz="1600" i="1" dirty="0">
                <a:solidFill>
                  <a:schemeClr val="tx1">
                    <a:lumMod val="50000"/>
                    <a:lumOff val="50000"/>
                  </a:schemeClr>
                </a:solidFill>
              </a:endParaRPr>
            </a:p>
          </p:txBody>
        </p:sp>
        <p:cxnSp>
          <p:nvCxnSpPr>
            <p:cNvPr id="33" name="Straight Arrow Connector 32"/>
            <p:cNvCxnSpPr>
              <a:endCxn id="19" idx="1"/>
            </p:cNvCxnSpPr>
            <p:nvPr/>
          </p:nvCxnSpPr>
          <p:spPr>
            <a:xfrm flipV="1">
              <a:off x="6807658" y="5639948"/>
              <a:ext cx="175840" cy="475102"/>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377480" y="1025488"/>
            <a:ext cx="2005733" cy="5144447"/>
            <a:chOff x="377480" y="1260626"/>
            <a:chExt cx="2005733" cy="5144447"/>
          </a:xfrm>
        </p:grpSpPr>
        <p:pic>
          <p:nvPicPr>
            <p:cNvPr id="10242" name="Picture 2" descr="C:\Users\barbarar\AppData\Local\Temp\SNAGHTML57b402d.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4533" y="1872533"/>
              <a:ext cx="1133475" cy="3914776"/>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377480" y="1260626"/>
              <a:ext cx="200573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u="sng" dirty="0">
                  <a:gradFill>
                    <a:gsLst>
                      <a:gs pos="2917">
                        <a:schemeClr val="tx1"/>
                      </a:gs>
                      <a:gs pos="30000">
                        <a:schemeClr val="tx1"/>
                      </a:gs>
                    </a:gsLst>
                    <a:lin ang="5400000" scaled="0"/>
                  </a:gradFill>
                </a:rPr>
                <a:t>Data Sources</a:t>
              </a:r>
              <a:endParaRPr lang="en-US" sz="1600" dirty="0">
                <a:gradFill>
                  <a:gsLst>
                    <a:gs pos="2917">
                      <a:schemeClr val="tx1"/>
                    </a:gs>
                    <a:gs pos="30000">
                      <a:schemeClr val="tx1"/>
                    </a:gs>
                  </a:gsLst>
                  <a:lin ang="5400000" scaled="0"/>
                </a:gradFill>
              </a:endParaRPr>
            </a:p>
          </p:txBody>
        </p:sp>
        <p:pic>
          <p:nvPicPr>
            <p:cNvPr id="14" name="Picture 2" descr="C:\Users\barbarar\AppData\Local\Temp\SNAGHTML424a2608.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78949" y="5825027"/>
              <a:ext cx="645220" cy="58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876729" y="2113728"/>
            <a:ext cx="1539703" cy="3906913"/>
            <a:chOff x="4876729" y="2113728"/>
            <a:chExt cx="1539703" cy="3906913"/>
          </a:xfrm>
        </p:grpSpPr>
        <p:cxnSp>
          <p:nvCxnSpPr>
            <p:cNvPr id="23" name="Straight Arrow Connector 22"/>
            <p:cNvCxnSpPr/>
            <p:nvPr/>
          </p:nvCxnSpPr>
          <p:spPr>
            <a:xfrm>
              <a:off x="5869985" y="211455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876729" y="2321084"/>
              <a:ext cx="1126025"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i="1" dirty="0">
                  <a:solidFill>
                    <a:schemeClr val="tx1">
                      <a:lumMod val="50000"/>
                      <a:lumOff val="50000"/>
                    </a:schemeClr>
                  </a:solidFill>
                </a:rPr>
                <a:t>Close &amp; Apply</a:t>
              </a:r>
            </a:p>
          </p:txBody>
        </p:sp>
        <p:sp>
          <p:nvSpPr>
            <p:cNvPr id="39" name="TextBox 38"/>
            <p:cNvSpPr txBox="1"/>
            <p:nvPr/>
          </p:nvSpPr>
          <p:spPr>
            <a:xfrm>
              <a:off x="4994766" y="3122588"/>
              <a:ext cx="813287" cy="1923604"/>
            </a:xfrm>
            <a:prstGeom prst="rect">
              <a:avLst/>
            </a:prstGeom>
            <a:noFill/>
          </p:spPr>
          <p:txBody>
            <a:bodyPr wrap="square" lIns="182880" tIns="146304" rIns="182880" bIns="146304" rtlCol="0">
              <a:spAutoFit/>
            </a:bodyPr>
            <a:lstStyle/>
            <a:p>
              <a:pPr>
                <a:lnSpc>
                  <a:spcPct val="90000"/>
                </a:lnSpc>
                <a:spcAft>
                  <a:spcPts val="600"/>
                </a:spcAft>
              </a:pPr>
              <a:r>
                <a:rPr lang="en-US" sz="1100" b="1" dirty="0">
                  <a:gradFill>
                    <a:gsLst>
                      <a:gs pos="2917">
                        <a:schemeClr val="tx1"/>
                      </a:gs>
                      <a:gs pos="30000">
                        <a:schemeClr val="tx1"/>
                      </a:gs>
                    </a:gsLst>
                    <a:lin ang="5400000" scaled="0"/>
                  </a:gradFill>
                </a:rPr>
                <a:t>Close: </a:t>
              </a:r>
              <a:r>
                <a:rPr lang="en-US" sz="1000" dirty="0">
                  <a:gradFill>
                    <a:gsLst>
                      <a:gs pos="2917">
                        <a:schemeClr val="tx1"/>
                      </a:gs>
                      <a:gs pos="30000">
                        <a:schemeClr val="tx1"/>
                      </a:gs>
                    </a:gsLst>
                    <a:lin ang="5400000" scaled="0"/>
                  </a:gradFill>
                </a:rPr>
                <a:t>Closes Query Editor </a:t>
              </a:r>
            </a:p>
            <a:p>
              <a:pPr>
                <a:lnSpc>
                  <a:spcPct val="90000"/>
                </a:lnSpc>
                <a:spcAft>
                  <a:spcPts val="600"/>
                </a:spcAft>
              </a:pPr>
              <a:r>
                <a:rPr lang="en-US" sz="1100" b="1" dirty="0">
                  <a:gradFill>
                    <a:gsLst>
                      <a:gs pos="2917">
                        <a:schemeClr val="tx1"/>
                      </a:gs>
                      <a:gs pos="30000">
                        <a:schemeClr val="tx1"/>
                      </a:gs>
                    </a:gsLst>
                    <a:lin ang="5400000" scaled="0"/>
                  </a:gradFill>
                </a:rPr>
                <a:t>Apply: </a:t>
              </a:r>
              <a:r>
                <a:rPr lang="en-US" sz="1000" dirty="0">
                  <a:gradFill>
                    <a:gsLst>
                      <a:gs pos="2917">
                        <a:schemeClr val="tx1"/>
                      </a:gs>
                      <a:gs pos="30000">
                        <a:schemeClr val="tx1"/>
                      </a:gs>
                    </a:gsLst>
                    <a:lin ang="5400000" scaled="0"/>
                  </a:gradFill>
                </a:rPr>
                <a:t>Loads data from sources to Data Model</a:t>
              </a:r>
            </a:p>
          </p:txBody>
        </p:sp>
        <p:cxnSp>
          <p:nvCxnSpPr>
            <p:cNvPr id="45" name="Straight Arrow Connector 44"/>
            <p:cNvCxnSpPr/>
            <p:nvPr/>
          </p:nvCxnSpPr>
          <p:spPr>
            <a:xfrm>
              <a:off x="5872056" y="4006175"/>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923879" y="602064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866343" y="2113728"/>
              <a:ext cx="22680" cy="3906912"/>
            </a:xfrm>
            <a:prstGeom prst="straightConnector1">
              <a:avLst/>
            </a:prstGeom>
            <a:ln w="28575">
              <a:solidFill>
                <a:srgbClr val="0079D6"/>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013669" y="3021788"/>
              <a:ext cx="852674"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7" name="Footer Placeholder 6">
            <a:extLst>
              <a:ext uri="{FF2B5EF4-FFF2-40B4-BE49-F238E27FC236}">
                <a16:creationId xmlns:a16="http://schemas.microsoft.com/office/drawing/2014/main" id="{1C30C0CB-CD3D-43D1-B8F8-5C2B67656B20}"/>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773014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a:prstGeom prst="rect">
            <a:avLst/>
          </a:prstGeom>
        </p:spPr>
        <p:txBody>
          <a:bodyPr/>
          <a:lstStyle/>
          <a:p>
            <a:pPr lvl="0"/>
            <a:r>
              <a:rPr lang="en-US" sz="2400" dirty="0">
                <a:latin typeface="+mn-lt"/>
              </a:rPr>
              <a:t>Improves understandability of the data</a:t>
            </a:r>
          </a:p>
          <a:p>
            <a:pPr lvl="0"/>
            <a:r>
              <a:rPr lang="en-US" sz="2400" dirty="0">
                <a:latin typeface="+mn-lt"/>
              </a:rPr>
              <a:t>Increases performance of dependent processes and systems</a:t>
            </a:r>
          </a:p>
          <a:p>
            <a:pPr lvl="0"/>
            <a:r>
              <a:rPr lang="en-US" sz="2400" dirty="0">
                <a:latin typeface="+mn-lt"/>
              </a:rPr>
              <a:t>Increases resilience to change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What is a Data model?</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itle 1"/>
          <p:cNvSpPr txBox="1">
            <a:spLocks/>
          </p:cNvSpPr>
          <p:nvPr/>
        </p:nvSpPr>
        <p:spPr>
          <a:xfrm>
            <a:off x="267500" y="3528683"/>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latin typeface="+mn-lt"/>
              </a:rPr>
              <a:t>Why is it important to have a Good Data model?</a:t>
            </a:r>
          </a:p>
        </p:txBody>
      </p:sp>
      <p:sp>
        <p:nvSpPr>
          <p:cNvPr id="2" name="Footer Placeholder 1">
            <a:extLst>
              <a:ext uri="{FF2B5EF4-FFF2-40B4-BE49-F238E27FC236}">
                <a16:creationId xmlns:a16="http://schemas.microsoft.com/office/drawing/2014/main" id="{5A7313CF-7EAE-48BB-90AC-B38724BE7C8F}"/>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701802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1376" y="0"/>
            <a:ext cx="1310624" cy="406167"/>
          </a:xfrm>
          <a:prstGeom prst="rect">
            <a:avLst/>
          </a:prstGeom>
        </p:spPr>
      </p:pic>
      <p:sp>
        <p:nvSpPr>
          <p:cNvPr id="6" name="Rectangle 5"/>
          <p:cNvSpPr/>
          <p:nvPr/>
        </p:nvSpPr>
        <p:spPr bwMode="auto">
          <a:xfrm>
            <a:off x="4634828" y="2748966"/>
            <a:ext cx="2117075" cy="7583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Version: March 2018</a:t>
            </a:r>
          </a:p>
        </p:txBody>
      </p:sp>
      <p:sp>
        <p:nvSpPr>
          <p:cNvPr id="5" name="Footer Placeholder 4">
            <a:extLst>
              <a:ext uri="{FF2B5EF4-FFF2-40B4-BE49-F238E27FC236}">
                <a16:creationId xmlns:a16="http://schemas.microsoft.com/office/drawing/2014/main" id="{81481099-B4C8-410C-BCED-16758245BD36}"/>
              </a:ext>
            </a:extLst>
          </p:cNvPr>
          <p:cNvSpPr>
            <a:spLocks noGrp="1"/>
          </p:cNvSpPr>
          <p:nvPr>
            <p:ph type="ftr" sz="quarter" idx="10"/>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9118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8869" y="2036356"/>
            <a:ext cx="7626742" cy="3435527"/>
          </a:xfrm>
          <a:prstGeom prst="rect">
            <a:avLst/>
          </a:prstGeom>
        </p:spPr>
      </p:pic>
      <p:sp>
        <p:nvSpPr>
          <p:cNvPr id="2" name="Title 1"/>
          <p:cNvSpPr>
            <a:spLocks noGrp="1"/>
          </p:cNvSpPr>
          <p:nvPr>
            <p:ph type="title"/>
          </p:nvPr>
        </p:nvSpPr>
        <p:spPr>
          <a:xfrm>
            <a:off x="355042" y="703156"/>
            <a:ext cx="10515600" cy="1325563"/>
          </a:xfrm>
        </p:spPr>
        <p:txBody>
          <a:bodyPr vert="horz" wrap="square" lIns="146304" tIns="91440" rIns="146304" bIns="91440" rtlCol="0" anchor="t">
            <a:noAutofit/>
          </a:bodyPr>
          <a:lstStyle/>
          <a:p>
            <a:r>
              <a:rPr lang="en-US" sz="2800" b="1" dirty="0">
                <a:latin typeface="+mn-lt"/>
              </a:rPr>
              <a:t>Components of a data model – Fact Table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2" name="Rectangle 11"/>
          <p:cNvSpPr/>
          <p:nvPr/>
        </p:nvSpPr>
        <p:spPr>
          <a:xfrm>
            <a:off x="7955280" y="1691640"/>
            <a:ext cx="3499361" cy="5078313"/>
          </a:xfrm>
          <a:prstGeom prst="rect">
            <a:avLst/>
          </a:prstGeom>
        </p:spPr>
        <p:txBody>
          <a:bodyPr wrap="square">
            <a:spAutoFit/>
          </a:bodyPr>
          <a:lstStyle/>
          <a:p>
            <a:r>
              <a:rPr lang="en-US" sz="2800" b="1" dirty="0">
                <a:gradFill>
                  <a:gsLst>
                    <a:gs pos="1250">
                      <a:schemeClr val="tx1"/>
                    </a:gs>
                    <a:gs pos="100000">
                      <a:schemeClr val="tx1"/>
                    </a:gs>
                  </a:gsLst>
                  <a:lin ang="5400000" scaled="0"/>
                </a:gradFill>
              </a:rPr>
              <a:t>Fact Table</a:t>
            </a:r>
          </a:p>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Contains </a:t>
            </a:r>
            <a:r>
              <a:rPr lang="en-US" sz="2400" b="1" dirty="0">
                <a:gradFill>
                  <a:gsLst>
                    <a:gs pos="1250">
                      <a:schemeClr val="tx1"/>
                    </a:gs>
                    <a:gs pos="100000">
                      <a:schemeClr val="tx1"/>
                    </a:gs>
                  </a:gsLst>
                  <a:lin ang="5400000" scaled="0"/>
                </a:gradFill>
                <a:latin typeface="+mj-lt"/>
              </a:rPr>
              <a:t>Measures </a:t>
            </a:r>
            <a:br>
              <a:rPr lang="en-US" sz="2400" b="1" dirty="0">
                <a:gradFill>
                  <a:gsLst>
                    <a:gs pos="1250">
                      <a:schemeClr val="tx1"/>
                    </a:gs>
                    <a:gs pos="100000">
                      <a:schemeClr val="tx1"/>
                    </a:gs>
                  </a:gsLst>
                  <a:lin ang="5400000" scaled="0"/>
                </a:gradFill>
                <a:latin typeface="+mj-lt"/>
              </a:rPr>
            </a:br>
            <a:r>
              <a:rPr lang="en-US" sz="1600" b="1" dirty="0">
                <a:gradFill>
                  <a:gsLst>
                    <a:gs pos="1250">
                      <a:schemeClr val="tx1"/>
                    </a:gs>
                    <a:gs pos="100000">
                      <a:schemeClr val="tx1"/>
                    </a:gs>
                  </a:gsLst>
                  <a:lin ang="5400000" scaled="0"/>
                </a:gradFill>
                <a:latin typeface="+mj-lt"/>
              </a:rPr>
              <a:t>(or items to be aggregated) </a:t>
            </a:r>
            <a:r>
              <a:rPr lang="en-US" sz="1600" dirty="0">
                <a:gradFill>
                  <a:gsLst>
                    <a:gs pos="1250">
                      <a:schemeClr val="tx1"/>
                    </a:gs>
                    <a:gs pos="100000">
                      <a:schemeClr val="tx1"/>
                    </a:gs>
                  </a:gsLst>
                  <a:lin ang="5400000" scaled="0"/>
                </a:gradFill>
                <a:latin typeface="+mj-lt"/>
              </a:rPr>
              <a:t> </a:t>
            </a:r>
            <a:br>
              <a:rPr lang="en-US" sz="1600" dirty="0">
                <a:gradFill>
                  <a:gsLst>
                    <a:gs pos="1250">
                      <a:schemeClr val="tx1"/>
                    </a:gs>
                    <a:gs pos="100000">
                      <a:schemeClr val="tx1"/>
                    </a:gs>
                  </a:gsLst>
                  <a:lin ang="5400000" scaled="0"/>
                </a:gradFill>
                <a:latin typeface="+mj-lt"/>
              </a:rPr>
            </a:br>
            <a:r>
              <a:rPr lang="en-US" sz="2400" dirty="0">
                <a:gradFill>
                  <a:gsLst>
                    <a:gs pos="1250">
                      <a:schemeClr val="tx1"/>
                    </a:gs>
                    <a:gs pos="100000">
                      <a:schemeClr val="tx1"/>
                    </a:gs>
                  </a:gsLst>
                  <a:lin ang="5400000" scaled="0"/>
                </a:gradFill>
                <a:latin typeface="+mj-lt"/>
              </a:rPr>
              <a:t>of a business process  </a:t>
            </a:r>
            <a:r>
              <a:rPr lang="en-US" sz="2400" dirty="0">
                <a:gradFill>
                  <a:gsLst>
                    <a:gs pos="1250">
                      <a:schemeClr val="tx1"/>
                    </a:gs>
                    <a:gs pos="100000">
                      <a:schemeClr val="tx1"/>
                    </a:gs>
                  </a:gsLst>
                  <a:lin ang="5400000" scaled="0"/>
                </a:gradFill>
              </a:rPr>
              <a:t>Examples</a:t>
            </a:r>
            <a:r>
              <a:rPr lang="en-US" sz="240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a:t>
            </a:r>
          </a:p>
          <a:p>
            <a:pPr marL="800100" lvl="1" indent="-342900">
              <a:buFont typeface="Arial" panose="020B0604020202020204" pitchFamily="34" charset="0"/>
              <a:buChar char="•"/>
            </a:pPr>
            <a:r>
              <a:rPr lang="en-US" sz="2400" dirty="0">
                <a:gradFill>
                  <a:gsLst>
                    <a:gs pos="1250">
                      <a:schemeClr val="tx1"/>
                    </a:gs>
                    <a:gs pos="100000">
                      <a:schemeClr val="tx1"/>
                    </a:gs>
                  </a:gsLst>
                  <a:lin ang="5400000" scaled="0"/>
                </a:gradFill>
                <a:latin typeface="+mj-lt"/>
              </a:rPr>
              <a:t>Transactions</a:t>
            </a:r>
          </a:p>
          <a:p>
            <a:pPr marL="800100" lvl="1" indent="-342900">
              <a:buFont typeface="Arial" panose="020B0604020202020204" pitchFamily="34" charset="0"/>
              <a:buChar char="•"/>
            </a:pPr>
            <a:r>
              <a:rPr lang="en-US" sz="2400" dirty="0">
                <a:gradFill>
                  <a:gsLst>
                    <a:gs pos="1250">
                      <a:schemeClr val="tx1"/>
                    </a:gs>
                    <a:gs pos="100000">
                      <a:schemeClr val="tx1"/>
                    </a:gs>
                  </a:gsLst>
                  <a:lin ang="5400000" scaled="0"/>
                </a:gradFill>
                <a:latin typeface="+mj-lt"/>
              </a:rPr>
              <a:t>Sales Revenue</a:t>
            </a:r>
          </a:p>
          <a:p>
            <a:pPr marL="800100" lvl="1" indent="-342900">
              <a:buFont typeface="Arial" panose="020B0604020202020204" pitchFamily="34" charset="0"/>
              <a:buChar char="•"/>
            </a:pPr>
            <a:r>
              <a:rPr lang="en-US" sz="2400" dirty="0">
                <a:gradFill>
                  <a:gsLst>
                    <a:gs pos="1250">
                      <a:schemeClr val="tx1"/>
                    </a:gs>
                    <a:gs pos="100000">
                      <a:schemeClr val="tx1"/>
                    </a:gs>
                  </a:gsLst>
                  <a:lin ang="5400000" scaled="0"/>
                </a:gradFill>
                <a:latin typeface="+mj-lt"/>
              </a:rPr>
              <a:t>Units</a:t>
            </a:r>
          </a:p>
          <a:p>
            <a:pPr marL="800100" lvl="1" indent="-342900">
              <a:buFont typeface="Arial" panose="020B0604020202020204" pitchFamily="34" charset="0"/>
              <a:buChar char="•"/>
            </a:pPr>
            <a:r>
              <a:rPr lang="en-US" sz="2400" dirty="0">
                <a:gradFill>
                  <a:gsLst>
                    <a:gs pos="1250">
                      <a:schemeClr val="tx1"/>
                    </a:gs>
                    <a:gs pos="100000">
                      <a:schemeClr val="tx1"/>
                    </a:gs>
                  </a:gsLst>
                  <a:lin ang="5400000" scaled="0"/>
                </a:gradFill>
                <a:latin typeface="+mj-lt"/>
              </a:rPr>
              <a:t>Cost</a:t>
            </a:r>
            <a:br>
              <a:rPr lang="en-US" sz="2400" dirty="0">
                <a:gradFill>
                  <a:gsLst>
                    <a:gs pos="1250">
                      <a:schemeClr val="tx1"/>
                    </a:gs>
                    <a:gs pos="100000">
                      <a:schemeClr val="tx1"/>
                    </a:gs>
                  </a:gsLst>
                  <a:lin ang="5400000" scaled="0"/>
                </a:gradFill>
                <a:latin typeface="+mj-lt"/>
              </a:rPr>
            </a:br>
            <a:endParaRPr lang="en-US" sz="1600" dirty="0">
              <a:gradFill>
                <a:gsLst>
                  <a:gs pos="1250">
                    <a:schemeClr val="tx1"/>
                  </a:gs>
                  <a:gs pos="100000">
                    <a:schemeClr val="tx1"/>
                  </a:gs>
                </a:gsLst>
                <a:lin ang="5400000" scaled="0"/>
              </a:gradFill>
              <a:latin typeface="+mj-lt"/>
            </a:endParaRPr>
          </a:p>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Measures are usually sliceable. </a:t>
            </a:r>
          </a:p>
          <a:p>
            <a:r>
              <a:rPr lang="en-US" sz="2400" dirty="0">
                <a:gradFill>
                  <a:gsLst>
                    <a:gs pos="1250">
                      <a:schemeClr val="tx1"/>
                    </a:gs>
                    <a:gs pos="100000">
                      <a:schemeClr val="tx1"/>
                    </a:gs>
                  </a:gsLst>
                  <a:lin ang="5400000" scaled="0"/>
                </a:gradFill>
                <a:latin typeface="+mj-lt"/>
              </a:rPr>
              <a:t>   </a:t>
            </a:r>
            <a:r>
              <a:rPr lang="en-US" sz="2400" dirty="0">
                <a:gradFill>
                  <a:gsLst>
                    <a:gs pos="1250">
                      <a:schemeClr val="tx1"/>
                    </a:gs>
                    <a:gs pos="100000">
                      <a:schemeClr val="tx1"/>
                    </a:gs>
                  </a:gsLst>
                  <a:lin ang="5400000" scaled="0"/>
                </a:gradFill>
              </a:rPr>
              <a:t>Examples</a:t>
            </a:r>
            <a:r>
              <a:rPr lang="en-US" sz="2400" dirty="0">
                <a:gradFill>
                  <a:gsLst>
                    <a:gs pos="1250">
                      <a:schemeClr val="tx1"/>
                    </a:gs>
                    <a:gs pos="100000">
                      <a:schemeClr val="tx1"/>
                    </a:gs>
                  </a:gsLst>
                  <a:lin ang="5400000" scaled="0"/>
                </a:gradFill>
                <a:latin typeface="+mj-lt"/>
              </a:rPr>
              <a:t>:  </a:t>
            </a:r>
          </a:p>
          <a:p>
            <a:r>
              <a:rPr lang="en-US" sz="2400" dirty="0">
                <a:gradFill>
                  <a:gsLst>
                    <a:gs pos="1250">
                      <a:schemeClr val="tx1"/>
                    </a:gs>
                    <a:gs pos="100000">
                      <a:schemeClr val="tx1"/>
                    </a:gs>
                  </a:gsLst>
                  <a:lin ang="5400000" scaled="0"/>
                </a:gradFill>
                <a:latin typeface="+mj-lt"/>
              </a:rPr>
              <a:t>   By Month, By Customer</a:t>
            </a:r>
          </a:p>
        </p:txBody>
      </p:sp>
      <p:sp>
        <p:nvSpPr>
          <p:cNvPr id="11" name="Rectangular Callout 10"/>
          <p:cNvSpPr/>
          <p:nvPr/>
        </p:nvSpPr>
        <p:spPr bwMode="auto">
          <a:xfrm>
            <a:off x="2226997" y="1768438"/>
            <a:ext cx="718979" cy="713762"/>
          </a:xfrm>
          <a:prstGeom prst="wedgeRectCallout">
            <a:avLst>
              <a:gd name="adj1" fmla="val 79356"/>
              <a:gd name="adj2" fmla="val 11159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Fact</a:t>
            </a:r>
          </a:p>
          <a:p>
            <a:pPr algn="ctr" defTabSz="914225"/>
            <a:r>
              <a:rPr lang="en-US" sz="1600" dirty="0">
                <a:solidFill>
                  <a:schemeClr val="tx1"/>
                </a:solidFill>
                <a:latin typeface="Segoe UI" panose="020B0502040204020203" pitchFamily="34" charset="0"/>
                <a:cs typeface="Segoe UI" panose="020B0502040204020203" pitchFamily="34" charset="0"/>
              </a:rPr>
              <a:t>Table</a:t>
            </a:r>
          </a:p>
        </p:txBody>
      </p:sp>
      <p:sp>
        <p:nvSpPr>
          <p:cNvPr id="4" name="Footer Placeholder 3">
            <a:extLst>
              <a:ext uri="{FF2B5EF4-FFF2-40B4-BE49-F238E27FC236}">
                <a16:creationId xmlns:a16="http://schemas.microsoft.com/office/drawing/2014/main" id="{7406DAAC-D32F-41D3-9513-F3BDBF990263}"/>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1627545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7160" y="2039112"/>
            <a:ext cx="7626742" cy="3435527"/>
          </a:xfrm>
          <a:prstGeom prst="rect">
            <a:avLst/>
          </a:prstGeom>
        </p:spPr>
      </p:pic>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latin typeface="+mn-lt"/>
              </a:rPr>
              <a:t>Components of a data model – Dim Table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2" name="Rectangle 11"/>
          <p:cNvSpPr/>
          <p:nvPr/>
        </p:nvSpPr>
        <p:spPr>
          <a:xfrm>
            <a:off x="7955280" y="1691640"/>
            <a:ext cx="3543756" cy="3908762"/>
          </a:xfrm>
          <a:prstGeom prst="rect">
            <a:avLst/>
          </a:prstGeom>
        </p:spPr>
        <p:txBody>
          <a:bodyPr wrap="square">
            <a:spAutoFit/>
          </a:bodyPr>
          <a:lstStyle/>
          <a:p>
            <a:pPr lvl="0"/>
            <a:r>
              <a:rPr lang="en-US" sz="2800" b="1" dirty="0"/>
              <a:t>Dim Table</a:t>
            </a: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latin typeface="+mj-lt"/>
              </a:rPr>
              <a:t>A Dim </a:t>
            </a:r>
            <a:r>
              <a:rPr lang="en-US" dirty="0">
                <a:gradFill>
                  <a:gsLst>
                    <a:gs pos="1250">
                      <a:schemeClr val="tx1"/>
                    </a:gs>
                    <a:gs pos="100000">
                      <a:schemeClr val="tx1"/>
                    </a:gs>
                  </a:gsLst>
                  <a:lin ang="5400000" scaled="0"/>
                </a:gradFill>
                <a:latin typeface="+mj-lt"/>
              </a:rPr>
              <a:t>(or Dimension)</a:t>
            </a:r>
            <a:r>
              <a:rPr lang="en-US" sz="2400" dirty="0">
                <a:gradFill>
                  <a:gsLst>
                    <a:gs pos="1250">
                      <a:schemeClr val="tx1"/>
                    </a:gs>
                    <a:gs pos="100000">
                      <a:schemeClr val="tx1"/>
                    </a:gs>
                  </a:gsLst>
                  <a:lin ang="5400000" scaled="0"/>
                </a:gradFill>
                <a:latin typeface="+mj-lt"/>
              </a:rPr>
              <a:t> </a:t>
            </a:r>
            <a:br>
              <a:rPr lang="en-US" sz="2400" dirty="0">
                <a:gradFill>
                  <a:gsLst>
                    <a:gs pos="1250">
                      <a:schemeClr val="tx1"/>
                    </a:gs>
                    <a:gs pos="100000">
                      <a:schemeClr val="tx1"/>
                    </a:gs>
                  </a:gsLst>
                  <a:lin ang="5400000" scaled="0"/>
                </a:gradFill>
                <a:latin typeface="+mj-lt"/>
              </a:rPr>
            </a:br>
            <a:r>
              <a:rPr lang="en-US" sz="2400" dirty="0">
                <a:gradFill>
                  <a:gsLst>
                    <a:gs pos="1250">
                      <a:schemeClr val="tx1"/>
                    </a:gs>
                    <a:gs pos="100000">
                      <a:schemeClr val="tx1"/>
                    </a:gs>
                  </a:gsLst>
                  <a:lin ang="5400000" scaled="0"/>
                </a:gradFill>
                <a:latin typeface="+mj-lt"/>
              </a:rPr>
              <a:t>table contains descriptive attributes that define how a fact should roll up</a:t>
            </a:r>
            <a:r>
              <a:rPr lang="en-US" dirty="0">
                <a:gradFill>
                  <a:gsLst>
                    <a:gs pos="1250">
                      <a:schemeClr val="tx1"/>
                    </a:gs>
                    <a:gs pos="100000">
                      <a:schemeClr val="tx1"/>
                    </a:gs>
                  </a:gsLst>
                  <a:lin ang="5400000" scaled="0"/>
                </a:gradFill>
                <a:latin typeface="+mj-lt"/>
              </a:rPr>
              <a:t>.</a:t>
            </a:r>
          </a:p>
          <a:p>
            <a:endParaRPr lang="en-US" sz="2400" dirty="0">
              <a:gradFill>
                <a:gsLst>
                  <a:gs pos="1250">
                    <a:schemeClr val="tx1"/>
                  </a:gs>
                  <a:gs pos="100000">
                    <a:schemeClr val="tx1"/>
                  </a:gs>
                </a:gsLst>
                <a:lin ang="5400000" scaled="0"/>
              </a:gradFill>
              <a:latin typeface="+mj-lt"/>
            </a:endParaRPr>
          </a:p>
          <a:p>
            <a:r>
              <a:rPr lang="en-US" sz="2800" dirty="0">
                <a:gradFill>
                  <a:gsLst>
                    <a:gs pos="1250">
                      <a:schemeClr val="tx1"/>
                    </a:gs>
                    <a:gs pos="100000">
                      <a:schemeClr val="tx1"/>
                    </a:gs>
                  </a:gsLst>
                  <a:lin ang="5400000" scaled="0"/>
                </a:gradFill>
              </a:rPr>
              <a:t>    Examples:</a:t>
            </a:r>
          </a:p>
          <a:p>
            <a:r>
              <a:rPr lang="en-US" sz="2400" dirty="0">
                <a:gradFill>
                  <a:gsLst>
                    <a:gs pos="1250">
                      <a:schemeClr val="tx1"/>
                    </a:gs>
                    <a:gs pos="100000">
                      <a:schemeClr val="tx1"/>
                    </a:gs>
                  </a:gsLst>
                  <a:lin ang="5400000" scaled="0"/>
                </a:gradFill>
                <a:latin typeface="+mj-lt"/>
              </a:rPr>
              <a:t>     By month, </a:t>
            </a:r>
          </a:p>
          <a:p>
            <a:r>
              <a:rPr lang="en-US" sz="2400" dirty="0">
                <a:gradFill>
                  <a:gsLst>
                    <a:gs pos="1250">
                      <a:schemeClr val="tx1"/>
                    </a:gs>
                    <a:gs pos="100000">
                      <a:schemeClr val="tx1"/>
                    </a:gs>
                  </a:gsLst>
                  <a:lin ang="5400000" scaled="0"/>
                </a:gradFill>
                <a:latin typeface="+mj-lt"/>
              </a:rPr>
              <a:t>     By Customer, By Geo</a:t>
            </a:r>
          </a:p>
        </p:txBody>
      </p:sp>
      <p:sp>
        <p:nvSpPr>
          <p:cNvPr id="14" name="Rectangular Callout 13"/>
          <p:cNvSpPr/>
          <p:nvPr/>
        </p:nvSpPr>
        <p:spPr bwMode="auto">
          <a:xfrm>
            <a:off x="4981140" y="1671092"/>
            <a:ext cx="832981" cy="612648"/>
          </a:xfrm>
          <a:prstGeom prst="wedgeRectCallout">
            <a:avLst>
              <a:gd name="adj1" fmla="val 92429"/>
              <a:gd name="adj2" fmla="val 78085"/>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Dim </a:t>
            </a:r>
          </a:p>
          <a:p>
            <a:pPr algn="ctr" defTabSz="914225"/>
            <a:r>
              <a:rPr lang="en-US" sz="1600" dirty="0">
                <a:solidFill>
                  <a:schemeClr val="tx1"/>
                </a:solidFill>
                <a:latin typeface="Segoe UI" panose="020B0502040204020203" pitchFamily="34" charset="0"/>
                <a:cs typeface="Segoe UI" panose="020B0502040204020203" pitchFamily="34" charset="0"/>
              </a:rPr>
              <a:t>Table</a:t>
            </a:r>
          </a:p>
        </p:txBody>
      </p:sp>
      <p:sp>
        <p:nvSpPr>
          <p:cNvPr id="16" name="Rectangular Callout 15"/>
          <p:cNvSpPr/>
          <p:nvPr/>
        </p:nvSpPr>
        <p:spPr bwMode="auto">
          <a:xfrm>
            <a:off x="4981140" y="1671092"/>
            <a:ext cx="832981" cy="612648"/>
          </a:xfrm>
          <a:prstGeom prst="wedgeRectCallout">
            <a:avLst>
              <a:gd name="adj1" fmla="val 81459"/>
              <a:gd name="adj2" fmla="val 287715"/>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Dim </a:t>
            </a:r>
          </a:p>
          <a:p>
            <a:pPr algn="ctr" defTabSz="914225"/>
            <a:r>
              <a:rPr lang="en-US" sz="1600" dirty="0">
                <a:solidFill>
                  <a:schemeClr val="tx1"/>
                </a:solidFill>
                <a:latin typeface="Segoe UI" panose="020B0502040204020203" pitchFamily="34" charset="0"/>
                <a:cs typeface="Segoe UI" panose="020B0502040204020203" pitchFamily="34" charset="0"/>
              </a:rPr>
              <a:t>Tables</a:t>
            </a:r>
          </a:p>
        </p:txBody>
      </p:sp>
      <p:sp>
        <p:nvSpPr>
          <p:cNvPr id="18" name="Rectangular Callout 17"/>
          <p:cNvSpPr/>
          <p:nvPr/>
        </p:nvSpPr>
        <p:spPr bwMode="auto">
          <a:xfrm>
            <a:off x="2040718" y="1671092"/>
            <a:ext cx="832981" cy="619580"/>
          </a:xfrm>
          <a:prstGeom prst="wedgeRectCallout">
            <a:avLst>
              <a:gd name="adj1" fmla="val -100140"/>
              <a:gd name="adj2" fmla="val 111637"/>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Dim </a:t>
            </a:r>
          </a:p>
          <a:p>
            <a:pPr algn="ctr" defTabSz="914225"/>
            <a:r>
              <a:rPr lang="en-US" sz="1600" dirty="0">
                <a:solidFill>
                  <a:schemeClr val="tx1"/>
                </a:solidFill>
                <a:latin typeface="Segoe UI" panose="020B0502040204020203" pitchFamily="34" charset="0"/>
                <a:cs typeface="Segoe UI" panose="020B0502040204020203" pitchFamily="34" charset="0"/>
              </a:rPr>
              <a:t>Table</a:t>
            </a:r>
          </a:p>
        </p:txBody>
      </p:sp>
      <p:sp>
        <p:nvSpPr>
          <p:cNvPr id="19" name="Rectangular Callout 18"/>
          <p:cNvSpPr/>
          <p:nvPr/>
        </p:nvSpPr>
        <p:spPr bwMode="auto">
          <a:xfrm>
            <a:off x="2040719" y="1671092"/>
            <a:ext cx="832981" cy="619580"/>
          </a:xfrm>
          <a:prstGeom prst="wedgeRectCallout">
            <a:avLst>
              <a:gd name="adj1" fmla="val -135354"/>
              <a:gd name="adj2" fmla="val 335990"/>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Dim </a:t>
            </a:r>
          </a:p>
          <a:p>
            <a:pPr algn="ctr" defTabSz="914225"/>
            <a:r>
              <a:rPr lang="en-US" sz="1600" dirty="0">
                <a:solidFill>
                  <a:schemeClr val="tx1"/>
                </a:solidFill>
                <a:latin typeface="Segoe UI" panose="020B0502040204020203" pitchFamily="34" charset="0"/>
                <a:cs typeface="Segoe UI" panose="020B0502040204020203" pitchFamily="34" charset="0"/>
              </a:rPr>
              <a:t>Tables</a:t>
            </a:r>
          </a:p>
        </p:txBody>
      </p:sp>
      <p:sp>
        <p:nvSpPr>
          <p:cNvPr id="4" name="Footer Placeholder 3">
            <a:extLst>
              <a:ext uri="{FF2B5EF4-FFF2-40B4-BE49-F238E27FC236}">
                <a16:creationId xmlns:a16="http://schemas.microsoft.com/office/drawing/2014/main" id="{EB0F0604-428D-42E3-B7E2-B33379258B60}"/>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34807976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7160" y="2039112"/>
            <a:ext cx="7626742" cy="3435527"/>
          </a:xfrm>
          <a:prstGeom prst="rect">
            <a:avLst/>
          </a:prstGeom>
        </p:spPr>
      </p:pic>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latin typeface="+mn-lt"/>
              </a:rPr>
              <a:t>Components of a data model - Relationships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5" name="Rectangular Callout 14"/>
          <p:cNvSpPr/>
          <p:nvPr/>
        </p:nvSpPr>
        <p:spPr bwMode="auto">
          <a:xfrm>
            <a:off x="1712623" y="5809175"/>
            <a:ext cx="1232074" cy="505460"/>
          </a:xfrm>
          <a:prstGeom prst="wedgeRectCallout">
            <a:avLst>
              <a:gd name="adj1" fmla="val 27009"/>
              <a:gd name="adj2" fmla="val -51684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400" dirty="0">
                <a:solidFill>
                  <a:schemeClr val="tx1"/>
                </a:solidFill>
                <a:latin typeface="Segoe UI" panose="020B0502040204020203" pitchFamily="34" charset="0"/>
                <a:cs typeface="Segoe UI" panose="020B0502040204020203" pitchFamily="34" charset="0"/>
              </a:rPr>
              <a:t>Relationships</a:t>
            </a:r>
          </a:p>
        </p:txBody>
      </p:sp>
      <p:sp>
        <p:nvSpPr>
          <p:cNvPr id="12" name="Rectangle 11"/>
          <p:cNvSpPr/>
          <p:nvPr/>
        </p:nvSpPr>
        <p:spPr>
          <a:xfrm>
            <a:off x="7955280" y="1691640"/>
            <a:ext cx="4140748" cy="4093428"/>
          </a:xfrm>
          <a:prstGeom prst="rect">
            <a:avLst/>
          </a:prstGeom>
        </p:spPr>
        <p:txBody>
          <a:bodyPr wrap="square">
            <a:spAutoFit/>
          </a:bodyPr>
          <a:lstStyle/>
          <a:p>
            <a:r>
              <a:rPr lang="en-US" sz="2400" b="1" dirty="0"/>
              <a:t>Relationships</a:t>
            </a:r>
            <a:endParaRPr lang="en-US" sz="2400" dirty="0">
              <a:gradFill>
                <a:gsLst>
                  <a:gs pos="1250">
                    <a:schemeClr val="tx1"/>
                  </a:gs>
                  <a:gs pos="100000">
                    <a:schemeClr val="tx1"/>
                  </a:gs>
                </a:gsLst>
                <a:lin ang="5400000" scaled="0"/>
              </a:gradFill>
              <a:latin typeface="+mj-lt"/>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latin typeface="+mj-lt"/>
              </a:rPr>
              <a:t>Connection between a 2 tables (usually fact &amp; Dim tables) using columns from each</a:t>
            </a:r>
          </a:p>
          <a:p>
            <a:pPr marL="342900" indent="-342900">
              <a:buFont typeface="Arial" panose="020B0604020202020204" pitchFamily="34" charset="0"/>
              <a:buChar char="•"/>
            </a:pPr>
            <a:endParaRPr lang="en-US" sz="2400" dirty="0">
              <a:gradFill>
                <a:gsLst>
                  <a:gs pos="1250">
                    <a:schemeClr val="tx1"/>
                  </a:gs>
                  <a:gs pos="100000">
                    <a:schemeClr val="tx1"/>
                  </a:gs>
                </a:gsLst>
                <a:lin ang="5400000" scaled="0"/>
              </a:gradFill>
              <a:latin typeface="+mj-lt"/>
            </a:endParaRPr>
          </a:p>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3 kinds of Relationships </a:t>
            </a:r>
          </a:p>
          <a:p>
            <a:pPr marL="742950" lvl="1"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1 to Many</a:t>
            </a:r>
          </a:p>
          <a:p>
            <a:pPr marL="742950" lvl="1"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1 to 1</a:t>
            </a:r>
          </a:p>
          <a:p>
            <a:pPr marL="742950" lvl="1"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Many to Many</a:t>
            </a:r>
          </a:p>
          <a:p>
            <a:pPr lvl="1"/>
            <a:r>
              <a:rPr lang="en-US" sz="2000" dirty="0">
                <a:gradFill>
                  <a:gsLst>
                    <a:gs pos="1250">
                      <a:schemeClr val="tx1"/>
                    </a:gs>
                    <a:gs pos="100000">
                      <a:schemeClr val="tx1"/>
                    </a:gs>
                  </a:gsLst>
                  <a:lin ang="5400000" scaled="0"/>
                </a:gradFill>
                <a:latin typeface="+mj-lt"/>
              </a:rPr>
              <a:t>    </a:t>
            </a:r>
            <a:r>
              <a:rPr lang="en-US" dirty="0">
                <a:gradFill>
                  <a:gsLst>
                    <a:gs pos="1250">
                      <a:schemeClr val="tx1"/>
                    </a:gs>
                    <a:gs pos="100000">
                      <a:schemeClr val="tx1"/>
                    </a:gs>
                  </a:gsLst>
                  <a:lin ang="5400000" scaled="0"/>
                </a:gradFill>
                <a:latin typeface="+mj-lt"/>
              </a:rPr>
              <a:t>(with a bridge table)</a:t>
            </a:r>
          </a:p>
        </p:txBody>
      </p:sp>
      <p:sp>
        <p:nvSpPr>
          <p:cNvPr id="10" name="Rectangular Callout 14">
            <a:extLst>
              <a:ext uri="{FF2B5EF4-FFF2-40B4-BE49-F238E27FC236}">
                <a16:creationId xmlns:a16="http://schemas.microsoft.com/office/drawing/2014/main" id="{C7C5F8CB-9C02-4F6E-93B1-57A0B3919493}"/>
              </a:ext>
            </a:extLst>
          </p:cNvPr>
          <p:cNvSpPr/>
          <p:nvPr/>
        </p:nvSpPr>
        <p:spPr bwMode="auto">
          <a:xfrm>
            <a:off x="4126531" y="5809175"/>
            <a:ext cx="1232074" cy="505460"/>
          </a:xfrm>
          <a:prstGeom prst="wedgeRectCallout">
            <a:avLst>
              <a:gd name="adj1" fmla="val 27009"/>
              <a:gd name="adj2" fmla="val -51684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400" dirty="0">
                <a:solidFill>
                  <a:schemeClr val="tx1"/>
                </a:solidFill>
                <a:latin typeface="Segoe UI" panose="020B0502040204020203" pitchFamily="34" charset="0"/>
                <a:cs typeface="Segoe UI" panose="020B0502040204020203" pitchFamily="34" charset="0"/>
              </a:rPr>
              <a:t>Relationships</a:t>
            </a:r>
          </a:p>
        </p:txBody>
      </p:sp>
      <p:sp>
        <p:nvSpPr>
          <p:cNvPr id="4" name="Footer Placeholder 3">
            <a:extLst>
              <a:ext uri="{FF2B5EF4-FFF2-40B4-BE49-F238E27FC236}">
                <a16:creationId xmlns:a16="http://schemas.microsoft.com/office/drawing/2014/main" id="{AD239569-B054-4776-9D4F-A79EF4434FA6}"/>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3853798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latin typeface="+mn-lt"/>
              </a:rPr>
              <a:t>Data Model Brings Facts and Dimensions Together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aphicFrame>
        <p:nvGraphicFramePr>
          <p:cNvPr id="4" name="Diagram 3"/>
          <p:cNvGraphicFramePr/>
          <p:nvPr>
            <p:extLst>
              <p:ext uri="{D42A27DB-BD31-4B8C-83A1-F6EECF244321}">
                <p14:modId xmlns:p14="http://schemas.microsoft.com/office/powerpoint/2010/main" val="2597377144"/>
              </p:ext>
            </p:extLst>
          </p:nvPr>
        </p:nvGraphicFramePr>
        <p:xfrm>
          <a:off x="2660650" y="2606039"/>
          <a:ext cx="6620510" cy="27893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666427" y="5679777"/>
            <a:ext cx="11256913" cy="544765"/>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This is not an exhaustive list, but are the most common model types used by Power BI.</a:t>
            </a:r>
          </a:p>
        </p:txBody>
      </p:sp>
      <p:sp>
        <p:nvSpPr>
          <p:cNvPr id="5" name="Footer Placeholder 4">
            <a:extLst>
              <a:ext uri="{FF2B5EF4-FFF2-40B4-BE49-F238E27FC236}">
                <a16:creationId xmlns:a16="http://schemas.microsoft.com/office/drawing/2014/main" id="{8DCEADE2-BF05-46B3-8E44-7F6C446A0A23}"/>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68167888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latin typeface="+mn-lt"/>
              </a:rPr>
              <a:t>Flat or Denormalized schema</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8" name="Rectangle 17"/>
          <p:cNvSpPr/>
          <p:nvPr/>
        </p:nvSpPr>
        <p:spPr>
          <a:xfrm>
            <a:off x="8376511" y="1588950"/>
            <a:ext cx="3602764" cy="5262979"/>
          </a:xfrm>
          <a:prstGeom prst="rect">
            <a:avLst/>
          </a:prstGeom>
        </p:spPr>
        <p:txBody>
          <a:bodyPr wrap="square">
            <a:spAutoFit/>
          </a:bodyPr>
          <a:lstStyle/>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All attributes for model exist in a single table</a:t>
            </a:r>
            <a:br>
              <a:rPr lang="en-US" sz="2400" dirty="0">
                <a:gradFill>
                  <a:gsLst>
                    <a:gs pos="1250">
                      <a:schemeClr val="tx1"/>
                    </a:gs>
                    <a:gs pos="100000">
                      <a:schemeClr val="tx1"/>
                    </a:gs>
                  </a:gsLst>
                  <a:lin ang="5400000" scaled="0"/>
                </a:gradFill>
                <a:latin typeface="+mj-lt"/>
              </a:rPr>
            </a:br>
            <a:endParaRPr lang="en-US" sz="2400" dirty="0">
              <a:gradFill>
                <a:gsLst>
                  <a:gs pos="1250">
                    <a:schemeClr val="tx1"/>
                  </a:gs>
                  <a:gs pos="100000">
                    <a:schemeClr val="tx1"/>
                  </a:gs>
                </a:gsLst>
                <a:lin ang="5400000" scaled="0"/>
              </a:gradFill>
              <a:latin typeface="+mj-lt"/>
            </a:endParaRPr>
          </a:p>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rPr>
              <a:t>Highly inefficient </a:t>
            </a:r>
          </a:p>
          <a:p>
            <a:pPr marL="285750" indent="-285750">
              <a:buFont typeface="Arial" panose="020B0604020202020204" pitchFamily="34" charset="0"/>
              <a:buChar char="•"/>
            </a:pPr>
            <a:endParaRPr lang="en-US" sz="2400" dirty="0">
              <a:gradFill>
                <a:gsLst>
                  <a:gs pos="1250">
                    <a:schemeClr val="tx1"/>
                  </a:gs>
                  <a:gs pos="100000">
                    <a:schemeClr val="tx1"/>
                  </a:gs>
                </a:gsLst>
                <a:lin ang="5400000" scaled="0"/>
              </a:gradFill>
              <a:latin typeface="+mj-lt"/>
            </a:endParaRPr>
          </a:p>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Model has extra copies of data &gt; slow performance</a:t>
            </a:r>
            <a:br>
              <a:rPr lang="en-US" sz="2400" dirty="0">
                <a:gradFill>
                  <a:gsLst>
                    <a:gs pos="1250">
                      <a:schemeClr val="tx1"/>
                    </a:gs>
                    <a:gs pos="100000">
                      <a:schemeClr val="tx1"/>
                    </a:gs>
                  </a:gsLst>
                  <a:lin ang="5400000" scaled="0"/>
                </a:gradFill>
                <a:latin typeface="+mj-lt"/>
              </a:rPr>
            </a:br>
            <a:endParaRPr lang="en-US" sz="2400" dirty="0">
              <a:gradFill>
                <a:gsLst>
                  <a:gs pos="1250">
                    <a:schemeClr val="tx1"/>
                  </a:gs>
                  <a:gs pos="100000">
                    <a:schemeClr val="tx1"/>
                  </a:gs>
                </a:gsLst>
                <a:lin ang="5400000" scaled="0"/>
              </a:gradFill>
              <a:latin typeface="+mj-lt"/>
            </a:endParaRPr>
          </a:p>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Size of a flat table can blow up really quickly as data model becomes complex</a:t>
            </a:r>
          </a:p>
          <a:p>
            <a:endParaRPr lang="en-US" sz="2400" dirty="0">
              <a:gradFill>
                <a:gsLst>
                  <a:gs pos="1250">
                    <a:schemeClr val="tx1"/>
                  </a:gs>
                  <a:gs pos="100000">
                    <a:schemeClr val="tx1"/>
                  </a:gs>
                </a:gsLst>
                <a:lin ang="5400000" scaled="0"/>
              </a:gradFill>
              <a:latin typeface="+mj-lt"/>
            </a:endParaRPr>
          </a:p>
        </p:txBody>
      </p:sp>
      <p:pic>
        <p:nvPicPr>
          <p:cNvPr id="3" name="Picture 2"/>
          <p:cNvPicPr>
            <a:picLocks noChangeAspect="1"/>
          </p:cNvPicPr>
          <p:nvPr/>
        </p:nvPicPr>
        <p:blipFill>
          <a:blip r:embed="rId4"/>
          <a:stretch>
            <a:fillRect/>
          </a:stretch>
        </p:blipFill>
        <p:spPr>
          <a:xfrm>
            <a:off x="137160" y="2286000"/>
            <a:ext cx="7743905" cy="2891642"/>
          </a:xfrm>
          <a:prstGeom prst="rect">
            <a:avLst/>
          </a:prstGeom>
        </p:spPr>
      </p:pic>
      <p:sp>
        <p:nvSpPr>
          <p:cNvPr id="4" name="Footer Placeholder 3">
            <a:extLst>
              <a:ext uri="{FF2B5EF4-FFF2-40B4-BE49-F238E27FC236}">
                <a16:creationId xmlns:a16="http://schemas.microsoft.com/office/drawing/2014/main" id="{5D4B4B34-029F-4220-AC29-C0BEC593DE8E}"/>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66385610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latin typeface="+mn-lt"/>
              </a:rPr>
              <a:t>Star Schema</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Rectangle 9"/>
          <p:cNvSpPr/>
          <p:nvPr/>
        </p:nvSpPr>
        <p:spPr>
          <a:xfrm>
            <a:off x="7955280" y="1691640"/>
            <a:ext cx="4236720" cy="4062651"/>
          </a:xfrm>
          <a:prstGeom prst="rect">
            <a:avLst/>
          </a:prstGeom>
        </p:spPr>
        <p:txBody>
          <a:bodyPr wrap="square">
            <a:spAutoFit/>
          </a:bodyPr>
          <a:lstStyle/>
          <a:p>
            <a:pPr marL="285750" indent="-28575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Fact</a:t>
            </a:r>
            <a:r>
              <a:rPr lang="en-US" sz="2400" dirty="0">
                <a:gradFill>
                  <a:gsLst>
                    <a:gs pos="1250">
                      <a:schemeClr val="tx1"/>
                    </a:gs>
                    <a:gs pos="100000">
                      <a:schemeClr val="tx1"/>
                    </a:gs>
                  </a:gsLst>
                  <a:lin ang="5400000" scaled="0"/>
                </a:gradFill>
                <a:latin typeface="+mj-lt"/>
              </a:rPr>
              <a:t> table in the middle </a:t>
            </a:r>
          </a:p>
          <a:p>
            <a:pPr marL="342900" indent="-342900">
              <a:buFont typeface="Arial" panose="020B0604020202020204" pitchFamily="34" charset="0"/>
              <a:buChar char="•"/>
            </a:pPr>
            <a:endParaRPr lang="en-US" sz="2400" dirty="0">
              <a:gradFill>
                <a:gsLst>
                  <a:gs pos="1250">
                    <a:schemeClr val="tx1"/>
                  </a:gs>
                  <a:gs pos="100000">
                    <a:schemeClr val="tx1"/>
                  </a:gs>
                </a:gsLst>
                <a:lin ang="5400000" scaled="0"/>
              </a:gradFill>
              <a:latin typeface="+mj-lt"/>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latin typeface="+mj-lt"/>
              </a:rPr>
              <a:t>Surrounded by </a:t>
            </a:r>
            <a:r>
              <a:rPr lang="en-US" sz="2400" b="1" dirty="0">
                <a:gradFill>
                  <a:gsLst>
                    <a:gs pos="1250">
                      <a:schemeClr val="tx1"/>
                    </a:gs>
                    <a:gs pos="100000">
                      <a:schemeClr val="tx1"/>
                    </a:gs>
                  </a:gsLst>
                  <a:lin ang="5400000" scaled="0"/>
                </a:gradFill>
                <a:latin typeface="+mj-lt"/>
              </a:rPr>
              <a:t>Dims</a:t>
            </a:r>
          </a:p>
          <a:p>
            <a:endParaRPr lang="en-US" sz="2400" dirty="0">
              <a:gradFill>
                <a:gsLst>
                  <a:gs pos="1250">
                    <a:schemeClr val="tx1"/>
                  </a:gs>
                  <a:gs pos="100000">
                    <a:schemeClr val="tx1"/>
                  </a:gs>
                </a:gsLst>
                <a:lin ang="5400000" scaled="0"/>
              </a:gradFill>
              <a:latin typeface="+mj-lt"/>
            </a:endParaRPr>
          </a:p>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Looks like a ‘Star’</a:t>
            </a:r>
          </a:p>
          <a:p>
            <a:pPr marL="285750" indent="-285750">
              <a:buFont typeface="Arial" panose="020B0604020202020204" pitchFamily="34" charset="0"/>
              <a:buChar char="•"/>
            </a:pPr>
            <a:endParaRPr lang="en-US" sz="240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pPr>
            <a:r>
              <a:rPr lang="en-US" sz="2400" dirty="0">
                <a:gradFill>
                  <a:gsLst>
                    <a:gs pos="1250">
                      <a:srgbClr val="505050"/>
                    </a:gs>
                    <a:gs pos="100000">
                      <a:srgbClr val="505050"/>
                    </a:gs>
                  </a:gsLst>
                  <a:lin ang="5400000" scaled="0"/>
                </a:gradFill>
                <a:latin typeface="+mj-lt"/>
              </a:rPr>
              <a:t>Fact table is the “Many” side of the (one to many) relationship</a:t>
            </a:r>
          </a:p>
          <a:p>
            <a:pPr marL="285750" indent="-285750">
              <a:buFont typeface="Arial" panose="020B0604020202020204" pitchFamily="34" charset="0"/>
              <a:buChar char="•"/>
            </a:pPr>
            <a:endParaRPr lang="en-US" dirty="0">
              <a:gradFill>
                <a:gsLst>
                  <a:gs pos="1250">
                    <a:schemeClr val="tx1"/>
                  </a:gs>
                  <a:gs pos="100000">
                    <a:schemeClr val="tx1"/>
                  </a:gs>
                </a:gsLst>
                <a:lin ang="5400000" scaled="0"/>
              </a:gradFill>
            </a:endParaRPr>
          </a:p>
          <a:p>
            <a:endParaRPr lang="en-US" sz="2400" dirty="0">
              <a:gradFill>
                <a:gsLst>
                  <a:gs pos="1250">
                    <a:schemeClr val="tx1"/>
                  </a:gs>
                  <a:gs pos="100000">
                    <a:schemeClr val="tx1"/>
                  </a:gs>
                </a:gsLst>
                <a:lin ang="5400000" scaled="0"/>
              </a:gradFill>
            </a:endParaRPr>
          </a:p>
        </p:txBody>
      </p:sp>
      <p:pic>
        <p:nvPicPr>
          <p:cNvPr id="4" name="Picture 3"/>
          <p:cNvPicPr>
            <a:picLocks noChangeAspect="1"/>
          </p:cNvPicPr>
          <p:nvPr/>
        </p:nvPicPr>
        <p:blipFill>
          <a:blip r:embed="rId4"/>
          <a:stretch>
            <a:fillRect/>
          </a:stretch>
        </p:blipFill>
        <p:spPr>
          <a:xfrm>
            <a:off x="457200" y="2286000"/>
            <a:ext cx="7369030" cy="4063020"/>
          </a:xfrm>
          <a:prstGeom prst="rect">
            <a:avLst/>
          </a:prstGeom>
        </p:spPr>
      </p:pic>
      <p:sp>
        <p:nvSpPr>
          <p:cNvPr id="16" name="Flowchart: Off-page Connector 15"/>
          <p:cNvSpPr/>
          <p:nvPr/>
        </p:nvSpPr>
        <p:spPr bwMode="auto">
          <a:xfrm>
            <a:off x="6712916" y="1810206"/>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1</a:t>
            </a:r>
          </a:p>
        </p:txBody>
      </p:sp>
      <p:sp>
        <p:nvSpPr>
          <p:cNvPr id="17" name="Flowchart: Off-page Connector 16"/>
          <p:cNvSpPr/>
          <p:nvPr/>
        </p:nvSpPr>
        <p:spPr bwMode="auto">
          <a:xfrm>
            <a:off x="3348097" y="1810206"/>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Many </a:t>
            </a:r>
          </a:p>
        </p:txBody>
      </p:sp>
      <p:sp>
        <p:nvSpPr>
          <p:cNvPr id="18" name="Flowchart: Off-page Connector 17"/>
          <p:cNvSpPr/>
          <p:nvPr/>
        </p:nvSpPr>
        <p:spPr bwMode="auto">
          <a:xfrm>
            <a:off x="795458" y="1810206"/>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1</a:t>
            </a:r>
          </a:p>
        </p:txBody>
      </p:sp>
      <p:sp>
        <p:nvSpPr>
          <p:cNvPr id="19" name="Flowchart: Off-page Connector 18"/>
          <p:cNvSpPr/>
          <p:nvPr/>
        </p:nvSpPr>
        <p:spPr bwMode="auto">
          <a:xfrm>
            <a:off x="4846849" y="1810206"/>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1</a:t>
            </a:r>
          </a:p>
        </p:txBody>
      </p:sp>
      <p:sp>
        <p:nvSpPr>
          <p:cNvPr id="3" name="Footer Placeholder 2">
            <a:extLst>
              <a:ext uri="{FF2B5EF4-FFF2-40B4-BE49-F238E27FC236}">
                <a16:creationId xmlns:a16="http://schemas.microsoft.com/office/drawing/2014/main" id="{DFA47941-8EB8-45CC-B0CE-0883847C1386}"/>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0489941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latin typeface="+mn-lt"/>
              </a:rPr>
              <a:t>Snowflake Schema</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Rectangle 9"/>
          <p:cNvSpPr/>
          <p:nvPr/>
        </p:nvSpPr>
        <p:spPr>
          <a:xfrm>
            <a:off x="7955280" y="1691640"/>
            <a:ext cx="3915666" cy="4939814"/>
          </a:xfrm>
          <a:prstGeom prst="rect">
            <a:avLst/>
          </a:prstGeom>
        </p:spPr>
        <p:txBody>
          <a:bodyPr wrap="square">
            <a:spAutoFit/>
          </a:bodyPr>
          <a:lstStyle/>
          <a:p>
            <a:pPr marL="285750" indent="-285750">
              <a:spcAft>
                <a:spcPts val="1800"/>
              </a:spcAft>
              <a:buFont typeface="Arial" panose="020B0604020202020204" pitchFamily="34" charset="0"/>
              <a:buChar char="•"/>
            </a:pPr>
            <a:r>
              <a:rPr lang="en-US" sz="2400" dirty="0">
                <a:latin typeface="+mj-lt"/>
              </a:rPr>
              <a:t>Center is a Star schema</a:t>
            </a:r>
          </a:p>
          <a:p>
            <a:pPr marL="285750" indent="-285750">
              <a:spcAft>
                <a:spcPts val="1800"/>
              </a:spcAft>
              <a:buFont typeface="Arial" panose="020B0604020202020204" pitchFamily="34" charset="0"/>
              <a:buChar char="•"/>
            </a:pPr>
            <a:r>
              <a:rPr lang="en-US" sz="2400" b="1" dirty="0">
                <a:latin typeface="+mj-lt"/>
              </a:rPr>
              <a:t>Fact</a:t>
            </a:r>
            <a:r>
              <a:rPr lang="en-US" sz="2400" dirty="0">
                <a:latin typeface="+mj-lt"/>
              </a:rPr>
              <a:t> table in middle </a:t>
            </a:r>
          </a:p>
          <a:p>
            <a:pPr marL="342900" indent="-342900">
              <a:spcAft>
                <a:spcPts val="1800"/>
              </a:spcAft>
              <a:buFont typeface="Arial" panose="020B0604020202020204" pitchFamily="34" charset="0"/>
              <a:buChar char="•"/>
            </a:pPr>
            <a:r>
              <a:rPr lang="en-US" sz="2400" dirty="0">
                <a:latin typeface="+mj-lt"/>
              </a:rPr>
              <a:t>Surrounded by </a:t>
            </a:r>
            <a:r>
              <a:rPr lang="en-US" sz="2400" b="1" dirty="0">
                <a:latin typeface="+mj-lt"/>
              </a:rPr>
              <a:t>Dims</a:t>
            </a:r>
          </a:p>
          <a:p>
            <a:pPr marL="342900" indent="-342900">
              <a:spcAft>
                <a:spcPts val="1800"/>
              </a:spcAft>
              <a:buFont typeface="Arial" panose="020B0604020202020204" pitchFamily="34" charset="0"/>
              <a:buChar char="•"/>
            </a:pPr>
            <a:r>
              <a:rPr lang="en-US" sz="2400" dirty="0">
                <a:latin typeface="+mj-lt"/>
              </a:rPr>
              <a:t>Dims “snowflake” off of other Dims</a:t>
            </a:r>
          </a:p>
          <a:p>
            <a:pPr marL="285750" indent="-285750">
              <a:spcAft>
                <a:spcPts val="1800"/>
              </a:spcAft>
              <a:buFont typeface="Arial" panose="020B0604020202020204" pitchFamily="34" charset="0"/>
              <a:buChar char="•"/>
            </a:pPr>
            <a:r>
              <a:rPr lang="en-US" sz="2400" dirty="0">
                <a:latin typeface="+mj-lt"/>
              </a:rPr>
              <a:t>If you have many, it looks like a ‘Snowflake’</a:t>
            </a:r>
          </a:p>
          <a:p>
            <a:pPr marL="285750" lvl="0" indent="-285750">
              <a:spcAft>
                <a:spcPts val="1800"/>
              </a:spcAft>
              <a:buFont typeface="Arial" panose="020B0604020202020204" pitchFamily="34" charset="0"/>
              <a:buChar char="•"/>
            </a:pPr>
            <a:r>
              <a:rPr lang="en-US" sz="2400" dirty="0">
                <a:latin typeface="+mj-lt"/>
              </a:rPr>
              <a:t>Dim or Fact tables can be the “Many” side of the relationship</a:t>
            </a:r>
            <a:endParaRPr lang="en-US" sz="3200" dirty="0">
              <a:latin typeface="+mj-lt"/>
            </a:endParaRPr>
          </a:p>
        </p:txBody>
      </p:sp>
      <p:sp>
        <p:nvSpPr>
          <p:cNvPr id="5" name="TextBox 4"/>
          <p:cNvSpPr txBox="1"/>
          <p:nvPr/>
        </p:nvSpPr>
        <p:spPr>
          <a:xfrm>
            <a:off x="529719" y="4413552"/>
            <a:ext cx="179654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Snowflake</a:t>
            </a:r>
          </a:p>
        </p:txBody>
      </p:sp>
      <p:sp>
        <p:nvSpPr>
          <p:cNvPr id="18" name="Flowchart: Off-page Connector 17"/>
          <p:cNvSpPr/>
          <p:nvPr/>
        </p:nvSpPr>
        <p:spPr bwMode="auto">
          <a:xfrm>
            <a:off x="2954607" y="1870812"/>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Facts </a:t>
            </a:r>
          </a:p>
        </p:txBody>
      </p:sp>
      <p:sp>
        <p:nvSpPr>
          <p:cNvPr id="19" name="Flowchart: Off-page Connector 18"/>
          <p:cNvSpPr/>
          <p:nvPr/>
        </p:nvSpPr>
        <p:spPr bwMode="auto">
          <a:xfrm>
            <a:off x="4990694" y="1870812"/>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Dims </a:t>
            </a:r>
          </a:p>
        </p:txBody>
      </p:sp>
      <p:sp>
        <p:nvSpPr>
          <p:cNvPr id="20" name="Flowchart: Off-page Connector 19"/>
          <p:cNvSpPr/>
          <p:nvPr/>
        </p:nvSpPr>
        <p:spPr bwMode="auto">
          <a:xfrm>
            <a:off x="702463" y="1870812"/>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Dims </a:t>
            </a:r>
          </a:p>
        </p:txBody>
      </p:sp>
      <p:sp>
        <p:nvSpPr>
          <p:cNvPr id="21" name="Flowchart: Off-page Connector 20"/>
          <p:cNvSpPr/>
          <p:nvPr/>
        </p:nvSpPr>
        <p:spPr bwMode="auto">
          <a:xfrm>
            <a:off x="6707725" y="1870812"/>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Flake </a:t>
            </a:r>
          </a:p>
        </p:txBody>
      </p:sp>
      <p:pic>
        <p:nvPicPr>
          <p:cNvPr id="9" name="Picture 8"/>
          <p:cNvPicPr>
            <a:picLocks noChangeAspect="1"/>
          </p:cNvPicPr>
          <p:nvPr/>
        </p:nvPicPr>
        <p:blipFill>
          <a:blip r:embed="rId4"/>
          <a:stretch>
            <a:fillRect/>
          </a:stretch>
        </p:blipFill>
        <p:spPr>
          <a:xfrm>
            <a:off x="457200" y="2286000"/>
            <a:ext cx="7374901" cy="3581604"/>
          </a:xfrm>
          <a:prstGeom prst="rect">
            <a:avLst/>
          </a:prstGeom>
        </p:spPr>
      </p:pic>
      <p:sp>
        <p:nvSpPr>
          <p:cNvPr id="3" name="Footer Placeholder 2">
            <a:extLst>
              <a:ext uri="{FF2B5EF4-FFF2-40B4-BE49-F238E27FC236}">
                <a16:creationId xmlns:a16="http://schemas.microsoft.com/office/drawing/2014/main" id="{3F16B8F3-8AB7-4FF7-B7A4-906F8A9D6221}"/>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79626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2286000"/>
            <a:ext cx="6662952" cy="3214542"/>
          </a:xfrm>
          <a:prstGeom prst="rect">
            <a:avLst/>
          </a:prstGeom>
        </p:spPr>
      </p:pic>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latin typeface="+mn-lt"/>
              </a:rPr>
              <a:t>Granularity &amp; Multiple Fact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Rectangle 9"/>
          <p:cNvSpPr/>
          <p:nvPr/>
        </p:nvSpPr>
        <p:spPr>
          <a:xfrm>
            <a:off x="7233952" y="2033879"/>
            <a:ext cx="4689388" cy="4116512"/>
          </a:xfrm>
          <a:prstGeom prst="rect">
            <a:avLst/>
          </a:prstGeom>
        </p:spPr>
        <p:txBody>
          <a:bodyPr wrap="square">
            <a:spAutoFit/>
          </a:bodyPr>
          <a:lstStyle/>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Grain (</a:t>
            </a:r>
            <a:r>
              <a:rPr lang="en-US" sz="2400" dirty="0">
                <a:gradFill>
                  <a:gsLst>
                    <a:gs pos="1250">
                      <a:schemeClr val="tx1"/>
                    </a:gs>
                    <a:gs pos="100000">
                      <a:schemeClr val="tx1"/>
                    </a:gs>
                  </a:gsLst>
                  <a:lin ang="5400000" scaled="0"/>
                </a:gradFill>
              </a:rPr>
              <a:t>granularity) </a:t>
            </a:r>
            <a:r>
              <a:rPr lang="en-US" sz="2400" dirty="0">
                <a:gradFill>
                  <a:gsLst>
                    <a:gs pos="1250">
                      <a:schemeClr val="tx1"/>
                    </a:gs>
                    <a:gs pos="100000">
                      <a:schemeClr val="tx1"/>
                    </a:gs>
                  </a:gsLst>
                  <a:lin ang="5400000" scaled="0"/>
                </a:gradFill>
                <a:latin typeface="+mj-lt"/>
              </a:rPr>
              <a:t>measures the level of detail in a table</a:t>
            </a:r>
          </a:p>
          <a:p>
            <a:endParaRPr lang="en-US" sz="1050" dirty="0">
              <a:gradFill>
                <a:gsLst>
                  <a:gs pos="1250">
                    <a:schemeClr val="tx1"/>
                  </a:gs>
                  <a:gs pos="100000">
                    <a:schemeClr val="tx1"/>
                  </a:gs>
                </a:gsLst>
                <a:lin ang="5400000" scaled="0"/>
              </a:gradFill>
              <a:latin typeface="+mj-lt"/>
            </a:endParaRPr>
          </a:p>
          <a:p>
            <a:pPr marL="285750" indent="-28575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Example:</a:t>
            </a:r>
          </a:p>
          <a:p>
            <a:r>
              <a:rPr lang="en-US" sz="2400" dirty="0">
                <a:gradFill>
                  <a:gsLst>
                    <a:gs pos="1250">
                      <a:schemeClr val="tx1"/>
                    </a:gs>
                    <a:gs pos="100000">
                      <a:schemeClr val="tx1"/>
                    </a:gs>
                  </a:gsLst>
                  <a:lin ang="5400000" scaled="0"/>
                </a:gradFill>
                <a:latin typeface="+mj-lt"/>
              </a:rPr>
              <a:t>    One row per </a:t>
            </a:r>
            <a:r>
              <a:rPr lang="en-US" sz="2400" b="1" dirty="0">
                <a:gradFill>
                  <a:gsLst>
                    <a:gs pos="1250">
                      <a:schemeClr val="tx1"/>
                    </a:gs>
                    <a:gs pos="100000">
                      <a:schemeClr val="tx1"/>
                    </a:gs>
                  </a:gsLst>
                  <a:lin ang="5400000" scaled="0"/>
                </a:gradFill>
                <a:latin typeface="+mj-lt"/>
              </a:rPr>
              <a:t>order or per Item</a:t>
            </a:r>
          </a:p>
          <a:p>
            <a:r>
              <a:rPr lang="en-US" sz="2400" b="1" dirty="0">
                <a:gradFill>
                  <a:gsLst>
                    <a:gs pos="1250">
                      <a:schemeClr val="tx1"/>
                    </a:gs>
                    <a:gs pos="100000">
                      <a:schemeClr val="tx1"/>
                    </a:gs>
                  </a:gsLst>
                  <a:lin ang="5400000" scaled="0"/>
                </a:gradFill>
                <a:latin typeface="+mj-lt"/>
              </a:rPr>
              <a:t>    Daily or Monthly date grain</a:t>
            </a:r>
          </a:p>
          <a:p>
            <a:endParaRPr lang="en-US" sz="1100" b="1" dirty="0">
              <a:gradFill>
                <a:gsLst>
                  <a:gs pos="1250">
                    <a:schemeClr val="tx1"/>
                  </a:gs>
                  <a:gs pos="100000">
                    <a:schemeClr val="tx1"/>
                  </a:gs>
                </a:gsLst>
                <a:lin ang="5400000" scaled="0"/>
              </a:gradFill>
              <a:latin typeface="+mj-lt"/>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latin typeface="+mj-lt"/>
              </a:rPr>
              <a:t>If your facts have </a:t>
            </a:r>
            <a:r>
              <a:rPr lang="en-US" sz="2400" b="1" dirty="0">
                <a:gradFill>
                  <a:gsLst>
                    <a:gs pos="1250">
                      <a:schemeClr val="tx1"/>
                    </a:gs>
                    <a:gs pos="100000">
                      <a:schemeClr val="tx1"/>
                    </a:gs>
                  </a:gsLst>
                  <a:lin ang="5400000" scaled="0"/>
                </a:gradFill>
                <a:latin typeface="+mj-lt"/>
              </a:rPr>
              <a:t>very different granularities</a:t>
            </a:r>
            <a:r>
              <a:rPr lang="en-US" sz="2400" dirty="0">
                <a:gradFill>
                  <a:gsLst>
                    <a:gs pos="1250">
                      <a:schemeClr val="tx1"/>
                    </a:gs>
                    <a:gs pos="100000">
                      <a:schemeClr val="tx1"/>
                    </a:gs>
                  </a:gsLst>
                  <a:lin ang="5400000" scaled="0"/>
                </a:gradFill>
                <a:latin typeface="+mj-lt"/>
              </a:rPr>
              <a:t>, split them into </a:t>
            </a:r>
            <a:r>
              <a:rPr lang="en-US" sz="2400" b="1" dirty="0">
                <a:gradFill>
                  <a:gsLst>
                    <a:gs pos="1250">
                      <a:schemeClr val="tx1"/>
                    </a:gs>
                    <a:gs pos="100000">
                      <a:schemeClr val="tx1"/>
                    </a:gs>
                  </a:gsLst>
                  <a:lin ang="5400000" scaled="0"/>
                </a:gradFill>
                <a:latin typeface="+mj-lt"/>
              </a:rPr>
              <a:t>Multiple Fact </a:t>
            </a:r>
            <a:r>
              <a:rPr lang="en-US" sz="2400" dirty="0">
                <a:gradFill>
                  <a:gsLst>
                    <a:gs pos="1250">
                      <a:schemeClr val="tx1"/>
                    </a:gs>
                    <a:gs pos="100000">
                      <a:schemeClr val="tx1"/>
                    </a:gs>
                  </a:gsLst>
                  <a:lin ang="5400000" scaled="0"/>
                </a:gradFill>
                <a:latin typeface="+mj-lt"/>
              </a:rPr>
              <a:t>tables &amp; connect them to shared dimensions at the lowest common granularity.</a:t>
            </a:r>
          </a:p>
        </p:txBody>
      </p:sp>
      <p:sp>
        <p:nvSpPr>
          <p:cNvPr id="21" name="Rectangle 20"/>
          <p:cNvSpPr/>
          <p:nvPr/>
        </p:nvSpPr>
        <p:spPr>
          <a:xfrm>
            <a:off x="685800" y="5592236"/>
            <a:ext cx="6959600" cy="838691"/>
          </a:xfrm>
          <a:prstGeom prst="rect">
            <a:avLst/>
          </a:prstGeom>
        </p:spPr>
        <p:txBody>
          <a:bodyPr wrap="square">
            <a:spAutoFit/>
          </a:bodyPr>
          <a:lstStyle/>
          <a:p>
            <a:r>
              <a:rPr lang="en-US" b="1" dirty="0">
                <a:gradFill>
                  <a:gsLst>
                    <a:gs pos="1250">
                      <a:schemeClr val="tx1"/>
                    </a:gs>
                    <a:gs pos="100000">
                      <a:schemeClr val="tx1"/>
                    </a:gs>
                  </a:gsLst>
                  <a:lin ang="5400000" scaled="0"/>
                </a:gradFill>
                <a:latin typeface="+mj-lt"/>
              </a:rPr>
              <a:t>SalesFact</a:t>
            </a:r>
            <a:r>
              <a:rPr lang="en-US" dirty="0">
                <a:gradFill>
                  <a:gsLst>
                    <a:gs pos="1250">
                      <a:schemeClr val="tx1"/>
                    </a:gs>
                    <a:gs pos="100000">
                      <a:schemeClr val="tx1"/>
                    </a:gs>
                  </a:gsLst>
                  <a:lin ang="5400000" scaled="0"/>
                </a:gradFill>
                <a:latin typeface="+mj-lt"/>
              </a:rPr>
              <a:t> (Daily by Product)</a:t>
            </a:r>
            <a:br>
              <a:rPr lang="en-US" dirty="0">
                <a:gradFill>
                  <a:gsLst>
                    <a:gs pos="1250">
                      <a:schemeClr val="tx1"/>
                    </a:gs>
                    <a:gs pos="100000">
                      <a:schemeClr val="tx1"/>
                    </a:gs>
                  </a:gsLst>
                  <a:lin ang="5400000" scaled="0"/>
                </a:gradFill>
                <a:latin typeface="+mj-lt"/>
              </a:rPr>
            </a:br>
            <a:endParaRPr lang="en-US" sz="1050" dirty="0">
              <a:gradFill>
                <a:gsLst>
                  <a:gs pos="1250">
                    <a:schemeClr val="tx1"/>
                  </a:gs>
                  <a:gs pos="100000">
                    <a:schemeClr val="tx1"/>
                  </a:gs>
                </a:gsLst>
                <a:lin ang="5400000" scaled="0"/>
              </a:gradFill>
              <a:latin typeface="+mj-lt"/>
            </a:endParaRPr>
          </a:p>
          <a:p>
            <a:r>
              <a:rPr lang="en-US" b="1" dirty="0" err="1">
                <a:gradFill>
                  <a:gsLst>
                    <a:gs pos="1250">
                      <a:schemeClr val="tx1"/>
                    </a:gs>
                    <a:gs pos="100000">
                      <a:schemeClr val="tx1"/>
                    </a:gs>
                  </a:gsLst>
                  <a:lin ang="5400000" scaled="0"/>
                </a:gradFill>
                <a:latin typeface="+mj-lt"/>
              </a:rPr>
              <a:t>BudgetFact</a:t>
            </a:r>
            <a:r>
              <a:rPr lang="en-US" dirty="0">
                <a:gradFill>
                  <a:gsLst>
                    <a:gs pos="1250">
                      <a:schemeClr val="tx1"/>
                    </a:gs>
                    <a:gs pos="100000">
                      <a:schemeClr val="tx1"/>
                    </a:gs>
                  </a:gsLst>
                  <a:lin ang="5400000" scaled="0"/>
                </a:gradFill>
                <a:latin typeface="+mj-lt"/>
              </a:rPr>
              <a:t> (Monthly by Product Category &amp; Product Segment)</a:t>
            </a:r>
          </a:p>
        </p:txBody>
      </p:sp>
      <p:sp>
        <p:nvSpPr>
          <p:cNvPr id="9" name="Rectangle 8"/>
          <p:cNvSpPr/>
          <p:nvPr/>
        </p:nvSpPr>
        <p:spPr bwMode="auto">
          <a:xfrm>
            <a:off x="2313314" y="2591021"/>
            <a:ext cx="1595935" cy="2895534"/>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3">
            <a:extLst>
              <a:ext uri="{FF2B5EF4-FFF2-40B4-BE49-F238E27FC236}">
                <a16:creationId xmlns:a16="http://schemas.microsoft.com/office/drawing/2014/main" id="{4AE4465D-9D9D-4397-BC8E-BA9430AC0FBB}"/>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4778516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Data Types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p:cNvSpPr txBox="1"/>
          <p:nvPr/>
        </p:nvSpPr>
        <p:spPr>
          <a:xfrm>
            <a:off x="355042" y="1044424"/>
            <a:ext cx="10561320" cy="4438138"/>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Numeric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Whole Number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Decimal Number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Fixed Decimal Number (Floating point stored as integer)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Boolean</a:t>
            </a:r>
          </a:p>
          <a:p>
            <a:pPr>
              <a:lnSpc>
                <a:spcPct val="90000"/>
              </a:lnSpc>
              <a:spcAft>
                <a:spcPts val="600"/>
              </a:spcAft>
            </a:pPr>
            <a:r>
              <a:rPr lang="en-US" sz="2400" b="1" dirty="0">
                <a:gradFill>
                  <a:gsLst>
                    <a:gs pos="2917">
                      <a:schemeClr val="tx1"/>
                    </a:gs>
                    <a:gs pos="30000">
                      <a:schemeClr val="tx1"/>
                    </a:gs>
                  </a:gsLst>
                  <a:lin ang="5400000" scaled="0"/>
                </a:gradFill>
                <a:latin typeface="+mj-lt"/>
              </a:rPr>
              <a:t>Date/Time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Date – Internally stored as an integer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Time – Internally stored as a fraction between 0 and 1</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Date Time </a:t>
            </a:r>
          </a:p>
          <a:p>
            <a:pPr>
              <a:lnSpc>
                <a:spcPct val="90000"/>
              </a:lnSpc>
              <a:spcAft>
                <a:spcPts val="600"/>
              </a:spcAft>
            </a:pPr>
            <a:r>
              <a:rPr lang="en-US" sz="2400" b="1" dirty="0">
                <a:gradFill>
                  <a:gsLst>
                    <a:gs pos="2917">
                      <a:schemeClr val="tx1"/>
                    </a:gs>
                    <a:gs pos="30000">
                      <a:schemeClr val="tx1"/>
                    </a:gs>
                  </a:gsLst>
                  <a:lin ang="5400000" scaled="0"/>
                </a:gradFill>
                <a:latin typeface="+mj-lt"/>
              </a:rPr>
              <a:t>Other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Text </a:t>
            </a:r>
          </a:p>
          <a:p>
            <a:pPr marL="342900" indent="-342900">
              <a:lnSpc>
                <a:spcPct val="90000"/>
              </a:lnSpc>
              <a:spcAft>
                <a:spcPts val="600"/>
              </a:spcAft>
              <a:buFont typeface="Arial" panose="020B0604020202020204" pitchFamily="34" charset="0"/>
              <a:buChar char="•"/>
            </a:pPr>
            <a:r>
              <a:rPr lang="en-US" sz="2000" b="1" dirty="0">
                <a:solidFill>
                  <a:srgbClr val="00B0F0"/>
                </a:solidFill>
              </a:rPr>
              <a:t>Any – You should never see this in a data model. Bad things can happen!!</a:t>
            </a:r>
          </a:p>
        </p:txBody>
      </p:sp>
      <p:sp>
        <p:nvSpPr>
          <p:cNvPr id="4" name="TextBox 3"/>
          <p:cNvSpPr txBox="1"/>
          <p:nvPr/>
        </p:nvSpPr>
        <p:spPr>
          <a:xfrm>
            <a:off x="267500" y="5752560"/>
            <a:ext cx="11655840" cy="341632"/>
          </a:xfrm>
          <a:prstGeom prst="rect">
            <a:avLst/>
          </a:prstGeom>
          <a:solidFill>
            <a:schemeClr val="bg1"/>
          </a:solid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US" dirty="0"/>
              <a:t>Pro Tip: Data type is different from data format</a:t>
            </a:r>
          </a:p>
        </p:txBody>
      </p:sp>
      <p:sp>
        <p:nvSpPr>
          <p:cNvPr id="5" name="Rounded Rectangle 4"/>
          <p:cNvSpPr/>
          <p:nvPr/>
        </p:nvSpPr>
        <p:spPr bwMode="auto">
          <a:xfrm>
            <a:off x="8109679" y="1074729"/>
            <a:ext cx="3344962" cy="3467292"/>
          </a:xfrm>
          <a:prstGeom prst="roundRect">
            <a:avLst/>
          </a:prstGeom>
          <a:solidFill>
            <a:srgbClr val="FDF6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i="1" dirty="0">
                <a:solidFill>
                  <a:schemeClr val="tx1"/>
                </a:solidFill>
                <a:latin typeface="+mj-lt"/>
                <a:ea typeface="Segoe UI" pitchFamily="34" charset="0"/>
                <a:cs typeface="Segoe UI" pitchFamily="34" charset="0"/>
              </a:rPr>
              <a:t>Set your </a:t>
            </a:r>
            <a:br>
              <a:rPr lang="en-US" sz="2400" i="1" dirty="0">
                <a:solidFill>
                  <a:schemeClr val="tx1"/>
                </a:solidFill>
                <a:latin typeface="+mj-lt"/>
                <a:ea typeface="Segoe UI" pitchFamily="34" charset="0"/>
                <a:cs typeface="Segoe UI" pitchFamily="34" charset="0"/>
              </a:rPr>
            </a:br>
            <a:r>
              <a:rPr lang="en-US" sz="2400" b="1" i="1" dirty="0">
                <a:solidFill>
                  <a:schemeClr val="tx1"/>
                </a:solidFill>
                <a:latin typeface="+mj-lt"/>
                <a:ea typeface="Segoe UI" pitchFamily="34" charset="0"/>
                <a:cs typeface="Segoe UI" pitchFamily="34" charset="0"/>
              </a:rPr>
              <a:t>Data Types</a:t>
            </a:r>
            <a:r>
              <a:rPr lang="en-US" sz="2400" i="1" dirty="0">
                <a:solidFill>
                  <a:schemeClr val="tx1"/>
                </a:solidFill>
                <a:latin typeface="+mj-lt"/>
                <a:ea typeface="Segoe UI" pitchFamily="34" charset="0"/>
                <a:cs typeface="Segoe UI" pitchFamily="34" charset="0"/>
              </a:rPr>
              <a:t>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in the </a:t>
            </a:r>
            <a:br>
              <a:rPr lang="en-US" sz="2400" i="1" dirty="0">
                <a:solidFill>
                  <a:schemeClr val="tx1"/>
                </a:solidFill>
                <a:latin typeface="+mj-lt"/>
                <a:ea typeface="Segoe UI" pitchFamily="34" charset="0"/>
                <a:cs typeface="Segoe UI" pitchFamily="34" charset="0"/>
              </a:rPr>
            </a:br>
            <a:r>
              <a:rPr lang="en-US" sz="2400" i="1" u="sng" dirty="0">
                <a:solidFill>
                  <a:schemeClr val="tx1"/>
                </a:solidFill>
                <a:latin typeface="+mj-lt"/>
                <a:ea typeface="Segoe UI" pitchFamily="34" charset="0"/>
                <a:cs typeface="Segoe UI" pitchFamily="34" charset="0"/>
              </a:rPr>
              <a:t>Query Editor</a:t>
            </a:r>
          </a:p>
          <a:p>
            <a:pPr algn="ctr" defTabSz="932472" fontAlgn="base">
              <a:lnSpc>
                <a:spcPct val="90000"/>
              </a:lnSpc>
              <a:spcBef>
                <a:spcPct val="0"/>
              </a:spcBef>
              <a:spcAft>
                <a:spcPct val="0"/>
              </a:spcAft>
            </a:pPr>
            <a:endParaRPr lang="en-US" sz="2400" i="1" dirty="0">
              <a:solidFill>
                <a:schemeClr val="tx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2400" i="1" dirty="0">
                <a:solidFill>
                  <a:schemeClr val="tx1"/>
                </a:solidFill>
                <a:latin typeface="+mj-lt"/>
                <a:ea typeface="Segoe UI" pitchFamily="34" charset="0"/>
                <a:cs typeface="Segoe UI" pitchFamily="34" charset="0"/>
              </a:rPr>
              <a:t>Set your </a:t>
            </a:r>
            <a:br>
              <a:rPr lang="en-US" sz="2400" i="1" dirty="0">
                <a:solidFill>
                  <a:schemeClr val="tx1"/>
                </a:solidFill>
                <a:latin typeface="+mj-lt"/>
                <a:ea typeface="Segoe UI" pitchFamily="34" charset="0"/>
                <a:cs typeface="Segoe UI" pitchFamily="34" charset="0"/>
              </a:rPr>
            </a:br>
            <a:r>
              <a:rPr lang="en-US" sz="2400" b="1" i="1" dirty="0">
                <a:solidFill>
                  <a:schemeClr val="tx1"/>
                </a:solidFill>
                <a:latin typeface="+mj-lt"/>
                <a:ea typeface="Segoe UI" pitchFamily="34" charset="0"/>
                <a:cs typeface="Segoe UI" pitchFamily="34" charset="0"/>
              </a:rPr>
              <a:t>Data Formats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 %, </a:t>
            </a:r>
            <a:r>
              <a:rPr lang="en-US" sz="2400" i="1" dirty="0" err="1">
                <a:solidFill>
                  <a:schemeClr val="tx1"/>
                </a:solidFill>
                <a:latin typeface="+mj-lt"/>
                <a:ea typeface="Segoe UI" pitchFamily="34" charset="0"/>
                <a:cs typeface="Segoe UI" pitchFamily="34" charset="0"/>
              </a:rPr>
              <a:t>etc</a:t>
            </a:r>
            <a:r>
              <a:rPr lang="en-US" sz="2400" i="1" dirty="0">
                <a:solidFill>
                  <a:schemeClr val="tx1"/>
                </a:solidFill>
                <a:latin typeface="+mj-lt"/>
                <a:ea typeface="Segoe UI" pitchFamily="34" charset="0"/>
                <a:cs typeface="Segoe UI" pitchFamily="34" charset="0"/>
              </a:rPr>
              <a:t>)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in the Data Model</a:t>
            </a:r>
          </a:p>
        </p:txBody>
      </p:sp>
      <p:sp>
        <p:nvSpPr>
          <p:cNvPr id="2" name="Footer Placeholder 1">
            <a:extLst>
              <a:ext uri="{FF2B5EF4-FFF2-40B4-BE49-F238E27FC236}">
                <a16:creationId xmlns:a16="http://schemas.microsoft.com/office/drawing/2014/main" id="{C21D045A-2EDD-4146-8526-C98A10DCE179}"/>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7403855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1"/>
            <a:ext cx="12190269" cy="695520"/>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Designing good data models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226294" y="1890723"/>
            <a:ext cx="11739412" cy="4216539"/>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Star Schema</a:t>
            </a:r>
            <a:r>
              <a:rPr lang="en-US" dirty="0">
                <a:gradFill>
                  <a:gsLst>
                    <a:gs pos="2917">
                      <a:schemeClr val="tx1"/>
                    </a:gs>
                    <a:gs pos="30000">
                      <a:schemeClr val="tx1"/>
                    </a:gs>
                  </a:gsLst>
                  <a:lin ang="5400000" scaled="0"/>
                </a:gradFill>
              </a:rPr>
              <a:t> – Go to structure for most Data Models</a:t>
            </a:r>
          </a:p>
          <a:p>
            <a:pPr>
              <a:lnSpc>
                <a:spcPct val="90000"/>
              </a:lnSpc>
              <a:spcAft>
                <a:spcPts val="600"/>
              </a:spcAft>
            </a:pPr>
            <a:endParaRPr lang="en-US" b="1" dirty="0">
              <a:solidFill>
                <a:srgbClr val="00B0F0"/>
              </a:solidFill>
            </a:endParaRPr>
          </a:p>
          <a:p>
            <a:pPr>
              <a:lnSpc>
                <a:spcPct val="90000"/>
              </a:lnSpc>
              <a:spcAft>
                <a:spcPts val="600"/>
              </a:spcAft>
            </a:pPr>
            <a:r>
              <a:rPr lang="en-US" sz="2400" b="1" dirty="0">
                <a:solidFill>
                  <a:srgbClr val="00B0F0"/>
                </a:solidFill>
              </a:rPr>
              <a:t>RAM is precious !!!!! </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b="1" dirty="0">
                <a:gradFill>
                  <a:gsLst>
                    <a:gs pos="2917">
                      <a:schemeClr val="tx1"/>
                    </a:gs>
                    <a:gs pos="30000">
                      <a:schemeClr val="tx1"/>
                    </a:gs>
                  </a:gsLst>
                  <a:lin ang="5400000" scaled="0"/>
                </a:gradFill>
              </a:rPr>
              <a:t>Some Tips and tricks to save RAM and increase speed of model </a:t>
            </a:r>
          </a:p>
          <a:p>
            <a:pPr>
              <a:lnSpc>
                <a:spcPct val="90000"/>
              </a:lnSpc>
              <a:spcAft>
                <a:spcPts val="600"/>
              </a:spcAft>
            </a:pPr>
            <a:r>
              <a:rPr lang="en-US" b="1" dirty="0">
                <a:gradFill>
                  <a:gsLst>
                    <a:gs pos="2917">
                      <a:schemeClr val="tx1"/>
                    </a:gs>
                    <a:gs pos="30000">
                      <a:schemeClr val="tx1"/>
                    </a:gs>
                  </a:gsLst>
                  <a:lin ang="5400000" scaled="0"/>
                </a:gradFill>
              </a:rPr>
              <a:t> </a:t>
            </a: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If a fact table contains an ID field which is unique for each record, </a:t>
            </a:r>
            <a:r>
              <a:rPr lang="en-US" b="1" dirty="0">
                <a:solidFill>
                  <a:srgbClr val="00B0F0"/>
                </a:solidFill>
              </a:rPr>
              <a:t>remove it</a:t>
            </a:r>
            <a:endParaRPr lang="en-US" b="1"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Transaction ID </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b="1" dirty="0">
                <a:solidFill>
                  <a:srgbClr val="00B0F0"/>
                </a:solidFill>
              </a:rPr>
              <a:t>Sort columns </a:t>
            </a:r>
            <a:r>
              <a:rPr lang="en-US" dirty="0">
                <a:gradFill>
                  <a:gsLst>
                    <a:gs pos="2917">
                      <a:schemeClr val="tx1"/>
                    </a:gs>
                    <a:gs pos="30000">
                      <a:schemeClr val="tx1"/>
                    </a:gs>
                  </a:gsLst>
                  <a:lin ang="5400000" scaled="0"/>
                </a:gradFill>
              </a:rPr>
              <a:t>before bringing them into a Power BI data model</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Change all of the ANY data types to an appropriate Data Type</a:t>
            </a:r>
          </a:p>
        </p:txBody>
      </p:sp>
      <p:sp>
        <p:nvSpPr>
          <p:cNvPr id="2" name="Footer Placeholder 1">
            <a:extLst>
              <a:ext uri="{FF2B5EF4-FFF2-40B4-BE49-F238E27FC236}">
                <a16:creationId xmlns:a16="http://schemas.microsoft.com/office/drawing/2014/main" id="{97E94F1C-7FFD-471E-B2D0-2016A26BCB51}"/>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368391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4944"/>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 name="TextBox 3"/>
          <p:cNvSpPr txBox="1"/>
          <p:nvPr/>
        </p:nvSpPr>
        <p:spPr>
          <a:xfrm>
            <a:off x="341117" y="28945"/>
            <a:ext cx="11099599" cy="646331"/>
          </a:xfrm>
          <a:prstGeom prst="rect">
            <a:avLst/>
          </a:prstGeom>
          <a:solidFill>
            <a:srgbClr val="F2C811"/>
          </a:solid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3600" dirty="0">
                <a:solidFill>
                  <a:prstClr val="black"/>
                </a:solidFill>
                <a:latin typeface="Segoe UI" panose="020B0502040204020203" pitchFamily="34" charset="0"/>
                <a:cs typeface="Segoe UI" panose="020B0502040204020203" pitchFamily="34" charset="0"/>
              </a:rPr>
              <a:t>Prerequisites and Setup Steps</a:t>
            </a:r>
          </a:p>
        </p:txBody>
      </p:sp>
      <p:sp>
        <p:nvSpPr>
          <p:cNvPr id="10" name="Rectangle 11"/>
          <p:cNvSpPr>
            <a:spLocks noChangeArrowheads="1"/>
          </p:cNvSpPr>
          <p:nvPr/>
        </p:nvSpPr>
        <p:spPr bwMode="auto">
          <a:xfrm>
            <a:off x="231888" y="723889"/>
            <a:ext cx="11728224" cy="574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tabLst/>
              <a:defRPr/>
            </a:pPr>
            <a:r>
              <a:rPr kumimoji="0" lang="en-US" sz="1600" b="1"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Internet connectivity:</a:t>
            </a:r>
            <a:r>
              <a:rPr kumimoji="0" lang="en-US" sz="1600"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a:t>
            </a:r>
            <a:r>
              <a:rPr lang="en-US" sz="1600" dirty="0">
                <a:latin typeface="+mn-lt"/>
                <a:ea typeface="Calibri" panose="020F0502020204030204" pitchFamily="34" charset="0"/>
                <a:cs typeface="Segoe UI" panose="020B0502040204020203" pitchFamily="34" charset="0"/>
              </a:rPr>
              <a:t>You must be connected </a:t>
            </a:r>
            <a:r>
              <a:rPr kumimoji="0" lang="en-US" sz="1600"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to the internet</a:t>
            </a:r>
            <a:endPar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At minimum, a computer with 2-cores and 4GB RAM running one of the following version of Windows: Windows 7, </a:t>
            </a:r>
          </a:p>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Windows 8, (64-bit preferred), Windows 8.1 or Windows 10 or Windows Server 2008 R2 or Windows Server 2012/R2 </a:t>
            </a:r>
            <a:endPar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prstClr val="black"/>
                </a:solidFill>
                <a:effectLst/>
                <a:uLnTx/>
                <a:uFillTx/>
                <a:latin typeface="+mn-lt"/>
                <a:ea typeface="Times New Roman" panose="02020603050405020304" pitchFamily="18" charset="0"/>
                <a:cs typeface="Segoe UI Light" panose="020B0502040204020203" pitchFamily="34" charset="0"/>
              </a:rPr>
              <a:t> Microsoft Power BI Desktop requires Internet Explorer 9 or greater</a:t>
            </a:r>
            <a:endPar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 Verify if you have 32bit or 64bit operating system to decide if you need to install the 32bit or 64bit applications. </a:t>
            </a:r>
          </a:p>
          <a:p>
            <a:pPr marL="896386" marR="0" lvl="2" indent="0" algn="l" defTabSz="896386"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 Search for computer on your PC, right click properties for your computer</a:t>
            </a:r>
          </a:p>
          <a:p>
            <a:pPr marL="896386" marR="0" lvl="2" indent="0" algn="l" defTabSz="896386"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 You will be able to identify if your operating system is 64 or 32 bit  based on “system type” as shown below</a:t>
            </a:r>
          </a:p>
          <a:p>
            <a:pPr marL="896386" marR="0" lvl="2" indent="0" algn="l" defTabSz="896386"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R="0" lvl="0" algn="l" defTabSz="896386" rtl="0" eaLnBrk="0" fontAlgn="base" latinLnBrk="0" hangingPunct="0">
              <a:lnSpc>
                <a:spcPct val="100000"/>
              </a:lnSpc>
              <a:spcBef>
                <a:spcPct val="0"/>
              </a:spcBef>
              <a:spcAft>
                <a:spcPct val="0"/>
              </a:spcAft>
              <a:buClrTx/>
              <a:buSzTx/>
              <a:tabLst/>
              <a:defRPr/>
            </a:pPr>
            <a:r>
              <a:rPr kumimoji="0" lang="en-US" sz="1600" b="1" i="0" u="none" strike="noStrike" kern="1200" cap="none" spc="0" normalizeH="0" baseline="0" noProof="0" dirty="0">
                <a:ln>
                  <a:noFill/>
                </a:ln>
                <a:solidFill>
                  <a:prstClr val="black"/>
                </a:solidFill>
                <a:effectLst/>
                <a:uLnTx/>
                <a:uFillTx/>
                <a:latin typeface="+mn-lt"/>
                <a:cs typeface="Segoe UI Light" panose="020B0502040204020203" pitchFamily="34" charset="0"/>
              </a:rPr>
              <a:t>Download and install Power BI Desktop: </a:t>
            </a: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Download and install Microsoft Power BI Desktop from </a:t>
            </a: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hlinkClick r:id="rId3"/>
              </a:rPr>
              <a:t>http://www.microsoft.com/en-us/download/details.aspx?id=45331</a:t>
            </a:r>
            <a:r>
              <a:rPr kumimoji="0" lang="en-US" sz="1600" b="0" i="0" u="sng" strike="noStrike" kern="1200" cap="none" spc="0" normalizeH="0" baseline="0" noProof="0" dirty="0">
                <a:ln>
                  <a:noFill/>
                </a:ln>
                <a:solidFill>
                  <a:srgbClr val="0000FF"/>
                </a:solidFill>
                <a:effectLst/>
                <a:uLnTx/>
                <a:uFillTx/>
                <a:latin typeface="+mn-lt"/>
                <a:cs typeface="Segoe UI Light" panose="020B0502040204020203" pitchFamily="34" charset="0"/>
              </a:rPr>
              <a:t>.</a:t>
            </a: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 Optionally, you can also install the Power BI Desktop tool from the </a:t>
            </a:r>
            <a:r>
              <a:rPr kumimoji="0" lang="en-US" sz="1600" b="1" i="0" u="none" strike="noStrike" kern="1200" cap="none" spc="0" normalizeH="0" baseline="0" noProof="0" dirty="0">
                <a:ln>
                  <a:noFill/>
                </a:ln>
                <a:solidFill>
                  <a:prstClr val="black"/>
                </a:solidFill>
                <a:effectLst/>
                <a:uLnTx/>
                <a:uFillTx/>
                <a:latin typeface="+mn-lt"/>
                <a:cs typeface="Segoe UI Light" panose="020B0502040204020203" pitchFamily="34" charset="0"/>
              </a:rPr>
              <a:t>Power BI Desktop Install</a:t>
            </a: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 folder on the flash drive that will be provided on the day of the session. Please choose appropriate 64-bit or 32-bit version depending on your platform. Microsoft Power BI Desktop is available for 32-bit (x86) and 64-bit (x64) platforms</a:t>
            </a:r>
          </a:p>
          <a:p>
            <a:pPr marL="164960" marR="0" lvl="0" indent="-164960" algn="l" defTabSz="896386" rtl="0" eaLnBrk="0" fontAlgn="base" latinLnBrk="0" hangingPunct="0">
              <a:lnSpc>
                <a:spcPct val="100000"/>
              </a:lnSpc>
              <a:spcBef>
                <a:spcPct val="0"/>
              </a:spcBef>
              <a:spcAft>
                <a:spcPct val="0"/>
              </a:spcAft>
              <a:buClrTx/>
              <a:buSzTx/>
              <a:buFontTx/>
              <a:buChar char="•"/>
              <a:tabLst/>
              <a:defRPr/>
            </a:pPr>
            <a:endPar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defTabSz="896386"/>
            <a:r>
              <a:rPr lang="en-US" sz="1600" b="1" dirty="0">
                <a:latin typeface="+mn-lt"/>
                <a:ea typeface="Calibri" panose="020F0502020204030204" pitchFamily="34" charset="0"/>
                <a:cs typeface="Segoe UI" panose="020B0502040204020203" pitchFamily="34" charset="0"/>
              </a:rPr>
              <a:t>Download Class Files:</a:t>
            </a:r>
            <a:r>
              <a:rPr lang="en-US" sz="1600" dirty="0">
                <a:latin typeface="+mn-lt"/>
                <a:ea typeface="Calibri" panose="020F0502020204030204" pitchFamily="34" charset="0"/>
                <a:cs typeface="Segoe UI" panose="020B0502040204020203" pitchFamily="34" charset="0"/>
              </a:rPr>
              <a:t> </a:t>
            </a:r>
          </a:p>
          <a:p>
            <a:pPr marL="457200" indent="-457200" defTabSz="896386">
              <a:buFontTx/>
              <a:buChar char="•"/>
            </a:pPr>
            <a:r>
              <a:rPr lang="en-US" sz="1600" dirty="0">
                <a:latin typeface="+mn-lt"/>
                <a:ea typeface="Calibri" panose="020F0502020204030204" pitchFamily="34" charset="0"/>
                <a:cs typeface="Segoe UI" panose="020B0502040204020203" pitchFamily="34" charset="0"/>
              </a:rPr>
              <a:t>Copy Files from your USB to </a:t>
            </a:r>
            <a:r>
              <a:rPr lang="en-US" sz="1600" b="1" dirty="0">
                <a:latin typeface="+mn-lt"/>
                <a:ea typeface="Calibri" panose="020F0502020204030204" pitchFamily="34" charset="0"/>
                <a:cs typeface="Segoe UI" panose="020B0502040204020203" pitchFamily="34" charset="0"/>
              </a:rPr>
              <a:t>C:\Power BI_Adv_M\  </a:t>
            </a:r>
            <a:r>
              <a:rPr lang="en-US" sz="1600" dirty="0">
                <a:latin typeface="+mn-lt"/>
                <a:ea typeface="Calibri" panose="020F0502020204030204" pitchFamily="34" charset="0"/>
                <a:cs typeface="Segoe UI" panose="020B0502040204020203" pitchFamily="34" charset="0"/>
              </a:rPr>
              <a:t> (Please return the USBs)</a:t>
            </a:r>
            <a:endParaRPr lang="en-US" sz="1600" dirty="0">
              <a:latin typeface="+mn-lt"/>
              <a:cs typeface="Segoe UI" panose="020B0502040204020203" pitchFamily="34" charset="0"/>
            </a:endParaRPr>
          </a:p>
          <a:p>
            <a:pPr marL="457200" indent="-457200" defTabSz="896386">
              <a:buFont typeface="Arial" panose="020B0604020202020204" pitchFamily="34" charset="0"/>
              <a:buChar char="•"/>
            </a:pPr>
            <a:r>
              <a:rPr lang="en-US" sz="1600" dirty="0">
                <a:latin typeface="+mn-lt"/>
                <a:cs typeface="Segoe UI" panose="020B0502040204020203" pitchFamily="34" charset="0"/>
              </a:rPr>
              <a:t>Open a browser to the Power Query Formula Categories page: </a:t>
            </a:r>
            <a:r>
              <a:rPr lang="en-US" sz="1600" u="sng" dirty="0">
                <a:solidFill>
                  <a:schemeClr val="accent1"/>
                </a:solidFill>
                <a:latin typeface="+mn-lt"/>
                <a:cs typeface="Segoe UI" panose="020B0502040204020203" pitchFamily="34" charset="0"/>
                <a:hlinkClick r:id="rId4"/>
              </a:rPr>
              <a:t>https://msdn.microsoft.com/en-us/library/mt253322.aspx</a:t>
            </a:r>
            <a:endParaRPr lang="en-US" sz="1600" u="sng" dirty="0">
              <a:solidFill>
                <a:schemeClr val="accent1"/>
              </a:solidFill>
              <a:latin typeface="+mn-lt"/>
              <a:cs typeface="Segoe UI" panose="020B0502040204020203" pitchFamily="34" charset="0"/>
            </a:endParaRPr>
          </a:p>
          <a:p>
            <a:endParaRPr lang="en-US" sz="1600" b="1" dirty="0"/>
          </a:p>
          <a:p>
            <a:r>
              <a:rPr lang="en-US" sz="1600" b="1" dirty="0"/>
              <a:t>NOTE:</a:t>
            </a:r>
            <a:r>
              <a:rPr lang="en-US" sz="1600" dirty="0"/>
              <a:t>  This lab is using real anonymized data and is provided by </a:t>
            </a:r>
            <a:r>
              <a:rPr lang="en-US" sz="1600" dirty="0" err="1"/>
              <a:t>ObviEnce</a:t>
            </a:r>
            <a:r>
              <a:rPr lang="en-US" sz="1600" dirty="0"/>
              <a:t> LLC. Visit their site to learn about their services: </a:t>
            </a:r>
            <a:r>
              <a:rPr lang="en-US" sz="1600" u="sng" dirty="0">
                <a:hlinkClick r:id="rId5"/>
              </a:rPr>
              <a:t>www.obvience.com </a:t>
            </a:r>
            <a:r>
              <a:rPr lang="en-US" sz="1600" dirty="0">
                <a:hlinkClick r:id="rId5"/>
              </a:rPr>
              <a:t>.</a:t>
            </a:r>
            <a:r>
              <a:rPr lang="en-US" sz="1600" dirty="0"/>
              <a:t>   </a:t>
            </a:r>
          </a:p>
          <a:p>
            <a:r>
              <a:rPr lang="en-US" sz="1600" dirty="0"/>
              <a:t>This data is property of </a:t>
            </a:r>
            <a:r>
              <a:rPr lang="en-US" sz="1600" dirty="0" err="1"/>
              <a:t>ObviEnce</a:t>
            </a:r>
            <a:r>
              <a:rPr lang="en-US" sz="1600" dirty="0"/>
              <a:t> LLC and has been shared for the purpose of demonstrating PowerBI functionality with industry sample data.   Any uses of this data must include this attribution to </a:t>
            </a:r>
            <a:r>
              <a:rPr lang="en-US" sz="1600" dirty="0" err="1"/>
              <a:t>ObviEnce</a:t>
            </a:r>
            <a:r>
              <a:rPr lang="en-US" sz="1600" dirty="0"/>
              <a:t> LLC. </a:t>
            </a:r>
            <a:endParaRPr lang="en-US" sz="1600" kern="0" dirty="0">
              <a:ea typeface="Calibri" panose="020F0502020204030204" pitchFamily="34" charset="0"/>
              <a:cs typeface="Segoe UI" panose="020B0502040204020203" pitchFamily="34" charset="0"/>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3" name="Footer Placeholder 2">
            <a:extLst>
              <a:ext uri="{FF2B5EF4-FFF2-40B4-BE49-F238E27FC236}">
                <a16:creationId xmlns:a16="http://schemas.microsoft.com/office/drawing/2014/main" id="{341885C5-CB26-417D-A687-7B5866D64815}"/>
              </a:ext>
            </a:extLst>
          </p:cNvPr>
          <p:cNvSpPr>
            <a:spLocks noGrp="1"/>
          </p:cNvSpPr>
          <p:nvPr>
            <p:ph type="ftr" sz="quarter" idx="12"/>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751778647"/>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0" y="908192"/>
            <a:ext cx="10526786" cy="5949321"/>
          </a:xfrm>
          <a:prstGeom prst="rect">
            <a:avLst/>
          </a:prstGeom>
          <a:noFill/>
        </p:spPr>
        <p:txBody>
          <a:bodyPr wrap="square" lIns="182880" tIns="146304" rIns="182880" bIns="146304" rtlCol="0">
            <a:spAutoFit/>
          </a:bodyPr>
          <a:lstStyle/>
          <a:p>
            <a:pPr marL="457200" indent="-457200">
              <a:lnSpc>
                <a:spcPct val="90000"/>
              </a:lnSpc>
              <a:spcAft>
                <a:spcPts val="1800"/>
              </a:spcAft>
              <a:buAutoNum type="arabicPeriod"/>
            </a:pPr>
            <a:r>
              <a:rPr lang="en-US" sz="2400" dirty="0">
                <a:gradFill>
                  <a:gsLst>
                    <a:gs pos="2917">
                      <a:schemeClr val="tx1"/>
                    </a:gs>
                    <a:gs pos="30000">
                      <a:schemeClr val="tx1"/>
                    </a:gs>
                  </a:gsLst>
                  <a:lin ang="5400000" scaled="0"/>
                </a:gradFill>
              </a:rPr>
              <a:t>What allow tables in the data model to “talk” to one another?  </a:t>
            </a:r>
          </a:p>
          <a:p>
            <a:pPr>
              <a:lnSpc>
                <a:spcPct val="90000"/>
              </a:lnSpc>
              <a:spcAft>
                <a:spcPts val="1800"/>
              </a:spcAft>
            </a:pPr>
            <a:r>
              <a:rPr lang="en-US" sz="3600" b="1" dirty="0">
                <a:gradFill>
                  <a:gsLst>
                    <a:gs pos="2917">
                      <a:schemeClr val="tx1"/>
                    </a:gs>
                    <a:gs pos="30000">
                      <a:schemeClr val="tx1"/>
                    </a:gs>
                  </a:gsLst>
                  <a:lin ang="5400000" scaled="0"/>
                </a:gradFill>
              </a:rPr>
              <a:t>Relationships</a:t>
            </a:r>
            <a:endParaRPr lang="en-US" sz="2400" b="1" dirty="0">
              <a:gradFill>
                <a:gsLst>
                  <a:gs pos="2917">
                    <a:schemeClr val="tx1"/>
                  </a:gs>
                  <a:gs pos="30000">
                    <a:schemeClr val="tx1"/>
                  </a:gs>
                </a:gsLst>
                <a:lin ang="5400000" scaled="0"/>
              </a:gradFill>
            </a:endParaRPr>
          </a:p>
          <a:p>
            <a:pPr>
              <a:lnSpc>
                <a:spcPct val="90000"/>
              </a:lnSpc>
              <a:spcAft>
                <a:spcPts val="1800"/>
              </a:spcAft>
            </a:pP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2. What type of schema has all attributes for model in a single table?	</a:t>
            </a:r>
          </a:p>
          <a:p>
            <a:pPr>
              <a:lnSpc>
                <a:spcPct val="90000"/>
              </a:lnSpc>
              <a:spcAft>
                <a:spcPts val="1800"/>
              </a:spcAft>
            </a:pPr>
            <a:r>
              <a:rPr lang="en-US" sz="3600" b="1" dirty="0">
                <a:gradFill>
                  <a:gsLst>
                    <a:gs pos="2917">
                      <a:schemeClr val="tx1"/>
                    </a:gs>
                    <a:gs pos="30000">
                      <a:schemeClr val="tx1"/>
                    </a:gs>
                  </a:gsLst>
                  <a:lin ang="5400000" scaled="0"/>
                </a:gradFill>
              </a:rPr>
              <a:t>Denormalized or “Flat” – Kitchen Sink</a:t>
            </a:r>
          </a:p>
          <a:p>
            <a:pPr>
              <a:lnSpc>
                <a:spcPct val="90000"/>
              </a:lnSpc>
              <a:spcAft>
                <a:spcPts val="1800"/>
              </a:spcAft>
            </a:pP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3. When would you use multiple Fact tables</a:t>
            </a:r>
          </a:p>
          <a:p>
            <a:pPr marL="342900" indent="-342900">
              <a:buAutoNum type="arabicParenR"/>
            </a:pPr>
            <a:r>
              <a:rPr lang="en-US" sz="2000" b="1" dirty="0">
                <a:ln w="0"/>
              </a:rPr>
              <a:t>Multiple Reasons</a:t>
            </a:r>
          </a:p>
          <a:p>
            <a:pPr marL="800100" lvl="1" indent="-342900">
              <a:buFont typeface="+mj-lt"/>
              <a:buAutoNum type="alphaLcParenR"/>
            </a:pPr>
            <a:r>
              <a:rPr lang="en-US" sz="2000" b="1" dirty="0">
                <a:ln w="0"/>
              </a:rPr>
              <a:t>Different Time Grains</a:t>
            </a:r>
          </a:p>
          <a:p>
            <a:pPr marL="800100" lvl="1" indent="-342900">
              <a:buFont typeface="+mj-lt"/>
              <a:buAutoNum type="alphaLcParenR"/>
            </a:pPr>
            <a:r>
              <a:rPr lang="en-US" sz="2000" b="1" dirty="0">
                <a:ln w="0"/>
              </a:rPr>
              <a:t>Different dimensional attributes</a:t>
            </a:r>
          </a:p>
          <a:p>
            <a:pPr marL="800100" lvl="1" indent="-342900">
              <a:buFont typeface="+mj-lt"/>
              <a:buAutoNum type="alphaLcParenR"/>
            </a:pPr>
            <a:r>
              <a:rPr lang="en-US" sz="2000" b="1" dirty="0">
                <a:ln w="0"/>
              </a:rPr>
              <a:t>One dimension at different grain: Product v. Product Category</a:t>
            </a:r>
          </a:p>
          <a:p>
            <a:pPr marL="800100" lvl="1" indent="-342900">
              <a:buFont typeface="+mj-lt"/>
              <a:buAutoNum type="alphaLcParenR"/>
            </a:pPr>
            <a:r>
              <a:rPr lang="en-US" sz="2000" b="1" dirty="0">
                <a:ln w="0"/>
              </a:rPr>
              <a:t>Facts are sourced from different systems with different refresh cadences.</a:t>
            </a:r>
          </a:p>
          <a:p>
            <a:pPr>
              <a:lnSpc>
                <a:spcPct val="90000"/>
              </a:lnSpc>
              <a:spcAft>
                <a:spcPts val="1800"/>
              </a:spcAft>
            </a:pPr>
            <a:endParaRPr lang="en-US" sz="2400" dirty="0">
              <a:gradFill>
                <a:gsLst>
                  <a:gs pos="2917">
                    <a:schemeClr val="tx1"/>
                  </a:gs>
                  <a:gs pos="30000">
                    <a:schemeClr val="tx1"/>
                  </a:gs>
                </a:gsLst>
                <a:lin ang="5400000" scaled="0"/>
              </a:gradFill>
            </a:endParaRPr>
          </a:p>
        </p:txBody>
      </p:sp>
      <p:sp>
        <p:nvSpPr>
          <p:cNvPr id="2" name="Footer Placeholder 1">
            <a:extLst>
              <a:ext uri="{FF2B5EF4-FFF2-40B4-BE49-F238E27FC236}">
                <a16:creationId xmlns:a16="http://schemas.microsoft.com/office/drawing/2014/main" id="{28AEAD8D-C775-4960-A058-A228D5CDE381}"/>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721591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11073951" cy="3448524"/>
          </a:xfrm>
        </p:spPr>
        <p:txBody>
          <a:bodyPr/>
          <a:lstStyle/>
          <a:p>
            <a:r>
              <a:rPr lang="en-US" sz="6600" b="1" dirty="0">
                <a:solidFill>
                  <a:schemeClr val="tx1"/>
                </a:solidFill>
                <a:latin typeface="Segoe Pro Display" panose="020B0502040504020203" pitchFamily="34" charset="0"/>
              </a:rPr>
              <a:t>MODULE 2:</a:t>
            </a:r>
            <a:br>
              <a:rPr lang="en-US" sz="6600" b="1" dirty="0">
                <a:solidFill>
                  <a:schemeClr val="tx1"/>
                </a:solidFill>
                <a:latin typeface="Segoe Pro Display" panose="020B0502040504020203" pitchFamily="34" charset="0"/>
              </a:rPr>
            </a:br>
            <a:r>
              <a:rPr lang="en-US" sz="6600" b="1" dirty="0">
                <a:solidFill>
                  <a:schemeClr val="tx1"/>
                </a:solidFill>
                <a:latin typeface="Segoe Pro Display" panose="020B0502040504020203" pitchFamily="34" charset="0"/>
              </a:rPr>
              <a:t>Getting Started with M </a:t>
            </a:r>
          </a:p>
          <a:p>
            <a:r>
              <a:rPr lang="en-US" sz="6600" b="1" dirty="0">
                <a:solidFill>
                  <a:schemeClr val="tx1"/>
                </a:solidFill>
                <a:latin typeface="Segoe Pro Display" panose="020B0502040504020203" pitchFamily="34" charset="0"/>
              </a:rPr>
              <a:t>(Power Query Language</a:t>
            </a:r>
            <a:r>
              <a:rPr lang="en-US" sz="6600" b="1" dirty="0">
                <a:solidFill>
                  <a:schemeClr val="tx1"/>
                </a:solidFill>
              </a:rPr>
              <a:t>)</a:t>
            </a:r>
          </a:p>
        </p:txBody>
      </p:sp>
    </p:spTree>
    <p:extLst>
      <p:ext uri="{BB962C8B-B14F-4D97-AF65-F5344CB8AC3E}">
        <p14:creationId xmlns:p14="http://schemas.microsoft.com/office/powerpoint/2010/main" val="199505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8"/>
            <a:ext cx="12190271" cy="595868"/>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5"/>
            <a:ext cx="1310624" cy="348216"/>
          </a:xfrm>
          <a:prstGeom prst="rect">
            <a:avLst/>
          </a:prstGeom>
        </p:spPr>
      </p:pic>
      <p:sp>
        <p:nvSpPr>
          <p:cNvPr id="5" name="Rectangle 4"/>
          <p:cNvSpPr/>
          <p:nvPr/>
        </p:nvSpPr>
        <p:spPr>
          <a:xfrm>
            <a:off x="221673" y="1154546"/>
            <a:ext cx="11037454" cy="4937955"/>
          </a:xfrm>
          <a:prstGeom prst="rect">
            <a:avLst/>
          </a:prstGeom>
        </p:spPr>
        <p:txBody>
          <a:bodyPr wrap="square">
            <a:spAutoFit/>
          </a:bodyPr>
          <a:lstStyle/>
          <a:p>
            <a:pPr>
              <a:lnSpc>
                <a:spcPct val="120000"/>
              </a:lnSpc>
            </a:pPr>
            <a:r>
              <a:rPr lang="en-US" sz="2400" u="sng" dirty="0">
                <a:solidFill>
                  <a:schemeClr val="tx1">
                    <a:lumMod val="50000"/>
                  </a:schemeClr>
                </a:solidFill>
              </a:rPr>
              <a:t>Objectives</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the basics syntax of the M Language</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function &amp; keyword structure</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how to connect to data</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the basic structure of the Advanced Editor</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r>
              <a:rPr lang="en-US" sz="2400" u="sng" dirty="0">
                <a:solidFill>
                  <a:schemeClr val="tx1">
                    <a:lumMod val="50000"/>
                  </a:schemeClr>
                </a:solidFill>
              </a:rPr>
              <a:t>Agenda</a:t>
            </a:r>
          </a:p>
          <a:p>
            <a:pPr marL="342900" indent="-342900">
              <a:lnSpc>
                <a:spcPct val="120000"/>
              </a:lnSpc>
              <a:buFont typeface="Arial" panose="020B0604020202020204" pitchFamily="34" charset="0"/>
              <a:buChar char="•"/>
            </a:pPr>
            <a:r>
              <a:rPr lang="en-US" sz="2400" dirty="0">
                <a:solidFill>
                  <a:schemeClr val="tx1">
                    <a:lumMod val="50000"/>
                  </a:schemeClr>
                </a:solidFill>
              </a:rPr>
              <a:t>Power BI M Language Overview</a:t>
            </a:r>
          </a:p>
          <a:p>
            <a:pPr marL="342900" indent="-342900">
              <a:lnSpc>
                <a:spcPct val="120000"/>
              </a:lnSpc>
              <a:buFont typeface="Arial" panose="020B0604020202020204" pitchFamily="34" charset="0"/>
              <a:buChar char="•"/>
            </a:pPr>
            <a:r>
              <a:rPr lang="en-US" sz="2400" dirty="0">
                <a:solidFill>
                  <a:schemeClr val="tx1">
                    <a:lumMod val="50000"/>
                  </a:schemeClr>
                </a:solidFill>
              </a:rPr>
              <a:t>Basic Data Import</a:t>
            </a:r>
          </a:p>
          <a:p>
            <a:pPr marL="342900" indent="-342900">
              <a:lnSpc>
                <a:spcPct val="120000"/>
              </a:lnSpc>
              <a:buFont typeface="Arial" panose="020B0604020202020204" pitchFamily="34" charset="0"/>
              <a:buChar char="•"/>
            </a:pPr>
            <a:r>
              <a:rPr lang="en-US" sz="2400" dirty="0">
                <a:solidFill>
                  <a:schemeClr val="tx1">
                    <a:lumMod val="50000"/>
                  </a:schemeClr>
                </a:solidFill>
              </a:rPr>
              <a:t>Introduction to Text functions</a:t>
            </a:r>
          </a:p>
          <a:p>
            <a:pPr marL="342900" indent="-342900">
              <a:lnSpc>
                <a:spcPct val="120000"/>
              </a:lnSpc>
              <a:buFont typeface="Arial" panose="020B0604020202020204" pitchFamily="34" charset="0"/>
              <a:buChar char="•"/>
            </a:pPr>
            <a:r>
              <a:rPr lang="en-US" sz="2400" dirty="0">
                <a:solidFill>
                  <a:schemeClr val="tx1">
                    <a:lumMod val="50000"/>
                  </a:schemeClr>
                </a:solidFill>
              </a:rPr>
              <a:t>Create and Apply Degenerate Dimensions</a:t>
            </a:r>
          </a:p>
        </p:txBody>
      </p:sp>
      <p:sp>
        <p:nvSpPr>
          <p:cNvPr id="3" name="Footer Placeholder 2">
            <a:extLst>
              <a:ext uri="{FF2B5EF4-FFF2-40B4-BE49-F238E27FC236}">
                <a16:creationId xmlns:a16="http://schemas.microsoft.com/office/drawing/2014/main" id="{3457A56A-290E-43DE-82D7-582C23FE3E0E}"/>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7010303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t>M has amazing capabilities to transform data to optimize it for the data model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Why M?</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pSp>
        <p:nvGrpSpPr>
          <p:cNvPr id="5" name="Group 4"/>
          <p:cNvGrpSpPr/>
          <p:nvPr/>
        </p:nvGrpSpPr>
        <p:grpSpPr>
          <a:xfrm>
            <a:off x="7546209" y="2641325"/>
            <a:ext cx="3908432" cy="2864831"/>
            <a:chOff x="7546209" y="2641325"/>
            <a:chExt cx="3908432" cy="2864831"/>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9555" y="2641325"/>
              <a:ext cx="2465086" cy="2864831"/>
            </a:xfrm>
            <a:prstGeom prst="rect">
              <a:avLst/>
            </a:prstGeom>
          </p:spPr>
        </p:pic>
        <p:sp>
          <p:nvSpPr>
            <p:cNvPr id="11" name="Down Arrow 10"/>
            <p:cNvSpPr/>
            <p:nvPr/>
          </p:nvSpPr>
          <p:spPr bwMode="auto">
            <a:xfrm rot="16200000">
              <a:off x="7655569" y="3538978"/>
              <a:ext cx="801375" cy="1020096"/>
            </a:xfrm>
            <a:prstGeom prst="downArrow">
              <a:avLst/>
            </a:prstGeom>
            <a:solidFill>
              <a:srgbClr val="F2C81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3479810" y="2699851"/>
            <a:ext cx="3559700" cy="2698350"/>
            <a:chOff x="3479810" y="2699851"/>
            <a:chExt cx="3559700" cy="269835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5353" y="2699851"/>
              <a:ext cx="2744157" cy="2698350"/>
            </a:xfrm>
            <a:prstGeom prst="rect">
              <a:avLst/>
            </a:prstGeom>
          </p:spPr>
        </p:pic>
        <p:sp>
          <p:nvSpPr>
            <p:cNvPr id="15" name="Down Arrow 14"/>
            <p:cNvSpPr/>
            <p:nvPr/>
          </p:nvSpPr>
          <p:spPr bwMode="auto">
            <a:xfrm rot="16200000">
              <a:off x="3387967" y="3740182"/>
              <a:ext cx="801375" cy="617689"/>
            </a:xfrm>
            <a:prstGeom prst="downArrow">
              <a:avLst>
                <a:gd name="adj1" fmla="val 50000"/>
                <a:gd name="adj2" fmla="val 71816"/>
              </a:avLst>
            </a:prstGeom>
            <a:solidFill>
              <a:srgbClr val="F2C81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p:cNvGrpSpPr/>
          <p:nvPr/>
        </p:nvGrpSpPr>
        <p:grpSpPr>
          <a:xfrm>
            <a:off x="161134" y="1694859"/>
            <a:ext cx="3634282" cy="5134019"/>
            <a:chOff x="161134" y="1694859"/>
            <a:chExt cx="3634282" cy="5134019"/>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 y="3389007"/>
              <a:ext cx="1341259" cy="1430677"/>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98731" y="3967524"/>
              <a:ext cx="1341259" cy="1430677"/>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134" y="1694859"/>
              <a:ext cx="1341259" cy="1430677"/>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19233" y="2250826"/>
              <a:ext cx="1341259" cy="1430677"/>
            </a:xfrm>
            <a:prstGeom prst="rect">
              <a:avLst/>
            </a:prstGeom>
          </p:spPr>
        </p:pic>
        <p:pic>
          <p:nvPicPr>
            <p:cNvPr id="20" name="Pictur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5042" y="5275321"/>
              <a:ext cx="1341259" cy="1430677"/>
            </a:xfrm>
            <a:prstGeom prst="rect">
              <a:avLst/>
            </a:prstGeom>
          </p:spPr>
        </p:pic>
        <p:pic>
          <p:nvPicPr>
            <p:cNvPr id="21" name="Picture 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54157" y="5398201"/>
              <a:ext cx="1341259" cy="1430677"/>
            </a:xfrm>
            <a:prstGeom prst="rect">
              <a:avLst/>
            </a:prstGeom>
          </p:spPr>
        </p:pic>
      </p:grpSp>
      <p:sp>
        <p:nvSpPr>
          <p:cNvPr id="12" name="Footer Placeholder 11">
            <a:extLst>
              <a:ext uri="{FF2B5EF4-FFF2-40B4-BE49-F238E27FC236}">
                <a16:creationId xmlns:a16="http://schemas.microsoft.com/office/drawing/2014/main" id="{68777A7D-5B39-4639-BDDB-34C2836C14F8}"/>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842833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How do I use M?</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aphicFrame>
        <p:nvGraphicFramePr>
          <p:cNvPr id="12" name="Diagram 11"/>
          <p:cNvGraphicFramePr/>
          <p:nvPr>
            <p:extLst/>
          </p:nvPr>
        </p:nvGraphicFramePr>
        <p:xfrm>
          <a:off x="1693087" y="1424679"/>
          <a:ext cx="7652932" cy="37947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p:cNvSpPr txBox="1"/>
          <p:nvPr/>
        </p:nvSpPr>
        <p:spPr>
          <a:xfrm>
            <a:off x="1693088" y="5098029"/>
            <a:ext cx="1377611" cy="584775"/>
          </a:xfrm>
          <a:prstGeom prst="rect">
            <a:avLst/>
          </a:prstGeom>
          <a:noFill/>
        </p:spPr>
        <p:txBody>
          <a:bodyPr wrap="square" rtlCol="0">
            <a:spAutoFit/>
          </a:bodyPr>
          <a:lstStyle/>
          <a:p>
            <a:r>
              <a:rPr lang="en-US" sz="3200" dirty="0">
                <a:latin typeface="+mj-lt"/>
              </a:rPr>
              <a:t>Simple</a:t>
            </a:r>
            <a:endParaRPr lang="en-US" sz="2800" dirty="0">
              <a:latin typeface="+mj-lt"/>
            </a:endParaRPr>
          </a:p>
        </p:txBody>
      </p:sp>
      <p:sp>
        <p:nvSpPr>
          <p:cNvPr id="9" name="TextBox 8"/>
          <p:cNvSpPr txBox="1"/>
          <p:nvPr/>
        </p:nvSpPr>
        <p:spPr>
          <a:xfrm>
            <a:off x="7252138" y="5098029"/>
            <a:ext cx="2093881" cy="584775"/>
          </a:xfrm>
          <a:prstGeom prst="rect">
            <a:avLst/>
          </a:prstGeom>
          <a:noFill/>
        </p:spPr>
        <p:txBody>
          <a:bodyPr wrap="square" rtlCol="0">
            <a:spAutoFit/>
          </a:bodyPr>
          <a:lstStyle/>
          <a:p>
            <a:pPr algn="r"/>
            <a:r>
              <a:rPr lang="en-US" sz="3200" b="1" dirty="0"/>
              <a:t>Advanced</a:t>
            </a:r>
            <a:endParaRPr lang="en-US" sz="2800" b="1" dirty="0"/>
          </a:p>
        </p:txBody>
      </p:sp>
      <p:sp>
        <p:nvSpPr>
          <p:cNvPr id="5" name="Isosceles Triangle 4"/>
          <p:cNvSpPr/>
          <p:nvPr/>
        </p:nvSpPr>
        <p:spPr>
          <a:xfrm rot="16200000">
            <a:off x="4885736" y="3261869"/>
            <a:ext cx="320326" cy="42443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p>
        </p:txBody>
      </p:sp>
      <p:sp>
        <p:nvSpPr>
          <p:cNvPr id="3" name="Footer Placeholder 2">
            <a:extLst>
              <a:ext uri="{FF2B5EF4-FFF2-40B4-BE49-F238E27FC236}">
                <a16:creationId xmlns:a16="http://schemas.microsoft.com/office/drawing/2014/main" id="{2C227B31-BF57-4CA6-9385-74FF537A756E}"/>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69914437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Key Concepts of M syntax</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1" name="Rectangle 10"/>
          <p:cNvSpPr/>
          <p:nvPr/>
        </p:nvSpPr>
        <p:spPr bwMode="auto">
          <a:xfrm>
            <a:off x="577515" y="1328287"/>
            <a:ext cx="3622309" cy="44661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339387" y="1335660"/>
            <a:ext cx="7384181" cy="44661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577516" y="1453641"/>
            <a:ext cx="3622308" cy="4121128"/>
          </a:xfrm>
          <a:prstGeom prst="rect">
            <a:avLst/>
          </a:prstGeom>
          <a:noFill/>
        </p:spPr>
        <p:txBody>
          <a:bodyPr wrap="square" lIns="182880" tIns="146304" rIns="182880" bIns="146304" rtlCol="0">
            <a:spAutoFit/>
          </a:bodyPr>
          <a:lstStyle/>
          <a:p>
            <a:pPr>
              <a:lnSpc>
                <a:spcPct val="90000"/>
              </a:lnSpc>
              <a:spcAft>
                <a:spcPts val="1800"/>
              </a:spcAft>
            </a:pPr>
            <a:r>
              <a:rPr lang="en-US" sz="2000" dirty="0"/>
              <a:t>M is the </a:t>
            </a:r>
            <a:r>
              <a:rPr lang="en-US" sz="2000" b="1" dirty="0"/>
              <a:t>key</a:t>
            </a:r>
            <a:r>
              <a:rPr lang="en-US" sz="2000" dirty="0"/>
              <a:t> to data transformation in Power BI</a:t>
            </a:r>
            <a:endParaRPr lang="en-US" sz="1400" dirty="0">
              <a:gradFill>
                <a:gsLst>
                  <a:gs pos="2917">
                    <a:schemeClr val="tx1"/>
                  </a:gs>
                  <a:gs pos="30000">
                    <a:schemeClr val="tx1"/>
                  </a:gs>
                </a:gsLst>
                <a:lin ang="5400000" scaled="0"/>
              </a:gradFill>
            </a:endParaRPr>
          </a:p>
          <a:p>
            <a:pPr>
              <a:lnSpc>
                <a:spcPct val="90000"/>
              </a:lnSpc>
              <a:spcAft>
                <a:spcPts val="1800"/>
              </a:spcAft>
            </a:pPr>
            <a:r>
              <a:rPr lang="en-US" sz="2000" dirty="0"/>
              <a:t>Many transforms are just a click away on the </a:t>
            </a:r>
            <a:r>
              <a:rPr lang="en-US" sz="2000" b="1" dirty="0"/>
              <a:t>Ribbons</a:t>
            </a:r>
          </a:p>
          <a:p>
            <a:pPr>
              <a:lnSpc>
                <a:spcPct val="90000"/>
              </a:lnSpc>
              <a:spcAft>
                <a:spcPts val="1800"/>
              </a:spcAft>
            </a:pPr>
            <a:r>
              <a:rPr lang="en-US" sz="2000" dirty="0"/>
              <a:t>Turn on </a:t>
            </a:r>
            <a:r>
              <a:rPr lang="en-US" sz="2000" b="1" dirty="0"/>
              <a:t>Formula Bar </a:t>
            </a:r>
            <a:r>
              <a:rPr lang="en-US" sz="2000" dirty="0"/>
              <a:t>to see </a:t>
            </a:r>
            <a:br>
              <a:rPr lang="en-US" sz="2000" dirty="0"/>
            </a:br>
            <a:r>
              <a:rPr lang="en-US" sz="2000" dirty="0"/>
              <a:t>M syntax generated by clicks</a:t>
            </a:r>
          </a:p>
          <a:p>
            <a:pPr>
              <a:lnSpc>
                <a:spcPct val="90000"/>
              </a:lnSpc>
              <a:spcAft>
                <a:spcPts val="1800"/>
              </a:spcAft>
            </a:pPr>
            <a:r>
              <a:rPr lang="en-US" sz="2000" dirty="0"/>
              <a:t>View full syntax in </a:t>
            </a:r>
            <a:r>
              <a:rPr lang="en-US" sz="2000" b="1" dirty="0"/>
              <a:t>Advanced Editor</a:t>
            </a:r>
          </a:p>
          <a:p>
            <a:pPr>
              <a:lnSpc>
                <a:spcPct val="90000"/>
              </a:lnSpc>
              <a:spcAft>
                <a:spcPts val="600"/>
              </a:spcAft>
            </a:pPr>
            <a:r>
              <a:rPr lang="en-US" sz="2000" dirty="0"/>
              <a:t>M is Column Based</a:t>
            </a:r>
            <a:endParaRPr lang="en-US" sz="12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US" sz="1200" dirty="0">
                <a:gradFill>
                  <a:gsLst>
                    <a:gs pos="2917">
                      <a:schemeClr val="tx1"/>
                    </a:gs>
                    <a:gs pos="30000">
                      <a:schemeClr val="tx1"/>
                    </a:gs>
                  </a:gsLst>
                  <a:lin ang="5400000" scaled="0"/>
                </a:gradFill>
              </a:rPr>
              <a:t>Many Transformations occur by adding columns</a:t>
            </a:r>
          </a:p>
        </p:txBody>
      </p:sp>
      <p:sp>
        <p:nvSpPr>
          <p:cNvPr id="18" name="TextBox 17"/>
          <p:cNvSpPr txBox="1"/>
          <p:nvPr/>
        </p:nvSpPr>
        <p:spPr>
          <a:xfrm>
            <a:off x="522973" y="6032448"/>
            <a:ext cx="111460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M is </a:t>
            </a:r>
            <a:r>
              <a:rPr lang="en-US" sz="2400" b="1" dirty="0" err="1">
                <a:solidFill>
                  <a:srgbClr val="FF0000"/>
                </a:solidFill>
              </a:rPr>
              <a:t>CaSe</a:t>
            </a:r>
            <a:r>
              <a:rPr lang="en-US" sz="2400" b="1" dirty="0">
                <a:solidFill>
                  <a:srgbClr val="FF0000"/>
                </a:solidFill>
              </a:rPr>
              <a:t> </a:t>
            </a:r>
            <a:r>
              <a:rPr lang="en-US" sz="2400" b="1" dirty="0" err="1">
                <a:solidFill>
                  <a:srgbClr val="FF0000"/>
                </a:solidFill>
              </a:rPr>
              <a:t>SeNsItIvE</a:t>
            </a:r>
            <a:r>
              <a:rPr lang="en-US" sz="2400" b="1" dirty="0">
                <a:solidFill>
                  <a:srgbClr val="FF0000"/>
                </a:solidFill>
              </a:rPr>
              <a:t>!</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0741" y="1653403"/>
            <a:ext cx="6992688" cy="661027"/>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0740" y="2681095"/>
            <a:ext cx="6992689" cy="661028"/>
          </a:xfrm>
          <a:prstGeom prst="rect">
            <a:avLst/>
          </a:prstGeom>
        </p:spPr>
      </p:pic>
      <p:pic>
        <p:nvPicPr>
          <p:cNvPr id="22" name="Picture 21"/>
          <p:cNvPicPr>
            <a:picLocks noChangeAspect="1"/>
          </p:cNvPicPr>
          <p:nvPr/>
        </p:nvPicPr>
        <p:blipFill rotWithShape="1">
          <a:blip r:embed="rId6" cstate="print">
            <a:extLst>
              <a:ext uri="{28A0092B-C50C-407E-A947-70E740481C1C}">
                <a14:useLocalDpi xmlns:a14="http://schemas.microsoft.com/office/drawing/2010/main" val="0"/>
              </a:ext>
            </a:extLst>
          </a:blip>
          <a:srcRect r="33638" b="-4672"/>
          <a:stretch/>
        </p:blipFill>
        <p:spPr>
          <a:xfrm>
            <a:off x="4590740" y="3708788"/>
            <a:ext cx="4621840" cy="689124"/>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00087" y="4764577"/>
            <a:ext cx="2991823" cy="658368"/>
          </a:xfrm>
          <a:prstGeom prst="rect">
            <a:avLst/>
          </a:prstGeom>
        </p:spPr>
      </p:pic>
      <p:sp>
        <p:nvSpPr>
          <p:cNvPr id="2" name="Footer Placeholder 1">
            <a:extLst>
              <a:ext uri="{FF2B5EF4-FFF2-40B4-BE49-F238E27FC236}">
                <a16:creationId xmlns:a16="http://schemas.microsoft.com/office/drawing/2014/main" id="{5B3006EE-F5A3-4DEA-A42A-54715C4D42BB}"/>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71691825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Key Concepts of M syntax</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1" name="Rectangle 10"/>
          <p:cNvSpPr/>
          <p:nvPr/>
        </p:nvSpPr>
        <p:spPr bwMode="auto">
          <a:xfrm>
            <a:off x="577515" y="1351147"/>
            <a:ext cx="3622309" cy="44661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339387" y="1328286"/>
            <a:ext cx="3622309" cy="44661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8101259" y="1328285"/>
            <a:ext cx="3622309" cy="44661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577516" y="1457576"/>
            <a:ext cx="3622308" cy="2625334"/>
          </a:xfrm>
          <a:prstGeom prst="rect">
            <a:avLst/>
          </a:prstGeom>
          <a:noFill/>
        </p:spPr>
        <p:txBody>
          <a:bodyPr wrap="square" lIns="182880" tIns="146304" rIns="182880" bIns="146304" rtlCol="0">
            <a:spAutoFit/>
          </a:bodyPr>
          <a:lstStyle/>
          <a:p>
            <a:pPr>
              <a:lnSpc>
                <a:spcPct val="90000"/>
              </a:lnSpc>
              <a:spcAft>
                <a:spcPts val="600"/>
              </a:spcAft>
            </a:pPr>
            <a:r>
              <a:rPr lang="en-US" sz="2000" b="1" dirty="0"/>
              <a:t>M Formulas</a:t>
            </a:r>
          </a:p>
          <a:p>
            <a:pPr>
              <a:lnSpc>
                <a:spcPct val="90000"/>
              </a:lnSpc>
              <a:spcAft>
                <a:spcPts val="600"/>
              </a:spcAft>
            </a:pPr>
            <a:r>
              <a:rPr lang="en-US" sz="1400" dirty="0">
                <a:gradFill>
                  <a:gsLst>
                    <a:gs pos="2917">
                      <a:schemeClr val="tx1"/>
                    </a:gs>
                    <a:gs pos="30000">
                      <a:schemeClr val="tx1"/>
                    </a:gs>
                  </a:gsLst>
                  <a:lin ang="5400000" scaled="0"/>
                </a:gradFill>
              </a:rPr>
              <a:t>Foundation of transformations </a:t>
            </a:r>
          </a:p>
          <a:p>
            <a:pPr marL="342900" indent="-342900">
              <a:lnSpc>
                <a:spcPct val="90000"/>
              </a:lnSpc>
              <a:spcAft>
                <a:spcPts val="600"/>
              </a:spcAft>
              <a:buFont typeface="Wingdings" panose="05000000000000000000" pitchFamily="2" charset="2"/>
              <a:buChar char="§"/>
            </a:pPr>
            <a:r>
              <a:rPr lang="en-US" sz="1400" b="1" dirty="0"/>
              <a:t>Syntax:  </a:t>
            </a:r>
            <a:br>
              <a:rPr lang="en-US" sz="1400" b="1" dirty="0"/>
            </a:br>
            <a:r>
              <a:rPr lang="en-US" sz="1400" dirty="0" err="1">
                <a:gradFill>
                  <a:gsLst>
                    <a:gs pos="2917">
                      <a:schemeClr val="tx1"/>
                    </a:gs>
                    <a:gs pos="30000">
                      <a:schemeClr val="tx1"/>
                    </a:gs>
                  </a:gsLst>
                  <a:lin ang="5400000" scaled="0"/>
                </a:gradFill>
              </a:rPr>
              <a:t>Object.Action</a:t>
            </a:r>
            <a:r>
              <a:rPr lang="en-US" sz="1400" dirty="0">
                <a:gradFill>
                  <a:gsLst>
                    <a:gs pos="2917">
                      <a:schemeClr val="tx1"/>
                    </a:gs>
                    <a:gs pos="30000">
                      <a:schemeClr val="tx1"/>
                    </a:gs>
                  </a:gsLst>
                  <a:lin ang="5400000" scaled="0"/>
                </a:gradFill>
              </a:rPr>
              <a:t>() </a:t>
            </a:r>
          </a:p>
          <a:p>
            <a:pPr marL="342900" indent="-342900">
              <a:lnSpc>
                <a:spcPct val="90000"/>
              </a:lnSpc>
              <a:spcAft>
                <a:spcPts val="600"/>
              </a:spcAft>
              <a:buFont typeface="Wingdings" panose="05000000000000000000" pitchFamily="2" charset="2"/>
              <a:buChar char="§"/>
            </a:pPr>
            <a:r>
              <a:rPr lang="en-US" sz="1400" b="1" dirty="0"/>
              <a:t>Objects: </a:t>
            </a:r>
            <a:br>
              <a:rPr lang="en-US" sz="1400" b="1" dirty="0"/>
            </a:br>
            <a:r>
              <a:rPr lang="en-US" sz="1400" dirty="0">
                <a:gradFill>
                  <a:gsLst>
                    <a:gs pos="2917">
                      <a:schemeClr val="tx1"/>
                    </a:gs>
                    <a:gs pos="30000">
                      <a:schemeClr val="tx1"/>
                    </a:gs>
                  </a:gsLst>
                  <a:lin ang="5400000" scaled="0"/>
                </a:gradFill>
              </a:rPr>
              <a:t>Table, List, Record, Text, Number, Date, etc.</a:t>
            </a:r>
          </a:p>
          <a:p>
            <a:pPr marL="342900" indent="-342900">
              <a:lnSpc>
                <a:spcPct val="90000"/>
              </a:lnSpc>
              <a:spcAft>
                <a:spcPts val="600"/>
              </a:spcAft>
              <a:buFont typeface="Wingdings" panose="05000000000000000000" pitchFamily="2" charset="2"/>
              <a:buChar char="§"/>
            </a:pPr>
            <a:r>
              <a:rPr lang="en-US" sz="1400" b="1" dirty="0"/>
              <a:t>Actions (Camel Case):</a:t>
            </a:r>
            <a:r>
              <a:rPr lang="en-US" sz="1400" dirty="0">
                <a:gradFill>
                  <a:gsLst>
                    <a:gs pos="2917">
                      <a:schemeClr val="tx1"/>
                    </a:gs>
                    <a:gs pos="30000">
                      <a:schemeClr val="tx1"/>
                    </a:gs>
                  </a:gsLst>
                  <a:lin ang="5400000" scaled="0"/>
                </a:gradFill>
              </a:rPr>
              <a:t>  </a:t>
            </a:r>
            <a:br>
              <a:rPr lang="en-US" sz="1400" dirty="0">
                <a:gradFill>
                  <a:gsLst>
                    <a:gs pos="2917">
                      <a:schemeClr val="tx1"/>
                    </a:gs>
                    <a:gs pos="30000">
                      <a:schemeClr val="tx1"/>
                    </a:gs>
                  </a:gsLst>
                  <a:lin ang="5400000" scaled="0"/>
                </a:gradFill>
              </a:rPr>
            </a:br>
            <a:r>
              <a:rPr lang="en-US" sz="1400" dirty="0" err="1">
                <a:gradFill>
                  <a:gsLst>
                    <a:gs pos="2917">
                      <a:schemeClr val="tx1"/>
                    </a:gs>
                    <a:gs pos="30000">
                      <a:schemeClr val="tx1"/>
                    </a:gs>
                  </a:gsLst>
                  <a:lin ang="5400000" scaled="0"/>
                </a:gradFill>
              </a:rPr>
              <a:t>ToList</a:t>
            </a:r>
            <a:r>
              <a:rPr lang="en-US" sz="1400" dirty="0">
                <a:gradFill>
                  <a:gsLst>
                    <a:gs pos="2917">
                      <a:schemeClr val="tx1"/>
                    </a:gs>
                    <a:gs pos="30000">
                      <a:schemeClr val="tx1"/>
                    </a:gs>
                  </a:gsLst>
                  <a:lin ang="5400000" scaled="0"/>
                </a:gradFill>
              </a:rPr>
              <a:t>, </a:t>
            </a:r>
            <a:r>
              <a:rPr lang="en-US" sz="1400" dirty="0" err="1">
                <a:gradFill>
                  <a:gsLst>
                    <a:gs pos="2917">
                      <a:schemeClr val="tx1"/>
                    </a:gs>
                    <a:gs pos="30000">
                      <a:schemeClr val="tx1"/>
                    </a:gs>
                  </a:gsLst>
                  <a:lin ang="5400000" scaled="0"/>
                </a:gradFill>
              </a:rPr>
              <a:t>DayOfWeek</a:t>
            </a:r>
            <a:r>
              <a:rPr lang="en-US" sz="1400" dirty="0">
                <a:gradFill>
                  <a:gsLst>
                    <a:gs pos="2917">
                      <a:schemeClr val="tx1"/>
                    </a:gs>
                    <a:gs pos="30000">
                      <a:schemeClr val="tx1"/>
                    </a:gs>
                  </a:gsLst>
                  <a:lin ang="5400000" scaled="0"/>
                </a:gradFill>
              </a:rPr>
              <a:t>, </a:t>
            </a:r>
            <a:r>
              <a:rPr lang="en-US" sz="1400" dirty="0" err="1">
                <a:gradFill>
                  <a:gsLst>
                    <a:gs pos="2917">
                      <a:schemeClr val="tx1"/>
                    </a:gs>
                    <a:gs pos="30000">
                      <a:schemeClr val="tx1"/>
                    </a:gs>
                  </a:gsLst>
                  <a:lin ang="5400000" scaled="0"/>
                </a:gradFill>
              </a:rPr>
              <a:t>ToNumber</a:t>
            </a:r>
            <a:r>
              <a:rPr lang="en-US" sz="1400" dirty="0">
                <a:gradFill>
                  <a:gsLst>
                    <a:gs pos="2917">
                      <a:schemeClr val="tx1"/>
                    </a:gs>
                    <a:gs pos="30000">
                      <a:schemeClr val="tx1"/>
                    </a:gs>
                  </a:gsLst>
                  <a:lin ang="5400000" scaled="0"/>
                </a:gradFill>
              </a:rPr>
              <a:t>, </a:t>
            </a:r>
            <a:r>
              <a:rPr lang="en-US" sz="1400" dirty="0" err="1">
                <a:gradFill>
                  <a:gsLst>
                    <a:gs pos="2917">
                      <a:schemeClr val="tx1"/>
                    </a:gs>
                    <a:gs pos="30000">
                      <a:schemeClr val="tx1"/>
                    </a:gs>
                  </a:gsLst>
                  <a:lin ang="5400000" scaled="0"/>
                </a:gradFill>
              </a:rPr>
              <a:t>FromText</a:t>
            </a:r>
            <a:r>
              <a:rPr lang="en-US" sz="1400" dirty="0">
                <a:gradFill>
                  <a:gsLst>
                    <a:gs pos="2917">
                      <a:schemeClr val="tx1"/>
                    </a:gs>
                    <a:gs pos="30000">
                      <a:schemeClr val="tx1"/>
                    </a:gs>
                  </a:gsLst>
                  <a:lin ang="5400000" scaled="0"/>
                </a:gradFill>
              </a:rPr>
              <a:t>, etc.</a:t>
            </a:r>
          </a:p>
        </p:txBody>
      </p:sp>
      <p:sp>
        <p:nvSpPr>
          <p:cNvPr id="15" name="TextBox 14"/>
          <p:cNvSpPr txBox="1"/>
          <p:nvPr/>
        </p:nvSpPr>
        <p:spPr>
          <a:xfrm>
            <a:off x="4555957" y="1457576"/>
            <a:ext cx="3405739" cy="2662267"/>
          </a:xfrm>
          <a:prstGeom prst="rect">
            <a:avLst/>
          </a:prstGeom>
          <a:noFill/>
        </p:spPr>
        <p:txBody>
          <a:bodyPr wrap="square" lIns="182880" tIns="146304" rIns="182880" bIns="146304" rtlCol="0">
            <a:spAutoFit/>
          </a:bodyPr>
          <a:lstStyle/>
          <a:p>
            <a:pPr>
              <a:lnSpc>
                <a:spcPct val="90000"/>
              </a:lnSpc>
              <a:spcAft>
                <a:spcPts val="600"/>
              </a:spcAft>
            </a:pPr>
            <a:r>
              <a:rPr lang="en-US" sz="2000" b="1" dirty="0"/>
              <a:t>M helper Words</a:t>
            </a:r>
          </a:p>
          <a:p>
            <a:pPr>
              <a:lnSpc>
                <a:spcPct val="90000"/>
              </a:lnSpc>
              <a:spcAft>
                <a:spcPts val="600"/>
              </a:spcAft>
            </a:pPr>
            <a:r>
              <a:rPr lang="en-US" sz="1400" dirty="0">
                <a:gradFill>
                  <a:gsLst>
                    <a:gs pos="2917">
                      <a:schemeClr val="tx1"/>
                    </a:gs>
                    <a:gs pos="30000">
                      <a:schemeClr val="tx1"/>
                    </a:gs>
                  </a:gsLst>
                  <a:lin ang="5400000" scaled="0"/>
                </a:gradFill>
              </a:rPr>
              <a:t>little helper words – never capitalize these</a:t>
            </a:r>
          </a:p>
          <a:p>
            <a:pPr marL="342900" lvl="1" indent="-342900">
              <a:lnSpc>
                <a:spcPct val="90000"/>
              </a:lnSpc>
              <a:spcAft>
                <a:spcPts val="600"/>
              </a:spcAft>
              <a:buFont typeface="Wingdings" panose="05000000000000000000" pitchFamily="2" charset="2"/>
              <a:buChar char="§"/>
            </a:pPr>
            <a:r>
              <a:rPr lang="en-US" sz="1400" dirty="0"/>
              <a:t>let in each</a:t>
            </a:r>
          </a:p>
          <a:p>
            <a:pPr marL="342900" indent="-342900">
              <a:lnSpc>
                <a:spcPct val="90000"/>
              </a:lnSpc>
              <a:spcAft>
                <a:spcPts val="600"/>
              </a:spcAft>
              <a:buFont typeface="Wingdings" panose="05000000000000000000" pitchFamily="2" charset="2"/>
              <a:buChar char="§"/>
            </a:pPr>
            <a:r>
              <a:rPr lang="en-US" sz="1400" dirty="0"/>
              <a:t>if then else </a:t>
            </a:r>
          </a:p>
          <a:p>
            <a:pPr marL="342900" indent="-342900">
              <a:lnSpc>
                <a:spcPct val="90000"/>
              </a:lnSpc>
              <a:spcAft>
                <a:spcPts val="600"/>
              </a:spcAft>
              <a:buFont typeface="Wingdings" panose="05000000000000000000" pitchFamily="2" charset="2"/>
              <a:buChar char="§"/>
            </a:pPr>
            <a:r>
              <a:rPr lang="en-US" sz="1400" dirty="0"/>
              <a:t>true false error</a:t>
            </a:r>
          </a:p>
          <a:p>
            <a:pPr marL="342900" indent="-342900">
              <a:lnSpc>
                <a:spcPct val="90000"/>
              </a:lnSpc>
              <a:spcAft>
                <a:spcPts val="600"/>
              </a:spcAft>
              <a:buFont typeface="Wingdings" panose="05000000000000000000" pitchFamily="2" charset="2"/>
              <a:buChar char="§"/>
            </a:pPr>
            <a:r>
              <a:rPr lang="en-US" sz="1400" dirty="0"/>
              <a:t>and or not</a:t>
            </a:r>
          </a:p>
          <a:p>
            <a:pPr marL="342900" indent="-342900">
              <a:lnSpc>
                <a:spcPct val="90000"/>
              </a:lnSpc>
              <a:spcAft>
                <a:spcPts val="600"/>
              </a:spcAft>
              <a:buFont typeface="Wingdings" panose="05000000000000000000" pitchFamily="2" charset="2"/>
              <a:buChar char="§"/>
            </a:pPr>
            <a:r>
              <a:rPr lang="en-US" sz="1400" dirty="0"/>
              <a:t>try otherwise </a:t>
            </a:r>
          </a:p>
          <a:p>
            <a:pPr marL="342900" indent="-342900">
              <a:lnSpc>
                <a:spcPct val="90000"/>
              </a:lnSpc>
              <a:spcAft>
                <a:spcPts val="600"/>
              </a:spcAft>
              <a:buFont typeface="Wingdings" panose="05000000000000000000" pitchFamily="2" charset="2"/>
              <a:buChar char="§"/>
            </a:pPr>
            <a:r>
              <a:rPr lang="en-US" sz="1400" dirty="0"/>
              <a:t>as is meta section shared type</a:t>
            </a:r>
          </a:p>
        </p:txBody>
      </p:sp>
      <p:sp>
        <p:nvSpPr>
          <p:cNvPr id="16" name="TextBox 15"/>
          <p:cNvSpPr txBox="1"/>
          <p:nvPr/>
        </p:nvSpPr>
        <p:spPr>
          <a:xfrm>
            <a:off x="8101259" y="1457576"/>
            <a:ext cx="3622309" cy="3099310"/>
          </a:xfrm>
          <a:prstGeom prst="rect">
            <a:avLst/>
          </a:prstGeom>
          <a:noFill/>
        </p:spPr>
        <p:txBody>
          <a:bodyPr wrap="square" lIns="182880" tIns="146304" rIns="182880" bIns="146304" rtlCol="0">
            <a:spAutoFit/>
          </a:bodyPr>
          <a:lstStyle/>
          <a:p>
            <a:pPr>
              <a:lnSpc>
                <a:spcPct val="90000"/>
              </a:lnSpc>
              <a:spcAft>
                <a:spcPts val="600"/>
              </a:spcAft>
            </a:pPr>
            <a:r>
              <a:rPr lang="en-US" sz="2000" b="1" dirty="0"/>
              <a:t>M # Key Words</a:t>
            </a:r>
          </a:p>
          <a:p>
            <a:pPr>
              <a:lnSpc>
                <a:spcPct val="90000"/>
              </a:lnSpc>
              <a:spcAft>
                <a:spcPts val="600"/>
              </a:spcAft>
            </a:pPr>
            <a:r>
              <a:rPr lang="en-US" sz="1400" dirty="0">
                <a:gradFill>
                  <a:gsLst>
                    <a:gs pos="2917">
                      <a:schemeClr val="tx1"/>
                    </a:gs>
                    <a:gs pos="30000">
                      <a:schemeClr val="tx1"/>
                    </a:gs>
                  </a:gsLst>
                  <a:lin ang="5400000" scaled="0"/>
                </a:gradFill>
              </a:rPr>
              <a:t>Used to create new artifacts and literals</a:t>
            </a:r>
          </a:p>
          <a:p>
            <a:pPr marL="342900" lvl="1" indent="-342900">
              <a:lnSpc>
                <a:spcPct val="90000"/>
              </a:lnSpc>
              <a:spcAft>
                <a:spcPts val="600"/>
              </a:spcAft>
              <a:buFont typeface="Wingdings" panose="05000000000000000000" pitchFamily="2" charset="2"/>
              <a:buChar char="§"/>
            </a:pPr>
            <a:r>
              <a:rPr lang="en-US" sz="1400" dirty="0"/>
              <a:t>#date(2016,01,01) #date([Year],[Month],[Day])</a:t>
            </a:r>
          </a:p>
          <a:p>
            <a:pPr marL="342900" lvl="1" indent="-342900">
              <a:lnSpc>
                <a:spcPct val="90000"/>
              </a:lnSpc>
              <a:spcAft>
                <a:spcPts val="600"/>
              </a:spcAft>
              <a:buFont typeface="Wingdings" panose="05000000000000000000" pitchFamily="2" charset="2"/>
              <a:buChar char="§"/>
            </a:pPr>
            <a:r>
              <a:rPr lang="en-US" sz="1400" dirty="0"/>
              <a:t>#</a:t>
            </a:r>
            <a:r>
              <a:rPr lang="en-US" sz="1400" dirty="0" err="1"/>
              <a:t>datetime</a:t>
            </a:r>
            <a:r>
              <a:rPr lang="en-US" sz="1400" dirty="0"/>
              <a:t>(2016,02,26, 09,15,00)</a:t>
            </a:r>
          </a:p>
          <a:p>
            <a:pPr marL="342900" lvl="1" indent="-342900">
              <a:lnSpc>
                <a:spcPct val="90000"/>
              </a:lnSpc>
              <a:spcAft>
                <a:spcPts val="600"/>
              </a:spcAft>
              <a:buFont typeface="Wingdings" panose="05000000000000000000" pitchFamily="2" charset="2"/>
              <a:buChar char="§"/>
            </a:pPr>
            <a:r>
              <a:rPr lang="en-US" sz="1400" dirty="0"/>
              <a:t>#time(09,15,00)</a:t>
            </a:r>
          </a:p>
          <a:p>
            <a:pPr marL="342900" lvl="1" indent="-342900">
              <a:lnSpc>
                <a:spcPct val="90000"/>
              </a:lnSpc>
              <a:spcAft>
                <a:spcPts val="600"/>
              </a:spcAft>
              <a:buFont typeface="Wingdings" panose="05000000000000000000" pitchFamily="2" charset="2"/>
              <a:buChar char="§"/>
            </a:pPr>
            <a:r>
              <a:rPr lang="en-US" sz="1200" dirty="0"/>
              <a:t>#</a:t>
            </a:r>
            <a:r>
              <a:rPr lang="en-US" sz="1200" dirty="0" err="1"/>
              <a:t>datetimezone</a:t>
            </a:r>
            <a:r>
              <a:rPr lang="en-US" sz="1200" dirty="0"/>
              <a:t>(2013,02,26, 09,15,00, 09,00)</a:t>
            </a:r>
          </a:p>
          <a:p>
            <a:pPr marL="342900" lvl="1" indent="-342900">
              <a:lnSpc>
                <a:spcPct val="90000"/>
              </a:lnSpc>
              <a:spcAft>
                <a:spcPts val="600"/>
              </a:spcAft>
              <a:buFont typeface="Wingdings" panose="05000000000000000000" pitchFamily="2" charset="2"/>
              <a:buChar char="§"/>
            </a:pPr>
            <a:r>
              <a:rPr lang="en-US" sz="1400" dirty="0"/>
              <a:t>#table({"X","Y"},{{0,1},{1,0}})</a:t>
            </a:r>
          </a:p>
          <a:p>
            <a:pPr marL="342900" lvl="1" indent="-342900">
              <a:lnSpc>
                <a:spcPct val="90000"/>
              </a:lnSpc>
              <a:spcAft>
                <a:spcPts val="600"/>
              </a:spcAft>
              <a:buFont typeface="Wingdings" panose="05000000000000000000" pitchFamily="2" charset="2"/>
              <a:buChar char="§"/>
            </a:pPr>
            <a:r>
              <a:rPr lang="en-US" sz="1400" dirty="0"/>
              <a:t>#duration(0,1,30,0) 	</a:t>
            </a:r>
          </a:p>
          <a:p>
            <a:pPr marL="342900" lvl="1" indent="-342900">
              <a:lnSpc>
                <a:spcPct val="90000"/>
              </a:lnSpc>
              <a:spcAft>
                <a:spcPts val="600"/>
              </a:spcAft>
              <a:buFont typeface="Wingdings" panose="05000000000000000000" pitchFamily="2" charset="2"/>
              <a:buChar char="§"/>
            </a:pPr>
            <a:r>
              <a:rPr lang="en-US" sz="1400" dirty="0"/>
              <a:t>#binary  #infinity #nan #sections #shared </a:t>
            </a:r>
          </a:p>
        </p:txBody>
      </p:sp>
      <p:sp>
        <p:nvSpPr>
          <p:cNvPr id="17" name="TextBox 16"/>
          <p:cNvSpPr txBox="1"/>
          <p:nvPr/>
        </p:nvSpPr>
        <p:spPr>
          <a:xfrm>
            <a:off x="4555956" y="4352046"/>
            <a:ext cx="3405739" cy="1114151"/>
          </a:xfrm>
          <a:prstGeom prst="rect">
            <a:avLst/>
          </a:prstGeom>
          <a:noFill/>
        </p:spPr>
        <p:txBody>
          <a:bodyPr wrap="square" lIns="182880" tIns="146304" rIns="182880" bIns="146304" rtlCol="0">
            <a:spAutoFit/>
          </a:bodyPr>
          <a:lstStyle/>
          <a:p>
            <a:pPr>
              <a:lnSpc>
                <a:spcPct val="90000"/>
              </a:lnSpc>
              <a:spcAft>
                <a:spcPts val="600"/>
              </a:spcAft>
            </a:pPr>
            <a:r>
              <a:rPr lang="en-US" sz="2000" b="1" dirty="0"/>
              <a:t>Key Punctuation</a:t>
            </a:r>
          </a:p>
          <a:p>
            <a:pPr marL="342900" indent="-342900">
              <a:lnSpc>
                <a:spcPct val="90000"/>
              </a:lnSpc>
              <a:spcAft>
                <a:spcPts val="600"/>
              </a:spcAft>
              <a:buFont typeface="Wingdings" panose="05000000000000000000" pitchFamily="2" charset="2"/>
              <a:buChar char="§"/>
            </a:pPr>
            <a:r>
              <a:rPr lang="en-US" sz="1400" dirty="0"/>
              <a:t>[Column] - To reference a Column</a:t>
            </a:r>
          </a:p>
          <a:p>
            <a:pPr marL="342900" indent="-342900">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{List} – use {} to indicate a List</a:t>
            </a:r>
            <a:endParaRPr lang="en-US" sz="2000" b="1" dirty="0"/>
          </a:p>
        </p:txBody>
      </p:sp>
      <p:sp>
        <p:nvSpPr>
          <p:cNvPr id="19" name="TextBox 18"/>
          <p:cNvSpPr txBox="1"/>
          <p:nvPr/>
        </p:nvSpPr>
        <p:spPr>
          <a:xfrm>
            <a:off x="522973" y="6032448"/>
            <a:ext cx="1157305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M is </a:t>
            </a:r>
            <a:r>
              <a:rPr lang="en-US" sz="2400" b="1" dirty="0">
                <a:solidFill>
                  <a:srgbClr val="FF0000"/>
                </a:solidFill>
              </a:rPr>
              <a:t>CaSe SeNsItIvE!					   </a:t>
            </a:r>
            <a:r>
              <a:rPr lang="en-US" i="1" u="sng" dirty="0">
                <a:hlinkClick r:id="rId4"/>
              </a:rPr>
              <a:t>Power Query Formula Language </a:t>
            </a:r>
            <a:endParaRPr lang="en-US" sz="2400" b="1" dirty="0">
              <a:solidFill>
                <a:srgbClr val="FF0000"/>
              </a:solidFill>
            </a:endParaRPr>
          </a:p>
        </p:txBody>
      </p:sp>
      <p:sp>
        <p:nvSpPr>
          <p:cNvPr id="2" name="Footer Placeholder 1">
            <a:extLst>
              <a:ext uri="{FF2B5EF4-FFF2-40B4-BE49-F238E27FC236}">
                <a16:creationId xmlns:a16="http://schemas.microsoft.com/office/drawing/2014/main" id="{445C0998-0D36-4FE9-ACB2-E021B970B0EB}"/>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51767931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208135" y="8215"/>
            <a:ext cx="11099599" cy="646331"/>
          </a:xfrm>
          <a:prstGeom prst="rect">
            <a:avLst/>
          </a:prstGeom>
          <a:noFill/>
        </p:spPr>
        <p:txBody>
          <a:bodyPr wrap="square" rtlCol="0">
            <a:spAutoFit/>
          </a:bodyPr>
          <a:lstStyle/>
          <a:p>
            <a:pPr defTabSz="914225"/>
            <a:r>
              <a:rPr lang="en-US" sz="3600" dirty="0"/>
              <a:t>Text Functions</a:t>
            </a:r>
            <a:endParaRPr lang="en-US" sz="3600" dirty="0">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10" name="Picture 9"/>
          <p:cNvPicPr>
            <a:picLocks noChangeAspect="1"/>
          </p:cNvPicPr>
          <p:nvPr/>
        </p:nvPicPr>
        <p:blipFill>
          <a:blip r:embed="rId4"/>
          <a:stretch>
            <a:fillRect/>
          </a:stretch>
        </p:blipFill>
        <p:spPr>
          <a:xfrm>
            <a:off x="422514" y="872924"/>
            <a:ext cx="11346972" cy="424791"/>
          </a:xfrm>
          <a:prstGeom prst="rect">
            <a:avLst/>
          </a:prstGeom>
          <a:ln w="3175">
            <a:solidFill>
              <a:schemeClr val="tx1"/>
            </a:solidFill>
          </a:ln>
        </p:spPr>
      </p:pic>
      <p:sp>
        <p:nvSpPr>
          <p:cNvPr id="3" name="Bent Arrow 2"/>
          <p:cNvSpPr/>
          <p:nvPr/>
        </p:nvSpPr>
        <p:spPr bwMode="auto">
          <a:xfrm rot="10800000" flipH="1">
            <a:off x="573794" y="1447582"/>
            <a:ext cx="2032928" cy="899833"/>
          </a:xfrm>
          <a:prstGeom prst="bentArrow">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4">
            <a:extLst>
              <a:ext uri="{FF2B5EF4-FFF2-40B4-BE49-F238E27FC236}">
                <a16:creationId xmlns:a16="http://schemas.microsoft.com/office/drawing/2014/main" id="{80367CD6-6D7C-41FE-B63A-7C3E6266EB80}"/>
              </a:ext>
            </a:extLst>
          </p:cNvPr>
          <p:cNvGrpSpPr>
            <a:grpSpLocks noChangeAspect="1"/>
          </p:cNvGrpSpPr>
          <p:nvPr/>
        </p:nvGrpSpPr>
        <p:grpSpPr bwMode="auto">
          <a:xfrm>
            <a:off x="827233" y="2543579"/>
            <a:ext cx="10477504" cy="2862264"/>
            <a:chOff x="540" y="1298"/>
            <a:chExt cx="6600" cy="1803"/>
          </a:xfrm>
        </p:grpSpPr>
        <p:sp>
          <p:nvSpPr>
            <p:cNvPr id="4" name="AutoShape 3">
              <a:extLst>
                <a:ext uri="{FF2B5EF4-FFF2-40B4-BE49-F238E27FC236}">
                  <a16:creationId xmlns:a16="http://schemas.microsoft.com/office/drawing/2014/main" id="{2CB2636B-8D7C-43D3-9990-5C5400FF1020}"/>
                </a:ext>
              </a:extLst>
            </p:cNvPr>
            <p:cNvSpPr>
              <a:spLocks noChangeAspect="1" noChangeArrowheads="1" noTextEdit="1"/>
            </p:cNvSpPr>
            <p:nvPr/>
          </p:nvSpPr>
          <p:spPr bwMode="auto">
            <a:xfrm>
              <a:off x="540" y="1298"/>
              <a:ext cx="6600"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Rectangle 5">
              <a:extLst>
                <a:ext uri="{FF2B5EF4-FFF2-40B4-BE49-F238E27FC236}">
                  <a16:creationId xmlns:a16="http://schemas.microsoft.com/office/drawing/2014/main" id="{ECD150A5-5D39-4ACB-8494-B0044A7830F4}"/>
                </a:ext>
              </a:extLst>
            </p:cNvPr>
            <p:cNvSpPr>
              <a:spLocks noChangeArrowheads="1"/>
            </p:cNvSpPr>
            <p:nvPr/>
          </p:nvSpPr>
          <p:spPr bwMode="auto">
            <a:xfrm>
              <a:off x="751" y="1880"/>
              <a:ext cx="1332" cy="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28DE3B5A-6A77-4BE5-9234-C8BDE1D382B9}"/>
                </a:ext>
              </a:extLst>
            </p:cNvPr>
            <p:cNvSpPr>
              <a:spLocks noChangeArrowheads="1"/>
            </p:cNvSpPr>
            <p:nvPr/>
          </p:nvSpPr>
          <p:spPr bwMode="auto">
            <a:xfrm>
              <a:off x="2323" y="1880"/>
              <a:ext cx="2142" cy="2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7">
              <a:extLst>
                <a:ext uri="{FF2B5EF4-FFF2-40B4-BE49-F238E27FC236}">
                  <a16:creationId xmlns:a16="http://schemas.microsoft.com/office/drawing/2014/main" id="{B6DF7C6E-AF3D-46C7-8FF9-C61EDC9BD228}"/>
                </a:ext>
              </a:extLst>
            </p:cNvPr>
            <p:cNvSpPr>
              <a:spLocks noChangeArrowheads="1"/>
            </p:cNvSpPr>
            <p:nvPr/>
          </p:nvSpPr>
          <p:spPr bwMode="auto">
            <a:xfrm>
              <a:off x="4743" y="1880"/>
              <a:ext cx="2153" cy="2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27429698-5D1F-461E-AD18-E530FB956A36}"/>
                </a:ext>
              </a:extLst>
            </p:cNvPr>
            <p:cNvSpPr>
              <a:spLocks noChangeArrowheads="1"/>
            </p:cNvSpPr>
            <p:nvPr/>
          </p:nvSpPr>
          <p:spPr bwMode="auto">
            <a:xfrm>
              <a:off x="3320" y="1490"/>
              <a:ext cx="23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Calibri" panose="020F0502020204030204" pitchFamily="34" charset="0"/>
                </a:rPr>
                <a:t>M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9">
              <a:extLst>
                <a:ext uri="{FF2B5EF4-FFF2-40B4-BE49-F238E27FC236}">
                  <a16:creationId xmlns:a16="http://schemas.microsoft.com/office/drawing/2014/main" id="{63E854C3-C229-4580-9C7E-D9474FF90161}"/>
                </a:ext>
              </a:extLst>
            </p:cNvPr>
            <p:cNvSpPr>
              <a:spLocks noChangeArrowheads="1"/>
            </p:cNvSpPr>
            <p:nvPr/>
          </p:nvSpPr>
          <p:spPr bwMode="auto">
            <a:xfrm>
              <a:off x="5678" y="1490"/>
              <a:ext cx="37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Calibri" panose="020F0502020204030204" pitchFamily="34" charset="0"/>
                </a:rPr>
                <a:t>Excel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0">
              <a:extLst>
                <a:ext uri="{FF2B5EF4-FFF2-40B4-BE49-F238E27FC236}">
                  <a16:creationId xmlns:a16="http://schemas.microsoft.com/office/drawing/2014/main" id="{DDC88E2A-096A-4B1E-B243-D03C842D4109}"/>
                </a:ext>
              </a:extLst>
            </p:cNvPr>
            <p:cNvSpPr>
              <a:spLocks noChangeArrowheads="1"/>
            </p:cNvSpPr>
            <p:nvPr/>
          </p:nvSpPr>
          <p:spPr bwMode="auto">
            <a:xfrm>
              <a:off x="1141" y="1499"/>
              <a:ext cx="52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0000"/>
                  </a:solidFill>
                  <a:effectLst/>
                  <a:latin typeface="Segoe UI" panose="020B0502040204020203" pitchFamily="34" charset="0"/>
                </a:rPr>
                <a:t>Position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11">
              <a:extLst>
                <a:ext uri="{FF2B5EF4-FFF2-40B4-BE49-F238E27FC236}">
                  <a16:creationId xmlns:a16="http://schemas.microsoft.com/office/drawing/2014/main" id="{6B83F530-B6A5-4D16-8EF4-678B9D00F88E}"/>
                </a:ext>
              </a:extLst>
            </p:cNvPr>
            <p:cNvSpPr>
              <a:spLocks noChangeArrowheads="1"/>
            </p:cNvSpPr>
            <p:nvPr/>
          </p:nvSpPr>
          <p:spPr bwMode="auto">
            <a:xfrm>
              <a:off x="2435" y="1688"/>
              <a:ext cx="204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000000"/>
                  </a:solidFill>
                  <a:effectLst/>
                  <a:latin typeface="Calibri" panose="020F0502020204030204" pitchFamily="34" charset="0"/>
                </a:rPr>
                <a:t>0    1    2   3   4   5    6   7   8   9   10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12">
              <a:extLst>
                <a:ext uri="{FF2B5EF4-FFF2-40B4-BE49-F238E27FC236}">
                  <a16:creationId xmlns:a16="http://schemas.microsoft.com/office/drawing/2014/main" id="{E2F5F767-7F04-4813-918C-DE14854CB517}"/>
                </a:ext>
              </a:extLst>
            </p:cNvPr>
            <p:cNvSpPr>
              <a:spLocks noChangeArrowheads="1"/>
            </p:cNvSpPr>
            <p:nvPr/>
          </p:nvSpPr>
          <p:spPr bwMode="auto">
            <a:xfrm>
              <a:off x="4767" y="1688"/>
              <a:ext cx="211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000000"/>
                  </a:solidFill>
                  <a:effectLst/>
                  <a:latin typeface="Calibri" panose="020F0502020204030204" pitchFamily="34" charset="0"/>
                </a:rPr>
                <a:t>1    2   3    4   5   6    7   8   9   10   11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13">
              <a:extLst>
                <a:ext uri="{FF2B5EF4-FFF2-40B4-BE49-F238E27FC236}">
                  <a16:creationId xmlns:a16="http://schemas.microsoft.com/office/drawing/2014/main" id="{1EC29D78-4126-44BF-B09F-D3A7ECCBAC35}"/>
                </a:ext>
              </a:extLst>
            </p:cNvPr>
            <p:cNvSpPr>
              <a:spLocks noChangeArrowheads="1"/>
            </p:cNvSpPr>
            <p:nvPr/>
          </p:nvSpPr>
          <p:spPr bwMode="auto">
            <a:xfrm>
              <a:off x="1058" y="1885"/>
              <a:ext cx="7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FFFFFF"/>
                  </a:solidFill>
                  <a:effectLst/>
                  <a:latin typeface="Segoe UI Light" panose="020B0502040204020203" pitchFamily="34" charset="0"/>
                </a:rPr>
                <a:t>My Column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14">
              <a:extLst>
                <a:ext uri="{FF2B5EF4-FFF2-40B4-BE49-F238E27FC236}">
                  <a16:creationId xmlns:a16="http://schemas.microsoft.com/office/drawing/2014/main" id="{FDB65E41-A2C8-443E-BC54-2219E8095FE0}"/>
                </a:ext>
              </a:extLst>
            </p:cNvPr>
            <p:cNvSpPr>
              <a:spLocks noChangeArrowheads="1"/>
            </p:cNvSpPr>
            <p:nvPr/>
          </p:nvSpPr>
          <p:spPr bwMode="auto">
            <a:xfrm>
              <a:off x="2347" y="1885"/>
              <a:ext cx="20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0000"/>
                  </a:solidFill>
                  <a:effectLst/>
                  <a:latin typeface="Segoe UI Light" panose="020B0502040204020203" pitchFamily="34" charset="0"/>
                </a:rPr>
                <a:t>A   B   C   1   2   3   4   5   x   y   z</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5">
              <a:extLst>
                <a:ext uri="{FF2B5EF4-FFF2-40B4-BE49-F238E27FC236}">
                  <a16:creationId xmlns:a16="http://schemas.microsoft.com/office/drawing/2014/main" id="{8BA092F1-3B6B-47B5-8AC1-7267FBBE4DEA}"/>
                </a:ext>
              </a:extLst>
            </p:cNvPr>
            <p:cNvSpPr>
              <a:spLocks noChangeArrowheads="1"/>
            </p:cNvSpPr>
            <p:nvPr/>
          </p:nvSpPr>
          <p:spPr bwMode="auto">
            <a:xfrm>
              <a:off x="4767" y="1885"/>
              <a:ext cx="212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Light" panose="020B0502040204020203" pitchFamily="34" charset="0"/>
                </a:rPr>
                <a:t>A   B   C   1   2   3   4   5   x    y    z</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6">
              <a:extLst>
                <a:ext uri="{FF2B5EF4-FFF2-40B4-BE49-F238E27FC236}">
                  <a16:creationId xmlns:a16="http://schemas.microsoft.com/office/drawing/2014/main" id="{25C8EA05-5B88-4644-A918-5E5F30A69F43}"/>
                </a:ext>
              </a:extLst>
            </p:cNvPr>
            <p:cNvSpPr>
              <a:spLocks noChangeArrowheads="1"/>
            </p:cNvSpPr>
            <p:nvPr/>
          </p:nvSpPr>
          <p:spPr bwMode="auto">
            <a:xfrm>
              <a:off x="1015" y="2284"/>
              <a:ext cx="9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0000"/>
                  </a:solidFill>
                  <a:effectLst/>
                  <a:latin typeface="Segoe UI" panose="020B0502040204020203" pitchFamily="34" charset="0"/>
                </a:rPr>
                <a:t>Return "ABC"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 name="Rectangle 17">
              <a:extLst>
                <a:ext uri="{FF2B5EF4-FFF2-40B4-BE49-F238E27FC236}">
                  <a16:creationId xmlns:a16="http://schemas.microsoft.com/office/drawing/2014/main" id="{8C0A546C-EE31-43E3-895D-603E87FB7CD8}"/>
                </a:ext>
              </a:extLst>
            </p:cNvPr>
            <p:cNvSpPr>
              <a:spLocks noChangeArrowheads="1"/>
            </p:cNvSpPr>
            <p:nvPr/>
          </p:nvSpPr>
          <p:spPr bwMode="auto">
            <a:xfrm>
              <a:off x="2620" y="2284"/>
              <a:ext cx="159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err="1">
                  <a:ln>
                    <a:noFill/>
                  </a:ln>
                  <a:solidFill>
                    <a:srgbClr val="5989B9"/>
                  </a:solidFill>
                  <a:effectLst/>
                  <a:latin typeface="Segoe UI" panose="020B0502040204020203" pitchFamily="34" charset="0"/>
                </a:rPr>
                <a:t>Text.Start</a:t>
              </a:r>
              <a:r>
                <a:rPr kumimoji="0" lang="en-US" altLang="en-US" sz="1700" b="0" i="0" u="none" strike="noStrike" cap="none" normalizeH="0" baseline="0" dirty="0">
                  <a:ln>
                    <a:noFill/>
                  </a:ln>
                  <a:solidFill>
                    <a:srgbClr val="000000"/>
                  </a:solidFill>
                  <a:effectLst/>
                  <a:latin typeface="Segoe UI" panose="020B0502040204020203" pitchFamily="34" charset="0"/>
                </a:rPr>
                <a:t>([</a:t>
              </a:r>
              <a:r>
                <a:rPr kumimoji="0" lang="en-US" altLang="en-US" sz="1700" b="0" i="0" u="none" strike="noStrike" cap="none" normalizeH="0" baseline="0" dirty="0" err="1">
                  <a:ln>
                    <a:noFill/>
                  </a:ln>
                  <a:solidFill>
                    <a:srgbClr val="000000"/>
                  </a:solidFill>
                  <a:effectLst/>
                  <a:latin typeface="Segoe UI" panose="020B0502040204020203" pitchFamily="34" charset="0"/>
                </a:rPr>
                <a:t>MyColumn</a:t>
              </a:r>
              <a:r>
                <a:rPr kumimoji="0" lang="en-US" altLang="en-US" sz="1700" b="0" i="0" u="none" strike="noStrike" cap="none" normalizeH="0" baseline="0" dirty="0">
                  <a:ln>
                    <a:noFill/>
                  </a:ln>
                  <a:solidFill>
                    <a:srgbClr val="000000"/>
                  </a:solidFill>
                  <a:effectLst/>
                  <a:latin typeface="Segoe UI" panose="020B0502040204020203" pitchFamily="34" charset="0"/>
                </a:rPr>
                <a:t>], 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 name="Rectangle 18">
              <a:extLst>
                <a:ext uri="{FF2B5EF4-FFF2-40B4-BE49-F238E27FC236}">
                  <a16:creationId xmlns:a16="http://schemas.microsoft.com/office/drawing/2014/main" id="{A717C07A-8005-45A5-99FA-BE4BEB56E299}"/>
                </a:ext>
              </a:extLst>
            </p:cNvPr>
            <p:cNvSpPr>
              <a:spLocks noChangeArrowheads="1"/>
            </p:cNvSpPr>
            <p:nvPr/>
          </p:nvSpPr>
          <p:spPr bwMode="auto">
            <a:xfrm>
              <a:off x="5189" y="2284"/>
              <a:ext cx="13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0000"/>
                  </a:solidFill>
                  <a:effectLst/>
                  <a:latin typeface="Segoe UI" panose="020B0502040204020203" pitchFamily="34" charset="0"/>
                </a:rPr>
                <a:t>LEFT([</a:t>
              </a:r>
              <a:r>
                <a:rPr kumimoji="0" lang="en-US" altLang="en-US" sz="1700" b="0" i="0" u="none" strike="noStrike" cap="none" normalizeH="0" baseline="0" dirty="0" err="1">
                  <a:ln>
                    <a:noFill/>
                  </a:ln>
                  <a:solidFill>
                    <a:srgbClr val="000000"/>
                  </a:solidFill>
                  <a:effectLst/>
                  <a:latin typeface="Segoe UI" panose="020B0502040204020203" pitchFamily="34" charset="0"/>
                </a:rPr>
                <a:t>MyColumn</a:t>
              </a:r>
              <a:r>
                <a:rPr kumimoji="0" lang="en-US" altLang="en-US" sz="1700" b="0" i="0" u="none" strike="noStrike" cap="none" normalizeH="0" baseline="0" dirty="0">
                  <a:ln>
                    <a:noFill/>
                  </a:ln>
                  <a:solidFill>
                    <a:srgbClr val="000000"/>
                  </a:solidFill>
                  <a:effectLst/>
                  <a:latin typeface="Segoe UI" panose="020B0502040204020203" pitchFamily="34" charset="0"/>
                </a:rPr>
                <a:t>], 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19">
              <a:extLst>
                <a:ext uri="{FF2B5EF4-FFF2-40B4-BE49-F238E27FC236}">
                  <a16:creationId xmlns:a16="http://schemas.microsoft.com/office/drawing/2014/main" id="{C74255DC-979A-4B7D-87A2-719155CE9C10}"/>
                </a:ext>
              </a:extLst>
            </p:cNvPr>
            <p:cNvSpPr>
              <a:spLocks noChangeArrowheads="1"/>
            </p:cNvSpPr>
            <p:nvPr/>
          </p:nvSpPr>
          <p:spPr bwMode="auto">
            <a:xfrm>
              <a:off x="1029" y="2495"/>
              <a:ext cx="8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0000"/>
                  </a:solidFill>
                  <a:effectLst/>
                  <a:latin typeface="Segoe UI" panose="020B0502040204020203" pitchFamily="34" charset="0"/>
                </a:rPr>
                <a:t>Return "234"</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Rectangle 20">
              <a:extLst>
                <a:ext uri="{FF2B5EF4-FFF2-40B4-BE49-F238E27FC236}">
                  <a16:creationId xmlns:a16="http://schemas.microsoft.com/office/drawing/2014/main" id="{94D06854-04CD-4833-BD31-989ECF614376}"/>
                </a:ext>
              </a:extLst>
            </p:cNvPr>
            <p:cNvSpPr>
              <a:spLocks noChangeArrowheads="1"/>
            </p:cNvSpPr>
            <p:nvPr/>
          </p:nvSpPr>
          <p:spPr bwMode="auto">
            <a:xfrm>
              <a:off x="2496" y="2495"/>
              <a:ext cx="156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err="1">
                  <a:ln>
                    <a:noFill/>
                  </a:ln>
                  <a:solidFill>
                    <a:srgbClr val="5989B9"/>
                  </a:solidFill>
                  <a:effectLst/>
                  <a:latin typeface="Segoe UI" panose="020B0502040204020203" pitchFamily="34" charset="0"/>
                </a:rPr>
                <a:t>Text.Range</a:t>
              </a:r>
              <a:r>
                <a:rPr kumimoji="0" lang="en-US" altLang="en-US" sz="1700" b="0" i="0" u="none" strike="noStrike" cap="none" normalizeH="0" baseline="0" dirty="0">
                  <a:ln>
                    <a:noFill/>
                  </a:ln>
                  <a:solidFill>
                    <a:srgbClr val="000000"/>
                  </a:solidFill>
                  <a:effectLst/>
                  <a:latin typeface="Segoe UI" panose="020B0502040204020203" pitchFamily="34" charset="0"/>
                </a:rPr>
                <a:t>([</a:t>
              </a:r>
              <a:r>
                <a:rPr kumimoji="0" lang="en-US" altLang="en-US" sz="1700" b="0" i="0" u="none" strike="noStrike" cap="none" normalizeH="0" baseline="0" dirty="0" err="1">
                  <a:ln>
                    <a:noFill/>
                  </a:ln>
                  <a:solidFill>
                    <a:srgbClr val="000000"/>
                  </a:solidFill>
                  <a:effectLst/>
                  <a:latin typeface="Segoe UI" panose="020B0502040204020203" pitchFamily="34" charset="0"/>
                </a:rPr>
                <a:t>MyColumn</a:t>
              </a:r>
              <a:r>
                <a:rPr kumimoji="0" lang="en-US" altLang="en-US" sz="1700" b="0" i="0" u="none" strike="noStrike" cap="none" normalizeH="0" baseline="0" dirty="0">
                  <a:ln>
                    <a:noFill/>
                  </a:ln>
                  <a:solidFill>
                    <a:srgbClr val="000000"/>
                  </a:solidFill>
                  <a:effectLst/>
                  <a:latin typeface="Segoe UI" panose="020B050204020402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 name="Rectangle 21">
              <a:extLst>
                <a:ext uri="{FF2B5EF4-FFF2-40B4-BE49-F238E27FC236}">
                  <a16:creationId xmlns:a16="http://schemas.microsoft.com/office/drawing/2014/main" id="{9EF556D0-C0D8-44D7-82D1-8948BCD640EE}"/>
                </a:ext>
              </a:extLst>
            </p:cNvPr>
            <p:cNvSpPr>
              <a:spLocks noChangeArrowheads="1"/>
            </p:cNvSpPr>
            <p:nvPr/>
          </p:nvSpPr>
          <p:spPr bwMode="auto">
            <a:xfrm>
              <a:off x="4025" y="2495"/>
              <a:ext cx="1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000000"/>
                  </a:solidFill>
                  <a:effectLst/>
                  <a:latin typeface="Segoe UI" panose="020B0502040204020203" pitchFamily="34" charset="0"/>
                </a:rPr>
                <a:t>4</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22">
              <a:extLst>
                <a:ext uri="{FF2B5EF4-FFF2-40B4-BE49-F238E27FC236}">
                  <a16:creationId xmlns:a16="http://schemas.microsoft.com/office/drawing/2014/main" id="{EB087901-FA51-4205-8F70-44CB0885F651}"/>
                </a:ext>
              </a:extLst>
            </p:cNvPr>
            <p:cNvSpPr>
              <a:spLocks noChangeArrowheads="1"/>
            </p:cNvSpPr>
            <p:nvPr/>
          </p:nvSpPr>
          <p:spPr bwMode="auto">
            <a:xfrm>
              <a:off x="4106" y="2495"/>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0000"/>
                  </a:solidFill>
                  <a:effectLst/>
                  <a:latin typeface="Segoe UI" panose="020B0502040204020203" pitchFamily="34" charset="0"/>
                </a:rPr>
                <a:t>, 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Rectangle 23">
              <a:extLst>
                <a:ext uri="{FF2B5EF4-FFF2-40B4-BE49-F238E27FC236}">
                  <a16:creationId xmlns:a16="http://schemas.microsoft.com/office/drawing/2014/main" id="{D86E6225-25FB-4182-B6AF-74CC6068D723}"/>
                </a:ext>
              </a:extLst>
            </p:cNvPr>
            <p:cNvSpPr>
              <a:spLocks noChangeArrowheads="1"/>
            </p:cNvSpPr>
            <p:nvPr/>
          </p:nvSpPr>
          <p:spPr bwMode="auto">
            <a:xfrm>
              <a:off x="5146" y="2495"/>
              <a:ext cx="1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MID([MyColumn,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24">
              <a:extLst>
                <a:ext uri="{FF2B5EF4-FFF2-40B4-BE49-F238E27FC236}">
                  <a16:creationId xmlns:a16="http://schemas.microsoft.com/office/drawing/2014/main" id="{5316E734-29FE-4B3F-8BFC-0348DD1D0D89}"/>
                </a:ext>
              </a:extLst>
            </p:cNvPr>
            <p:cNvSpPr>
              <a:spLocks noChangeArrowheads="1"/>
            </p:cNvSpPr>
            <p:nvPr/>
          </p:nvSpPr>
          <p:spPr bwMode="auto">
            <a:xfrm>
              <a:off x="6225" y="2495"/>
              <a:ext cx="1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000000"/>
                  </a:solidFill>
                  <a:effectLst/>
                  <a:latin typeface="Segoe UI" panose="020B0502040204020203"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25">
              <a:extLst>
                <a:ext uri="{FF2B5EF4-FFF2-40B4-BE49-F238E27FC236}">
                  <a16:creationId xmlns:a16="http://schemas.microsoft.com/office/drawing/2014/main" id="{2FF2B267-6546-438E-AD80-ED2E8762826E}"/>
                </a:ext>
              </a:extLst>
            </p:cNvPr>
            <p:cNvSpPr>
              <a:spLocks noChangeArrowheads="1"/>
            </p:cNvSpPr>
            <p:nvPr/>
          </p:nvSpPr>
          <p:spPr bwMode="auto">
            <a:xfrm>
              <a:off x="6306" y="2495"/>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 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26">
              <a:extLst>
                <a:ext uri="{FF2B5EF4-FFF2-40B4-BE49-F238E27FC236}">
                  <a16:creationId xmlns:a16="http://schemas.microsoft.com/office/drawing/2014/main" id="{AD5190BD-C47C-4052-8C35-C3901F55EA0A}"/>
                </a:ext>
              </a:extLst>
            </p:cNvPr>
            <p:cNvSpPr>
              <a:spLocks noChangeArrowheads="1"/>
            </p:cNvSpPr>
            <p:nvPr/>
          </p:nvSpPr>
          <p:spPr bwMode="auto">
            <a:xfrm>
              <a:off x="832" y="2707"/>
              <a:ext cx="12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0000"/>
                  </a:solidFill>
                  <a:effectLst/>
                  <a:latin typeface="Segoe UI" panose="020B0502040204020203" pitchFamily="34" charset="0"/>
                </a:rPr>
                <a:t>Find position of "5"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 name="Rectangle 27">
              <a:extLst>
                <a:ext uri="{FF2B5EF4-FFF2-40B4-BE49-F238E27FC236}">
                  <a16:creationId xmlns:a16="http://schemas.microsoft.com/office/drawing/2014/main" id="{199A15D3-3651-4482-AB40-68F50FCCEA2F}"/>
                </a:ext>
              </a:extLst>
            </p:cNvPr>
            <p:cNvSpPr>
              <a:spLocks noChangeArrowheads="1"/>
            </p:cNvSpPr>
            <p:nvPr/>
          </p:nvSpPr>
          <p:spPr bwMode="auto">
            <a:xfrm>
              <a:off x="2404" y="2707"/>
              <a:ext cx="192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err="1">
                  <a:ln>
                    <a:noFill/>
                  </a:ln>
                  <a:solidFill>
                    <a:srgbClr val="5989B9"/>
                  </a:solidFill>
                  <a:effectLst/>
                  <a:latin typeface="Segoe UI" panose="020B0502040204020203" pitchFamily="34" charset="0"/>
                </a:rPr>
                <a:t>PositionOf</a:t>
              </a:r>
              <a:r>
                <a:rPr kumimoji="0" lang="en-US" altLang="en-US" sz="1700" b="0" i="0" u="none" strike="noStrike" cap="none" normalizeH="0" baseline="0" dirty="0">
                  <a:ln>
                    <a:noFill/>
                  </a:ln>
                  <a:solidFill>
                    <a:srgbClr val="000000"/>
                  </a:solidFill>
                  <a:effectLst/>
                  <a:latin typeface="Segoe UI" panose="020B0502040204020203" pitchFamily="34" charset="0"/>
                </a:rPr>
                <a:t>([</a:t>
              </a:r>
              <a:r>
                <a:rPr kumimoji="0" lang="en-US" altLang="en-US" sz="1700" b="0" i="0" u="none" strike="noStrike" cap="none" normalizeH="0" baseline="0" dirty="0" err="1">
                  <a:ln>
                    <a:noFill/>
                  </a:ln>
                  <a:solidFill>
                    <a:srgbClr val="000000"/>
                  </a:solidFill>
                  <a:effectLst/>
                  <a:latin typeface="Segoe UI" panose="020B0502040204020203" pitchFamily="34" charset="0"/>
                </a:rPr>
                <a:t>MyColumn</a:t>
              </a:r>
              <a:r>
                <a:rPr kumimoji="0" lang="en-US" altLang="en-US" sz="1700" b="0" i="0" u="none" strike="noStrike" cap="none" normalizeH="0" baseline="0" dirty="0">
                  <a:ln>
                    <a:noFill/>
                  </a:ln>
                  <a:solidFill>
                    <a:srgbClr val="000000"/>
                  </a:solidFill>
                  <a:effectLst/>
                  <a:latin typeface="Segoe UI" panose="020B0502040204020203" pitchFamily="34" charset="0"/>
                </a:rPr>
                <a:t>], "5") =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3" name="Rectangle 28">
              <a:extLst>
                <a:ext uri="{FF2B5EF4-FFF2-40B4-BE49-F238E27FC236}">
                  <a16:creationId xmlns:a16="http://schemas.microsoft.com/office/drawing/2014/main" id="{CA706DEA-193E-4F44-9326-D147088C43EC}"/>
                </a:ext>
              </a:extLst>
            </p:cNvPr>
            <p:cNvSpPr>
              <a:spLocks noChangeArrowheads="1"/>
            </p:cNvSpPr>
            <p:nvPr/>
          </p:nvSpPr>
          <p:spPr bwMode="auto">
            <a:xfrm>
              <a:off x="4303" y="2707"/>
              <a:ext cx="1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FF0000"/>
                  </a:solidFill>
                  <a:effectLst/>
                  <a:latin typeface="Segoe UI" panose="020B0502040204020203"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29">
              <a:extLst>
                <a:ext uri="{FF2B5EF4-FFF2-40B4-BE49-F238E27FC236}">
                  <a16:creationId xmlns:a16="http://schemas.microsoft.com/office/drawing/2014/main" id="{5C895337-A37C-466C-9173-1D22A15C485A}"/>
                </a:ext>
              </a:extLst>
            </p:cNvPr>
            <p:cNvSpPr>
              <a:spLocks noChangeArrowheads="1"/>
            </p:cNvSpPr>
            <p:nvPr/>
          </p:nvSpPr>
          <p:spPr bwMode="auto">
            <a:xfrm>
              <a:off x="4897" y="2707"/>
              <a:ext cx="18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SEARCH("5", [MyColumn]) =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30">
              <a:extLst>
                <a:ext uri="{FF2B5EF4-FFF2-40B4-BE49-F238E27FC236}">
                  <a16:creationId xmlns:a16="http://schemas.microsoft.com/office/drawing/2014/main" id="{A622F334-BF63-411C-8D15-3591BECFBD22}"/>
                </a:ext>
              </a:extLst>
            </p:cNvPr>
            <p:cNvSpPr>
              <a:spLocks noChangeArrowheads="1"/>
            </p:cNvSpPr>
            <p:nvPr/>
          </p:nvSpPr>
          <p:spPr bwMode="auto">
            <a:xfrm>
              <a:off x="6661" y="2707"/>
              <a:ext cx="1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FF0000"/>
                  </a:solidFill>
                  <a:effectLst/>
                  <a:latin typeface="Segoe UI" panose="020B0502040204020203" pitchFamily="34" charset="0"/>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31">
              <a:extLst>
                <a:ext uri="{FF2B5EF4-FFF2-40B4-BE49-F238E27FC236}">
                  <a16:creationId xmlns:a16="http://schemas.microsoft.com/office/drawing/2014/main" id="{B848D47E-6748-4805-B745-6E03DD8FCB80}"/>
                </a:ext>
              </a:extLst>
            </p:cNvPr>
            <p:cNvSpPr>
              <a:spLocks noChangeArrowheads="1"/>
            </p:cNvSpPr>
            <p:nvPr/>
          </p:nvSpPr>
          <p:spPr bwMode="auto">
            <a:xfrm>
              <a:off x="2328" y="1875"/>
              <a:ext cx="2137"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2">
              <a:extLst>
                <a:ext uri="{FF2B5EF4-FFF2-40B4-BE49-F238E27FC236}">
                  <a16:creationId xmlns:a16="http://schemas.microsoft.com/office/drawing/2014/main" id="{05285329-3273-4AB4-A0FF-37801E2402CE}"/>
                </a:ext>
              </a:extLst>
            </p:cNvPr>
            <p:cNvSpPr>
              <a:spLocks noChangeArrowheads="1"/>
            </p:cNvSpPr>
            <p:nvPr/>
          </p:nvSpPr>
          <p:spPr bwMode="auto">
            <a:xfrm>
              <a:off x="2328" y="2091"/>
              <a:ext cx="2137"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3">
              <a:extLst>
                <a:ext uri="{FF2B5EF4-FFF2-40B4-BE49-F238E27FC236}">
                  <a16:creationId xmlns:a16="http://schemas.microsoft.com/office/drawing/2014/main" id="{096A90C2-E013-4CA1-8003-D88A2AD86E40}"/>
                </a:ext>
              </a:extLst>
            </p:cNvPr>
            <p:cNvSpPr>
              <a:spLocks noChangeArrowheads="1"/>
            </p:cNvSpPr>
            <p:nvPr/>
          </p:nvSpPr>
          <p:spPr bwMode="auto">
            <a:xfrm>
              <a:off x="2318" y="1875"/>
              <a:ext cx="10" cy="2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4">
              <a:extLst>
                <a:ext uri="{FF2B5EF4-FFF2-40B4-BE49-F238E27FC236}">
                  <a16:creationId xmlns:a16="http://schemas.microsoft.com/office/drawing/2014/main" id="{AE337E39-AE9A-4730-8163-CA0797306C60}"/>
                </a:ext>
              </a:extLst>
            </p:cNvPr>
            <p:cNvSpPr>
              <a:spLocks noChangeArrowheads="1"/>
            </p:cNvSpPr>
            <p:nvPr/>
          </p:nvSpPr>
          <p:spPr bwMode="auto">
            <a:xfrm>
              <a:off x="4456" y="1885"/>
              <a:ext cx="9" cy="2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5">
              <a:extLst>
                <a:ext uri="{FF2B5EF4-FFF2-40B4-BE49-F238E27FC236}">
                  <a16:creationId xmlns:a16="http://schemas.microsoft.com/office/drawing/2014/main" id="{AF3E2E50-5960-47B6-910C-A5E9CED480F8}"/>
                </a:ext>
              </a:extLst>
            </p:cNvPr>
            <p:cNvSpPr>
              <a:spLocks noChangeArrowheads="1"/>
            </p:cNvSpPr>
            <p:nvPr/>
          </p:nvSpPr>
          <p:spPr bwMode="auto">
            <a:xfrm>
              <a:off x="4739" y="1875"/>
              <a:ext cx="9" cy="2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6">
              <a:extLst>
                <a:ext uri="{FF2B5EF4-FFF2-40B4-BE49-F238E27FC236}">
                  <a16:creationId xmlns:a16="http://schemas.microsoft.com/office/drawing/2014/main" id="{45EA5A77-EFEA-4C5B-BBF1-9C00A0E54859}"/>
                </a:ext>
              </a:extLst>
            </p:cNvPr>
            <p:cNvSpPr>
              <a:spLocks noChangeArrowheads="1"/>
            </p:cNvSpPr>
            <p:nvPr/>
          </p:nvSpPr>
          <p:spPr bwMode="auto">
            <a:xfrm>
              <a:off x="6886" y="1885"/>
              <a:ext cx="10" cy="2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7">
              <a:extLst>
                <a:ext uri="{FF2B5EF4-FFF2-40B4-BE49-F238E27FC236}">
                  <a16:creationId xmlns:a16="http://schemas.microsoft.com/office/drawing/2014/main" id="{6A298026-C52D-47F1-82BD-B4BABDB96B28}"/>
                </a:ext>
              </a:extLst>
            </p:cNvPr>
            <p:cNvSpPr>
              <a:spLocks noChangeArrowheads="1"/>
            </p:cNvSpPr>
            <p:nvPr/>
          </p:nvSpPr>
          <p:spPr bwMode="auto">
            <a:xfrm>
              <a:off x="4748" y="1875"/>
              <a:ext cx="2148"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8">
              <a:extLst>
                <a:ext uri="{FF2B5EF4-FFF2-40B4-BE49-F238E27FC236}">
                  <a16:creationId xmlns:a16="http://schemas.microsoft.com/office/drawing/2014/main" id="{67B08E37-9984-45FE-88B9-DF99249E10B5}"/>
                </a:ext>
              </a:extLst>
            </p:cNvPr>
            <p:cNvSpPr>
              <a:spLocks noChangeArrowheads="1"/>
            </p:cNvSpPr>
            <p:nvPr/>
          </p:nvSpPr>
          <p:spPr bwMode="auto">
            <a:xfrm>
              <a:off x="4748" y="2091"/>
              <a:ext cx="2148"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10">
            <a:extLst>
              <a:ext uri="{FF2B5EF4-FFF2-40B4-BE49-F238E27FC236}">
                <a16:creationId xmlns:a16="http://schemas.microsoft.com/office/drawing/2014/main" id="{C40554DA-C9A9-4AA7-BA0A-1AB31F66761E}"/>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05824467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Text Functions</a:t>
            </a:r>
            <a:endParaRPr lang="en-US" sz="3600" dirty="0">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269900341"/>
              </p:ext>
            </p:extLst>
          </p:nvPr>
        </p:nvGraphicFramePr>
        <p:xfrm>
          <a:off x="372875" y="1724727"/>
          <a:ext cx="11120257" cy="3955098"/>
        </p:xfrm>
        <a:graphic>
          <a:graphicData uri="http://schemas.openxmlformats.org/drawingml/2006/table">
            <a:tbl>
              <a:tblPr firstRow="1" bandRow="1">
                <a:tableStyleId>{7E9639D4-E3E2-4D34-9284-5A2195B3D0D7}</a:tableStyleId>
              </a:tblPr>
              <a:tblGrid>
                <a:gridCol w="3702114">
                  <a:extLst>
                    <a:ext uri="{9D8B030D-6E8A-4147-A177-3AD203B41FA5}">
                      <a16:colId xmlns:a16="http://schemas.microsoft.com/office/drawing/2014/main" val="3624074238"/>
                    </a:ext>
                  </a:extLst>
                </a:gridCol>
                <a:gridCol w="5349892">
                  <a:extLst>
                    <a:ext uri="{9D8B030D-6E8A-4147-A177-3AD203B41FA5}">
                      <a16:colId xmlns:a16="http://schemas.microsoft.com/office/drawing/2014/main" val="4291145906"/>
                    </a:ext>
                  </a:extLst>
                </a:gridCol>
                <a:gridCol w="2068251">
                  <a:extLst>
                    <a:ext uri="{9D8B030D-6E8A-4147-A177-3AD203B41FA5}">
                      <a16:colId xmlns:a16="http://schemas.microsoft.com/office/drawing/2014/main" val="1971054893"/>
                    </a:ext>
                  </a:extLst>
                </a:gridCol>
              </a:tblGrid>
              <a:tr h="431619">
                <a:tc>
                  <a:txBody>
                    <a:bodyPr/>
                    <a:lstStyle/>
                    <a:p>
                      <a:r>
                        <a:rPr lang="en-US" dirty="0"/>
                        <a:t>M Function Syntax</a:t>
                      </a:r>
                    </a:p>
                  </a:txBody>
                  <a:tcPr/>
                </a:tc>
                <a:tc>
                  <a:txBody>
                    <a:bodyPr/>
                    <a:lstStyle/>
                    <a:p>
                      <a:r>
                        <a:rPr lang="en-US" dirty="0"/>
                        <a:t>Excel Syntax</a:t>
                      </a:r>
                    </a:p>
                  </a:txBody>
                  <a:tcPr/>
                </a:tc>
                <a:tc>
                  <a:txBody>
                    <a:bodyPr/>
                    <a:lstStyle/>
                    <a:p>
                      <a:r>
                        <a:rPr lang="en-US" dirty="0"/>
                        <a:t>M Output</a:t>
                      </a:r>
                    </a:p>
                  </a:txBody>
                  <a:tcPr/>
                </a:tc>
                <a:extLst>
                  <a:ext uri="{0D108BD9-81ED-4DB2-BD59-A6C34878D82A}">
                    <a16:rowId xmlns:a16="http://schemas.microsoft.com/office/drawing/2014/main" val="1712948694"/>
                  </a:ext>
                </a:extLst>
              </a:tr>
              <a:tr h="392240">
                <a:tc>
                  <a:txBody>
                    <a:bodyPr/>
                    <a:lstStyle/>
                    <a:p>
                      <a:r>
                        <a:rPr lang="en-US" b="1">
                          <a:solidFill>
                            <a:srgbClr val="5989B9"/>
                          </a:solidFill>
                        </a:rPr>
                        <a:t>Text.Start</a:t>
                      </a:r>
                      <a:r>
                        <a:rPr lang="en-US"/>
                        <a:t>([MyColumn],</a:t>
                      </a:r>
                      <a:r>
                        <a:rPr lang="en-US" baseline="0"/>
                        <a:t> 3)</a:t>
                      </a:r>
                      <a:endParaRPr lang="en-US" dirty="0"/>
                    </a:p>
                  </a:txBody>
                  <a:tcPr/>
                </a:tc>
                <a:tc>
                  <a:txBody>
                    <a:bodyPr/>
                    <a:lstStyle/>
                    <a:p>
                      <a:r>
                        <a:rPr lang="en-US" sz="1400" dirty="0"/>
                        <a:t>LEFT([</a:t>
                      </a:r>
                      <a:r>
                        <a:rPr lang="en-US" sz="1400" dirty="0" err="1"/>
                        <a:t>MyColumn</a:t>
                      </a:r>
                      <a:r>
                        <a:rPr lang="en-US" sz="1400" dirty="0"/>
                        <a:t>],</a:t>
                      </a:r>
                      <a:r>
                        <a:rPr lang="en-US" sz="1400" baseline="0" dirty="0"/>
                        <a:t> 3)</a:t>
                      </a:r>
                      <a:endParaRPr lang="en-US" sz="1400" dirty="0"/>
                    </a:p>
                  </a:txBody>
                  <a:tcPr/>
                </a:tc>
                <a:tc>
                  <a:txBody>
                    <a:bodyPr/>
                    <a:lstStyle/>
                    <a:p>
                      <a:pPr algn="ctr"/>
                      <a:r>
                        <a:rPr lang="en-US"/>
                        <a:t>ABC</a:t>
                      </a:r>
                      <a:endParaRPr lang="en-US" dirty="0"/>
                    </a:p>
                  </a:txBody>
                  <a:tcPr/>
                </a:tc>
                <a:extLst>
                  <a:ext uri="{0D108BD9-81ED-4DB2-BD59-A6C34878D82A}">
                    <a16:rowId xmlns:a16="http://schemas.microsoft.com/office/drawing/2014/main" val="612191711"/>
                  </a:ext>
                </a:extLst>
              </a:tr>
              <a:tr h="392240">
                <a:tc>
                  <a:txBody>
                    <a:bodyPr/>
                    <a:lstStyle/>
                    <a:p>
                      <a:r>
                        <a:rPr lang="en-US" b="1">
                          <a:solidFill>
                            <a:srgbClr val="5989B9"/>
                          </a:solidFill>
                        </a:rPr>
                        <a:t>Text.End</a:t>
                      </a:r>
                      <a:r>
                        <a:rPr lang="en-US"/>
                        <a:t>([MyColumn], 4)</a:t>
                      </a:r>
                      <a:endParaRPr lang="en-US" dirty="0"/>
                    </a:p>
                  </a:txBody>
                  <a:tcPr/>
                </a:tc>
                <a:tc>
                  <a:txBody>
                    <a:bodyPr/>
                    <a:lstStyle/>
                    <a:p>
                      <a:r>
                        <a:rPr lang="en-US" sz="1400" dirty="0"/>
                        <a:t>RIGHT([</a:t>
                      </a:r>
                      <a:r>
                        <a:rPr lang="en-US" sz="1400" dirty="0" err="1"/>
                        <a:t>MyColumn</a:t>
                      </a:r>
                      <a:r>
                        <a:rPr lang="en-US" sz="1400" dirty="0"/>
                        <a:t>],</a:t>
                      </a:r>
                      <a:r>
                        <a:rPr lang="en-US" sz="1400" baseline="0" dirty="0"/>
                        <a:t> 4)</a:t>
                      </a:r>
                      <a:endParaRPr lang="en-US" sz="1400" dirty="0"/>
                    </a:p>
                  </a:txBody>
                  <a:tcPr/>
                </a:tc>
                <a:tc>
                  <a:txBody>
                    <a:bodyPr/>
                    <a:lstStyle/>
                    <a:p>
                      <a:pPr algn="ctr"/>
                      <a:r>
                        <a:rPr lang="en-US"/>
                        <a:t>5xyz</a:t>
                      </a:r>
                      <a:endParaRPr lang="en-US" dirty="0"/>
                    </a:p>
                  </a:txBody>
                  <a:tcPr/>
                </a:tc>
                <a:extLst>
                  <a:ext uri="{0D108BD9-81ED-4DB2-BD59-A6C34878D82A}">
                    <a16:rowId xmlns:a16="http://schemas.microsoft.com/office/drawing/2014/main" val="3523164440"/>
                  </a:ext>
                </a:extLst>
              </a:tr>
              <a:tr h="392240">
                <a:tc>
                  <a:txBody>
                    <a:bodyPr/>
                    <a:lstStyle/>
                    <a:p>
                      <a:r>
                        <a:rPr lang="en-US" b="1">
                          <a:solidFill>
                            <a:srgbClr val="5989B9"/>
                          </a:solidFill>
                        </a:rPr>
                        <a:t>Text.Range</a:t>
                      </a:r>
                      <a:r>
                        <a:rPr lang="en-US"/>
                        <a:t>([MyColumn], 4, 3) </a:t>
                      </a:r>
                      <a:r>
                        <a:rPr lang="en-US">
                          <a:solidFill>
                            <a:srgbClr val="FF0000"/>
                          </a:solidFill>
                        </a:rPr>
                        <a:t>*</a:t>
                      </a:r>
                      <a:endParaRPr lang="en-US" dirty="0">
                        <a:solidFill>
                          <a:srgbClr val="FF0000"/>
                        </a:solidFill>
                      </a:endParaRPr>
                    </a:p>
                  </a:txBody>
                  <a:tcPr/>
                </a:tc>
                <a:tc>
                  <a:txBody>
                    <a:bodyPr/>
                    <a:lstStyle/>
                    <a:p>
                      <a:r>
                        <a:rPr lang="en-US" sz="1400" dirty="0"/>
                        <a:t>MID([</a:t>
                      </a:r>
                      <a:r>
                        <a:rPr lang="en-US" sz="1400" dirty="0" err="1"/>
                        <a:t>MyColumn</a:t>
                      </a:r>
                      <a:r>
                        <a:rPr lang="en-US" sz="1400" dirty="0"/>
                        <a:t>],</a:t>
                      </a:r>
                      <a:r>
                        <a:rPr lang="en-US" sz="1400" baseline="0" dirty="0"/>
                        <a:t> 5, 3) </a:t>
                      </a:r>
                      <a:r>
                        <a:rPr lang="en-US" sz="1400" baseline="0" dirty="0">
                          <a:solidFill>
                            <a:srgbClr val="FF0000"/>
                          </a:solidFill>
                        </a:rPr>
                        <a:t>*</a:t>
                      </a:r>
                      <a:r>
                        <a:rPr lang="en-US" sz="1400" dirty="0">
                          <a:solidFill>
                            <a:srgbClr val="FF0000"/>
                          </a:solidFill>
                        </a:rPr>
                        <a:t>*</a:t>
                      </a:r>
                    </a:p>
                  </a:txBody>
                  <a:tcPr/>
                </a:tc>
                <a:tc>
                  <a:txBody>
                    <a:bodyPr/>
                    <a:lstStyle/>
                    <a:p>
                      <a:pPr algn="ctr"/>
                      <a:r>
                        <a:rPr lang="en-US"/>
                        <a:t>234</a:t>
                      </a:r>
                      <a:endParaRPr lang="en-US" dirty="0"/>
                    </a:p>
                  </a:txBody>
                  <a:tcPr/>
                </a:tc>
                <a:extLst>
                  <a:ext uri="{0D108BD9-81ED-4DB2-BD59-A6C34878D82A}">
                    <a16:rowId xmlns:a16="http://schemas.microsoft.com/office/drawing/2014/main" val="1976104498"/>
                  </a:ext>
                </a:extLst>
              </a:tr>
              <a:tr h="392240">
                <a:tc>
                  <a:txBody>
                    <a:bodyPr/>
                    <a:lstStyle/>
                    <a:p>
                      <a:r>
                        <a:rPr lang="en-US" b="1">
                          <a:solidFill>
                            <a:srgbClr val="5989B9"/>
                          </a:solidFill>
                        </a:rPr>
                        <a:t>Text.Range</a:t>
                      </a:r>
                      <a:r>
                        <a:rPr lang="en-US"/>
                        <a:t>([MyColumn], 4) </a:t>
                      </a:r>
                      <a:r>
                        <a:rPr lang="en-US">
                          <a:solidFill>
                            <a:srgbClr val="FF0000"/>
                          </a:solidFill>
                        </a:rPr>
                        <a:t>*</a:t>
                      </a:r>
                      <a:endParaRPr lang="en-US" dirty="0">
                        <a:solidFill>
                          <a:srgbClr val="FF0000"/>
                        </a:solidFill>
                      </a:endParaRPr>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MID([</a:t>
                      </a:r>
                      <a:r>
                        <a:rPr lang="en-US" sz="1400" dirty="0" err="1"/>
                        <a:t>MyColumn</a:t>
                      </a:r>
                      <a:r>
                        <a:rPr lang="en-US" sz="1400" dirty="0"/>
                        <a:t>],</a:t>
                      </a:r>
                      <a:r>
                        <a:rPr lang="en-US" sz="1400" baseline="0" dirty="0"/>
                        <a:t> 5) </a:t>
                      </a:r>
                      <a:r>
                        <a:rPr lang="en-US" sz="1400" baseline="0" dirty="0">
                          <a:solidFill>
                            <a:srgbClr val="FF0000"/>
                          </a:solidFill>
                        </a:rPr>
                        <a:t>*</a:t>
                      </a:r>
                      <a:r>
                        <a:rPr lang="en-US" sz="1400" dirty="0">
                          <a:solidFill>
                            <a:srgbClr val="FF0000"/>
                          </a:solidFill>
                        </a:rPr>
                        <a:t>*</a:t>
                      </a:r>
                    </a:p>
                  </a:txBody>
                  <a:tcPr/>
                </a:tc>
                <a:tc>
                  <a:txBody>
                    <a:bodyPr/>
                    <a:lstStyle/>
                    <a:p>
                      <a:pPr algn="ctr"/>
                      <a:r>
                        <a:rPr lang="en-US"/>
                        <a:t>2345xyz</a:t>
                      </a:r>
                      <a:endParaRPr lang="en-US" dirty="0"/>
                    </a:p>
                  </a:txBody>
                  <a:tcPr/>
                </a:tc>
                <a:extLst>
                  <a:ext uri="{0D108BD9-81ED-4DB2-BD59-A6C34878D82A}">
                    <a16:rowId xmlns:a16="http://schemas.microsoft.com/office/drawing/2014/main" val="3995542760"/>
                  </a:ext>
                </a:extLst>
              </a:tr>
              <a:tr h="385559">
                <a:tc>
                  <a:txBody>
                    <a:bodyPr/>
                    <a:lstStyle/>
                    <a:p>
                      <a:r>
                        <a:rPr lang="en-US" b="1">
                          <a:solidFill>
                            <a:srgbClr val="5989B9"/>
                          </a:solidFill>
                        </a:rPr>
                        <a:t>Text.StartsWith </a:t>
                      </a:r>
                      <a:r>
                        <a:rPr lang="en-US"/>
                        <a:t>([MyColumn], "abc")</a:t>
                      </a:r>
                      <a:endParaRPr lang="en-US" dirty="0"/>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IF(LEFT([</a:t>
                      </a:r>
                      <a:r>
                        <a:rPr lang="en-US" sz="1400" dirty="0" err="1"/>
                        <a:t>MyColumn</a:t>
                      </a:r>
                      <a:r>
                        <a:rPr lang="en-US" sz="1400" dirty="0"/>
                        <a:t>],</a:t>
                      </a:r>
                      <a:r>
                        <a:rPr lang="en-US" sz="1400" baseline="0" dirty="0"/>
                        <a:t> 3)=“</a:t>
                      </a:r>
                      <a:r>
                        <a:rPr lang="en-US" sz="1400" baseline="0" dirty="0" err="1"/>
                        <a:t>abc</a:t>
                      </a:r>
                      <a:r>
                        <a:rPr lang="en-US" sz="1400" baseline="0" dirty="0"/>
                        <a:t>”</a:t>
                      </a:r>
                      <a:r>
                        <a:rPr lang="en-US" sz="1400" kern="1200" dirty="0">
                          <a:effectLst/>
                        </a:rPr>
                        <a:t> , TRUE(), FALSE())</a:t>
                      </a:r>
                      <a:endParaRPr lang="en-US" sz="1400" dirty="0"/>
                    </a:p>
                  </a:txBody>
                  <a:tcPr/>
                </a:tc>
                <a:tc>
                  <a:txBody>
                    <a:bodyPr/>
                    <a:lstStyle/>
                    <a:p>
                      <a:pPr algn="ctr"/>
                      <a:r>
                        <a:rPr lang="en-US"/>
                        <a:t>FALSE </a:t>
                      </a:r>
                      <a:r>
                        <a:rPr lang="en-US" sz="1400"/>
                        <a:t>(Excel</a:t>
                      </a:r>
                      <a:r>
                        <a:rPr lang="en-US" sz="1400" baseline="0"/>
                        <a:t> -&gt; TRUE)</a:t>
                      </a:r>
                      <a:endParaRPr lang="en-US" i="1" dirty="0"/>
                    </a:p>
                  </a:txBody>
                  <a:tcPr/>
                </a:tc>
                <a:extLst>
                  <a:ext uri="{0D108BD9-81ED-4DB2-BD59-A6C34878D82A}">
                    <a16:rowId xmlns:a16="http://schemas.microsoft.com/office/drawing/2014/main" val="2207177007"/>
                  </a:ext>
                </a:extLst>
              </a:tr>
              <a:tr h="392240">
                <a:tc>
                  <a:txBody>
                    <a:bodyPr/>
                    <a:lstStyle/>
                    <a:p>
                      <a:r>
                        <a:rPr lang="en-US" b="1">
                          <a:solidFill>
                            <a:srgbClr val="5989B9"/>
                          </a:solidFill>
                        </a:rPr>
                        <a:t>Text.StartsWith </a:t>
                      </a:r>
                      <a:r>
                        <a:rPr lang="en-US"/>
                        <a:t>([MyColumn], “ABC")</a:t>
                      </a:r>
                      <a:endParaRPr lang="en-US" dirty="0"/>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IF(LEFT([</a:t>
                      </a:r>
                      <a:r>
                        <a:rPr lang="en-US" sz="1400" dirty="0" err="1"/>
                        <a:t>MyColumn</a:t>
                      </a:r>
                      <a:r>
                        <a:rPr lang="en-US" sz="1400" dirty="0"/>
                        <a:t>],</a:t>
                      </a:r>
                      <a:r>
                        <a:rPr lang="en-US" sz="1400" baseline="0" dirty="0"/>
                        <a:t> 3)=“ABC”</a:t>
                      </a:r>
                      <a:r>
                        <a:rPr lang="en-US" sz="1400" kern="1200" dirty="0">
                          <a:effectLst/>
                        </a:rPr>
                        <a:t>, TRUE(), FALSE())</a:t>
                      </a:r>
                      <a:endParaRPr lang="en-US" sz="1400" dirty="0"/>
                    </a:p>
                  </a:txBody>
                  <a:tcPr/>
                </a:tc>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US"/>
                        <a:t>TRUE</a:t>
                      </a:r>
                      <a:endParaRPr lang="en-US" i="1" dirty="0"/>
                    </a:p>
                  </a:txBody>
                  <a:tcPr/>
                </a:tc>
                <a:extLst>
                  <a:ext uri="{0D108BD9-81ED-4DB2-BD59-A6C34878D82A}">
                    <a16:rowId xmlns:a16="http://schemas.microsoft.com/office/drawing/2014/main" val="3833148465"/>
                  </a:ext>
                </a:extLst>
              </a:tr>
              <a:tr h="392240">
                <a:tc>
                  <a:txBody>
                    <a:bodyPr/>
                    <a:lstStyle/>
                    <a:p>
                      <a:r>
                        <a:rPr lang="en-US" b="1">
                          <a:solidFill>
                            <a:srgbClr val="5989B9"/>
                          </a:solidFill>
                        </a:rPr>
                        <a:t>Text.Length</a:t>
                      </a:r>
                      <a:r>
                        <a:rPr lang="en-US"/>
                        <a:t>([MyColumn])</a:t>
                      </a:r>
                      <a:endParaRPr lang="en-US" dirty="0"/>
                    </a:p>
                  </a:txBody>
                  <a:tcPr/>
                </a:tc>
                <a:tc>
                  <a:txBody>
                    <a:bodyPr/>
                    <a:lstStyle/>
                    <a:p>
                      <a:r>
                        <a:rPr lang="en-US" sz="1400" dirty="0"/>
                        <a:t>LEN([</a:t>
                      </a:r>
                      <a:r>
                        <a:rPr lang="en-US" sz="1400" dirty="0" err="1"/>
                        <a:t>MyColumn</a:t>
                      </a:r>
                      <a:r>
                        <a:rPr lang="en-US" sz="1400" dirty="0"/>
                        <a:t>])</a:t>
                      </a:r>
                    </a:p>
                  </a:txBody>
                  <a:tcPr/>
                </a:tc>
                <a:tc>
                  <a:txBody>
                    <a:bodyPr/>
                    <a:lstStyle/>
                    <a:p>
                      <a:pPr algn="ctr"/>
                      <a:r>
                        <a:rPr lang="en-US"/>
                        <a:t>11</a:t>
                      </a:r>
                      <a:endParaRPr lang="en-US" dirty="0"/>
                    </a:p>
                  </a:txBody>
                  <a:tcPr/>
                </a:tc>
                <a:extLst>
                  <a:ext uri="{0D108BD9-81ED-4DB2-BD59-A6C34878D82A}">
                    <a16:rowId xmlns:a16="http://schemas.microsoft.com/office/drawing/2014/main" val="613052879"/>
                  </a:ext>
                </a:extLst>
              </a:tr>
              <a:tr h="392240">
                <a:tc>
                  <a:txBody>
                    <a:bodyPr/>
                    <a:lstStyle/>
                    <a:p>
                      <a:r>
                        <a:rPr lang="en-US" b="1">
                          <a:solidFill>
                            <a:srgbClr val="5989B9"/>
                          </a:solidFill>
                        </a:rPr>
                        <a:t>Text.Contains </a:t>
                      </a:r>
                      <a:r>
                        <a:rPr lang="en-US"/>
                        <a:t>([MyColumn], "123")</a:t>
                      </a:r>
                      <a:endParaRPr lang="en-US" dirty="0"/>
                    </a:p>
                  </a:txBody>
                  <a:tcPr/>
                </a:tc>
                <a:tc>
                  <a:txBody>
                    <a:bodyPr/>
                    <a:lstStyle/>
                    <a:p>
                      <a:r>
                        <a:rPr lang="en-US" sz="1400" kern="1200" dirty="0">
                          <a:effectLst/>
                        </a:rPr>
                        <a:t>IF(ISNUMBER(SEARCH(“123",</a:t>
                      </a:r>
                      <a:r>
                        <a:rPr lang="en-US" sz="1400" dirty="0"/>
                        <a:t> [</a:t>
                      </a:r>
                      <a:r>
                        <a:rPr lang="en-US" sz="1400" dirty="0" err="1"/>
                        <a:t>MyColumn</a:t>
                      </a:r>
                      <a:r>
                        <a:rPr lang="en-US" sz="1400" dirty="0"/>
                        <a:t>]</a:t>
                      </a:r>
                      <a:r>
                        <a:rPr lang="en-US" sz="1400" kern="1200" dirty="0">
                          <a:effectLst/>
                        </a:rPr>
                        <a:t>)),TRUE(), FALSE())</a:t>
                      </a:r>
                      <a:r>
                        <a:rPr lang="en-US" sz="1400" dirty="0">
                          <a:solidFill>
                            <a:srgbClr val="FF0000"/>
                          </a:solidFill>
                        </a:rPr>
                        <a:t> **</a:t>
                      </a:r>
                      <a:endParaRPr lang="en-US" sz="1400" dirty="0"/>
                    </a:p>
                  </a:txBody>
                  <a:tcPr/>
                </a:tc>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US"/>
                        <a:t>TRUE</a:t>
                      </a:r>
                      <a:endParaRPr lang="en-US" i="1" dirty="0"/>
                    </a:p>
                  </a:txBody>
                  <a:tcPr/>
                </a:tc>
                <a:extLst>
                  <a:ext uri="{0D108BD9-81ED-4DB2-BD59-A6C34878D82A}">
                    <a16:rowId xmlns:a16="http://schemas.microsoft.com/office/drawing/2014/main" val="100031074"/>
                  </a:ext>
                </a:extLst>
              </a:tr>
              <a:tr h="392240">
                <a:tc>
                  <a:txBody>
                    <a:bodyPr/>
                    <a:lstStyle/>
                    <a:p>
                      <a:r>
                        <a:rPr lang="en-US" b="1">
                          <a:solidFill>
                            <a:srgbClr val="5989B9"/>
                          </a:solidFill>
                        </a:rPr>
                        <a:t>Text.PositionOf </a:t>
                      </a:r>
                      <a:r>
                        <a:rPr lang="en-US"/>
                        <a:t>([MyColumn], "5" )</a:t>
                      </a:r>
                      <a:r>
                        <a:rPr lang="en-US">
                          <a:solidFill>
                            <a:srgbClr val="FF0000"/>
                          </a:solidFill>
                        </a:rPr>
                        <a:t> *</a:t>
                      </a:r>
                      <a:endParaRPr lang="en-US" dirty="0"/>
                    </a:p>
                  </a:txBody>
                  <a:tcPr/>
                </a:tc>
                <a:tc>
                  <a:txBody>
                    <a:bodyPr/>
                    <a:lstStyle/>
                    <a:p>
                      <a:r>
                        <a:rPr lang="en-US" sz="1400" kern="1200" dirty="0">
                          <a:effectLst/>
                        </a:rPr>
                        <a:t>SEARCH(“5",</a:t>
                      </a:r>
                      <a:r>
                        <a:rPr lang="en-US" sz="1400" dirty="0"/>
                        <a:t> [MyColumn]</a:t>
                      </a:r>
                      <a:r>
                        <a:rPr lang="en-US" sz="1400" kern="1200" dirty="0">
                          <a:effectLst/>
                        </a:rPr>
                        <a:t>)</a:t>
                      </a:r>
                      <a:r>
                        <a:rPr lang="en-US" sz="1400" dirty="0">
                          <a:solidFill>
                            <a:srgbClr val="FF0000"/>
                          </a:solidFill>
                        </a:rPr>
                        <a:t> **</a:t>
                      </a:r>
                      <a:r>
                        <a:rPr lang="en-US" sz="1400" baseline="0" dirty="0">
                          <a:solidFill>
                            <a:srgbClr val="FF0000"/>
                          </a:solidFill>
                        </a:rPr>
                        <a:t> </a:t>
                      </a:r>
                      <a:endParaRPr lang="en-US" sz="1770" kern="1200" dirty="0">
                        <a:solidFill>
                          <a:schemeClr val="tx1"/>
                        </a:solidFill>
                        <a:effectLst/>
                        <a:latin typeface="+mn-lt"/>
                        <a:ea typeface="+mn-ea"/>
                        <a:cs typeface="+mn-cs"/>
                      </a:endParaRPr>
                    </a:p>
                  </a:txBody>
                  <a:tcPr/>
                </a:tc>
                <a:tc>
                  <a:txBody>
                    <a:bodyPr/>
                    <a:lstStyle/>
                    <a:p>
                      <a:pPr algn="ctr"/>
                      <a:r>
                        <a:rPr lang="en-US"/>
                        <a:t>7 </a:t>
                      </a:r>
                      <a:r>
                        <a:rPr lang="en-US" sz="1400"/>
                        <a:t>(Excel -&gt; 8)</a:t>
                      </a:r>
                      <a:endParaRPr lang="en-US" sz="1400" dirty="0"/>
                    </a:p>
                  </a:txBody>
                  <a:tcPr/>
                </a:tc>
                <a:extLst>
                  <a:ext uri="{0D108BD9-81ED-4DB2-BD59-A6C34878D82A}">
                    <a16:rowId xmlns:a16="http://schemas.microsoft.com/office/drawing/2014/main" val="2161189522"/>
                  </a:ext>
                </a:extLst>
              </a:tr>
            </a:tbl>
          </a:graphicData>
        </a:graphic>
      </p:graphicFrame>
      <p:sp>
        <p:nvSpPr>
          <p:cNvPr id="5" name="TextBox 4"/>
          <p:cNvSpPr txBox="1"/>
          <p:nvPr/>
        </p:nvSpPr>
        <p:spPr>
          <a:xfrm>
            <a:off x="5211727" y="5782506"/>
            <a:ext cx="6764249" cy="704808"/>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 </a:t>
            </a:r>
            <a:r>
              <a:rPr lang="en-US" sz="1200" dirty="0">
                <a:gradFill>
                  <a:gsLst>
                    <a:gs pos="2917">
                      <a:schemeClr val="tx1"/>
                    </a:gs>
                    <a:gs pos="30000">
                      <a:schemeClr val="tx1"/>
                    </a:gs>
                  </a:gsLst>
                  <a:lin ang="5400000" scaled="0"/>
                </a:gradFill>
              </a:rPr>
              <a:t>M is 0 index based, so </a:t>
            </a:r>
            <a:r>
              <a:rPr lang="en-US" sz="1200" dirty="0" err="1">
                <a:gradFill>
                  <a:gsLst>
                    <a:gs pos="2917">
                      <a:schemeClr val="tx1"/>
                    </a:gs>
                    <a:gs pos="30000">
                      <a:schemeClr val="tx1"/>
                    </a:gs>
                  </a:gsLst>
                  <a:lin ang="5400000" scaled="0"/>
                </a:gradFill>
              </a:rPr>
              <a:t>Text.Range</a:t>
            </a:r>
            <a:r>
              <a:rPr lang="en-US" sz="1200" dirty="0">
                <a:gradFill>
                  <a:gsLst>
                    <a:gs pos="2917">
                      <a:schemeClr val="tx1"/>
                    </a:gs>
                    <a:gs pos="30000">
                      <a:schemeClr val="tx1"/>
                    </a:gs>
                  </a:gsLst>
                  <a:lin ang="5400000" scaled="0"/>
                </a:gradFill>
              </a:rPr>
              <a:t> &amp; </a:t>
            </a:r>
            <a:r>
              <a:rPr lang="en-US" sz="1200" dirty="0" err="1">
                <a:gradFill>
                  <a:gsLst>
                    <a:gs pos="2917">
                      <a:schemeClr val="tx1"/>
                    </a:gs>
                    <a:gs pos="30000">
                      <a:schemeClr val="tx1"/>
                    </a:gs>
                  </a:gsLst>
                  <a:lin ang="5400000" scaled="0"/>
                </a:gradFill>
              </a:rPr>
              <a:t>Text.PositionOf</a:t>
            </a:r>
            <a:r>
              <a:rPr lang="en-US" sz="1200" dirty="0">
                <a:gradFill>
                  <a:gsLst>
                    <a:gs pos="2917">
                      <a:schemeClr val="tx1"/>
                    </a:gs>
                    <a:gs pos="30000">
                      <a:schemeClr val="tx1"/>
                    </a:gs>
                  </a:gsLst>
                  <a:lin ang="5400000" scaled="0"/>
                </a:gradFill>
              </a:rPr>
              <a:t> start counting at 0 </a:t>
            </a:r>
          </a:p>
          <a:p>
            <a:pPr>
              <a:lnSpc>
                <a:spcPct val="90000"/>
              </a:lnSpc>
              <a:spcAft>
                <a:spcPts val="600"/>
              </a:spcAft>
            </a:pPr>
            <a:r>
              <a:rPr lang="en-US" sz="1200" dirty="0">
                <a:solidFill>
                  <a:srgbClr val="FF0000"/>
                </a:solidFill>
              </a:rPr>
              <a:t>**</a:t>
            </a:r>
            <a:r>
              <a:rPr lang="en-US" sz="1200" dirty="0">
                <a:gradFill>
                  <a:gsLst>
                    <a:gs pos="2917">
                      <a:schemeClr val="tx1"/>
                    </a:gs>
                    <a:gs pos="30000">
                      <a:schemeClr val="tx1"/>
                    </a:gs>
                  </a:gsLst>
                  <a:lin ang="5400000" scaled="0"/>
                </a:gradFill>
              </a:rPr>
              <a:t> Excel MID &amp; SEARCH are 1 index based – start counting at 1</a:t>
            </a:r>
          </a:p>
        </p:txBody>
      </p:sp>
      <p:pic>
        <p:nvPicPr>
          <p:cNvPr id="10" name="Picture 9"/>
          <p:cNvPicPr>
            <a:picLocks noChangeAspect="1"/>
          </p:cNvPicPr>
          <p:nvPr/>
        </p:nvPicPr>
        <p:blipFill>
          <a:blip r:embed="rId4"/>
          <a:stretch>
            <a:fillRect/>
          </a:stretch>
        </p:blipFill>
        <p:spPr>
          <a:xfrm>
            <a:off x="372875" y="1022791"/>
            <a:ext cx="11346972" cy="424791"/>
          </a:xfrm>
          <a:prstGeom prst="rect">
            <a:avLst/>
          </a:prstGeom>
          <a:ln w="3175">
            <a:solidFill>
              <a:schemeClr val="tx1"/>
            </a:solidFill>
          </a:ln>
        </p:spPr>
      </p:pic>
      <p:sp>
        <p:nvSpPr>
          <p:cNvPr id="12" name="TextBox 11"/>
          <p:cNvSpPr txBox="1"/>
          <p:nvPr/>
        </p:nvSpPr>
        <p:spPr>
          <a:xfrm>
            <a:off x="522973" y="5719404"/>
            <a:ext cx="111460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M is </a:t>
            </a:r>
            <a:r>
              <a:rPr lang="en-US" sz="2400" b="1" dirty="0" err="1">
                <a:solidFill>
                  <a:srgbClr val="FF0000"/>
                </a:solidFill>
              </a:rPr>
              <a:t>CaSe</a:t>
            </a:r>
            <a:r>
              <a:rPr lang="en-US" sz="2400" b="1" dirty="0">
                <a:solidFill>
                  <a:srgbClr val="FF0000"/>
                </a:solidFill>
              </a:rPr>
              <a:t> </a:t>
            </a:r>
            <a:r>
              <a:rPr lang="en-US" sz="2400" b="1" dirty="0" err="1">
                <a:solidFill>
                  <a:srgbClr val="FF0000"/>
                </a:solidFill>
              </a:rPr>
              <a:t>SeNsItIvE</a:t>
            </a:r>
            <a:r>
              <a:rPr lang="en-US" sz="2400" b="1" dirty="0">
                <a:solidFill>
                  <a:srgbClr val="FF0000"/>
                </a:solidFill>
              </a:rPr>
              <a:t>!</a:t>
            </a:r>
          </a:p>
        </p:txBody>
      </p:sp>
      <p:sp>
        <p:nvSpPr>
          <p:cNvPr id="3" name="Footer Placeholder 2">
            <a:extLst>
              <a:ext uri="{FF2B5EF4-FFF2-40B4-BE49-F238E27FC236}">
                <a16:creationId xmlns:a16="http://schemas.microsoft.com/office/drawing/2014/main" id="{3910D15A-F13A-4F50-BE4E-77E0D8791C4F}"/>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1624818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if … then … else</a:t>
            </a:r>
            <a:endParaRPr lang="en-US" sz="3600" dirty="0">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Subtitle 4"/>
          <p:cNvSpPr txBox="1">
            <a:spLocks/>
          </p:cNvSpPr>
          <p:nvPr/>
        </p:nvSpPr>
        <p:spPr>
          <a:xfrm>
            <a:off x="365760" y="988417"/>
            <a:ext cx="5844540" cy="4472583"/>
          </a:xfrm>
          <a:prstGeom prst="rect">
            <a:avLst/>
          </a:prstGeom>
        </p:spPr>
        <p:txBody>
          <a:bodyPr vert="horz" lIns="91440" tIns="45720" rIns="91440" bIns="45720" rtlCol="0">
            <a:noAutofit/>
          </a:bodyPr>
          <a:lst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sz="2000" dirty="0"/>
              <a:t>Basic Syntax:</a:t>
            </a:r>
            <a:br>
              <a:rPr lang="en-US" sz="2000" dirty="0"/>
            </a:br>
            <a:r>
              <a:rPr lang="en-US" sz="2000" b="1" dirty="0">
                <a:solidFill>
                  <a:schemeClr val="accent6"/>
                </a:solidFill>
              </a:rPr>
              <a:t>if</a:t>
            </a:r>
            <a:r>
              <a:rPr lang="en-US" sz="2000" dirty="0">
                <a:solidFill>
                  <a:schemeClr val="accent2"/>
                </a:solidFill>
              </a:rPr>
              <a:t> </a:t>
            </a:r>
            <a:r>
              <a:rPr lang="en-US" sz="2000" dirty="0"/>
              <a:t>&lt;test if true&gt;</a:t>
            </a:r>
            <a:r>
              <a:rPr lang="en-US" sz="2000" dirty="0">
                <a:solidFill>
                  <a:schemeClr val="accent6"/>
                </a:solidFill>
              </a:rPr>
              <a:t> </a:t>
            </a:r>
            <a:r>
              <a:rPr lang="en-US" sz="2000" b="1" dirty="0">
                <a:solidFill>
                  <a:schemeClr val="accent6"/>
                </a:solidFill>
              </a:rPr>
              <a:t>then</a:t>
            </a:r>
            <a:r>
              <a:rPr lang="en-US" sz="2000" dirty="0">
                <a:solidFill>
                  <a:schemeClr val="accent2"/>
                </a:solidFill>
              </a:rPr>
              <a:t> </a:t>
            </a:r>
            <a:r>
              <a:rPr lang="en-US" sz="2000" dirty="0"/>
              <a:t>&lt;result if true&gt;</a:t>
            </a:r>
            <a:r>
              <a:rPr lang="en-US" sz="2000" dirty="0">
                <a:solidFill>
                  <a:schemeClr val="accent2"/>
                </a:solidFill>
              </a:rPr>
              <a:t> </a:t>
            </a:r>
            <a:r>
              <a:rPr lang="en-US" sz="2000" dirty="0">
                <a:solidFill>
                  <a:srgbClr val="8DC63F"/>
                </a:solidFill>
              </a:rPr>
              <a:t>else</a:t>
            </a:r>
            <a:r>
              <a:rPr lang="en-US" sz="2000" dirty="0">
                <a:solidFill>
                  <a:schemeClr val="accent6"/>
                </a:solidFill>
              </a:rPr>
              <a:t> </a:t>
            </a:r>
            <a:r>
              <a:rPr lang="en-US" sz="2000" dirty="0"/>
              <a:t>&lt;result if false&gt;</a:t>
            </a:r>
          </a:p>
          <a:p>
            <a:pPr marL="228594" indent="-228594">
              <a:spcAft>
                <a:spcPts val="600"/>
              </a:spcAft>
            </a:pPr>
            <a:r>
              <a:rPr lang="en-US" sz="2000" dirty="0"/>
              <a:t>if’s Can be chained or nested</a:t>
            </a:r>
          </a:p>
          <a:p>
            <a:pPr marL="228594" indent="-228594">
              <a:spcAft>
                <a:spcPts val="600"/>
              </a:spcAft>
            </a:pPr>
            <a:r>
              <a:rPr lang="en-US" sz="2000" dirty="0"/>
              <a:t>No parentheses () are </a:t>
            </a:r>
            <a:r>
              <a:rPr lang="en-US" sz="2000" i="1" dirty="0"/>
              <a:t>required, except</a:t>
            </a:r>
          </a:p>
          <a:p>
            <a:pPr marL="228594" indent="-228594">
              <a:spcAft>
                <a:spcPts val="600"/>
              </a:spcAft>
            </a:pPr>
            <a:r>
              <a:rPr lang="en-US" sz="2000" dirty="0"/>
              <a:t>When if test or results have multiple conditions:</a:t>
            </a:r>
          </a:p>
          <a:p>
            <a:pPr marL="0" indent="0">
              <a:spcBef>
                <a:spcPts val="0"/>
              </a:spcBef>
              <a:buNone/>
            </a:pPr>
            <a:r>
              <a:rPr lang="en-US" sz="2000" dirty="0"/>
              <a:t>        (condition 1 </a:t>
            </a:r>
            <a:r>
              <a:rPr lang="en-US" sz="2000" dirty="0">
                <a:solidFill>
                  <a:schemeClr val="accent6"/>
                </a:solidFill>
              </a:rPr>
              <a:t>and</a:t>
            </a:r>
            <a:r>
              <a:rPr lang="en-US" sz="2000" dirty="0"/>
              <a:t> condition 2)</a:t>
            </a:r>
          </a:p>
          <a:p>
            <a:pPr marL="0" indent="0">
              <a:spcBef>
                <a:spcPts val="0"/>
              </a:spcBef>
              <a:buNone/>
            </a:pPr>
            <a:r>
              <a:rPr lang="en-US" sz="2000" dirty="0"/>
              <a:t>        (condition 1 </a:t>
            </a:r>
            <a:r>
              <a:rPr lang="en-US" sz="2000" dirty="0">
                <a:solidFill>
                  <a:schemeClr val="accent6"/>
                </a:solidFill>
              </a:rPr>
              <a:t>or</a:t>
            </a:r>
            <a:r>
              <a:rPr lang="en-US" sz="2000" dirty="0"/>
              <a:t> condition 2)</a:t>
            </a:r>
          </a:p>
          <a:p>
            <a:pPr marL="0" indent="0">
              <a:spcBef>
                <a:spcPts val="0"/>
              </a:spcBef>
              <a:spcAft>
                <a:spcPts val="600"/>
              </a:spcAft>
              <a:buNone/>
            </a:pPr>
            <a:r>
              <a:rPr lang="en-US" sz="2000" dirty="0"/>
              <a:t>        (condition 1 </a:t>
            </a:r>
            <a:r>
              <a:rPr lang="en-US" sz="2000" dirty="0">
                <a:solidFill>
                  <a:schemeClr val="accent6"/>
                </a:solidFill>
              </a:rPr>
              <a:t>or</a:t>
            </a:r>
            <a:r>
              <a:rPr lang="en-US" sz="2000" dirty="0"/>
              <a:t> (condition 2 and condition 3))</a:t>
            </a:r>
          </a:p>
          <a:p>
            <a:pPr>
              <a:spcAft>
                <a:spcPts val="600"/>
              </a:spcAft>
            </a:pPr>
            <a:r>
              <a:rPr lang="en-US" sz="2000" dirty="0"/>
              <a:t>If multiple if’s are used ensure you have the same number of “if”, “then”, “else”</a:t>
            </a:r>
            <a:br>
              <a:rPr lang="en-US" sz="2000" dirty="0"/>
            </a:br>
            <a:endParaRPr lang="en-US" sz="2000" dirty="0"/>
          </a:p>
        </p:txBody>
      </p:sp>
      <p:sp>
        <p:nvSpPr>
          <p:cNvPr id="11" name="TextBox 10"/>
          <p:cNvSpPr txBox="1"/>
          <p:nvPr/>
        </p:nvSpPr>
        <p:spPr>
          <a:xfrm>
            <a:off x="6094275" y="1990416"/>
            <a:ext cx="5940357" cy="1323439"/>
          </a:xfrm>
          <a:prstGeom prst="rect">
            <a:avLst/>
          </a:prstGeom>
          <a:solidFill>
            <a:schemeClr val="bg1"/>
          </a:solidFill>
          <a:ln w="12700">
            <a:solidFill>
              <a:schemeClr val="accent3"/>
            </a:solidFill>
          </a:ln>
        </p:spPr>
        <p:txBody>
          <a:bodyPr wrap="square" rtlCol="0">
            <a:spAutoFit/>
          </a:bodyPr>
          <a:lstStyle/>
          <a:p>
            <a:r>
              <a:rPr lang="en-US" sz="1600" dirty="0">
                <a:solidFill>
                  <a:schemeClr val="accent6"/>
                </a:solidFill>
              </a:rPr>
              <a:t>Chained</a:t>
            </a:r>
            <a:r>
              <a:rPr lang="en-US" sz="1600" dirty="0">
                <a:solidFill>
                  <a:schemeClr val="accent2"/>
                </a:solidFill>
              </a:rPr>
              <a:t> example </a:t>
            </a:r>
            <a:r>
              <a:rPr lang="en-US" sz="1600" dirty="0"/>
              <a:t>(3 each of if, then &amp; else)</a:t>
            </a:r>
          </a:p>
          <a:p>
            <a:endParaRPr lang="en-US" sz="1600" dirty="0">
              <a:solidFill>
                <a:schemeClr val="accent2"/>
              </a:solidFill>
            </a:endParaRPr>
          </a:p>
          <a:p>
            <a:r>
              <a:rPr lang="en-US" sz="1600" dirty="0">
                <a:solidFill>
                  <a:schemeClr val="accent2"/>
                </a:solidFill>
              </a:rPr>
              <a:t>=</a:t>
            </a:r>
            <a:r>
              <a:rPr lang="en-US" sz="1600" dirty="0">
                <a:solidFill>
                  <a:schemeClr val="accent6"/>
                </a:solidFill>
              </a:rPr>
              <a:t>if</a:t>
            </a:r>
            <a:r>
              <a:rPr lang="en-US" sz="1600" dirty="0">
                <a:solidFill>
                  <a:schemeClr val="accent2"/>
                </a:solidFill>
              </a:rPr>
              <a:t> </a:t>
            </a:r>
            <a:r>
              <a:rPr lang="en-US" sz="1600" b="1" dirty="0" err="1">
                <a:solidFill>
                  <a:srgbClr val="5989B9"/>
                </a:solidFill>
              </a:rPr>
              <a:t>Text.EndsWith</a:t>
            </a:r>
            <a:r>
              <a:rPr lang="en-US" sz="1600" dirty="0">
                <a:solidFill>
                  <a:schemeClr val="accent2"/>
                </a:solidFill>
              </a:rPr>
              <a:t>([Column2],"Key") </a:t>
            </a:r>
            <a:r>
              <a:rPr lang="en-US" sz="1600" dirty="0">
                <a:solidFill>
                  <a:schemeClr val="accent6"/>
                </a:solidFill>
              </a:rPr>
              <a:t>then</a:t>
            </a:r>
            <a:r>
              <a:rPr lang="en-US" sz="1600" dirty="0">
                <a:solidFill>
                  <a:schemeClr val="accent2"/>
                </a:solidFill>
              </a:rPr>
              <a:t> [Column2] </a:t>
            </a:r>
            <a:r>
              <a:rPr lang="en-US" sz="1600" dirty="0">
                <a:solidFill>
                  <a:schemeClr val="accent6"/>
                </a:solidFill>
              </a:rPr>
              <a:t>else</a:t>
            </a:r>
          </a:p>
          <a:p>
            <a:r>
              <a:rPr lang="en-US" sz="1600" dirty="0">
                <a:solidFill>
                  <a:schemeClr val="accent6"/>
                </a:solidFill>
              </a:rPr>
              <a:t>if</a:t>
            </a:r>
            <a:r>
              <a:rPr lang="en-US" sz="1600" dirty="0">
                <a:solidFill>
                  <a:schemeClr val="accent2"/>
                </a:solidFill>
              </a:rPr>
              <a:t> [Column2] = "</a:t>
            </a:r>
            <a:r>
              <a:rPr lang="en-US" sz="1600" dirty="0" err="1">
                <a:solidFill>
                  <a:schemeClr val="accent2"/>
                </a:solidFill>
              </a:rPr>
              <a:t>TotalCost</a:t>
            </a:r>
            <a:r>
              <a:rPr lang="en-US" sz="1600" dirty="0">
                <a:solidFill>
                  <a:schemeClr val="accent2"/>
                </a:solidFill>
              </a:rPr>
              <a:t>" </a:t>
            </a:r>
            <a:r>
              <a:rPr lang="en-US" sz="1600" dirty="0">
                <a:solidFill>
                  <a:schemeClr val="accent6"/>
                </a:solidFill>
              </a:rPr>
              <a:t>then</a:t>
            </a:r>
            <a:r>
              <a:rPr lang="en-US" sz="1600" dirty="0">
                <a:solidFill>
                  <a:schemeClr val="accent2"/>
                </a:solidFill>
              </a:rPr>
              <a:t> "Cost $" </a:t>
            </a:r>
            <a:r>
              <a:rPr lang="en-US" sz="1600" dirty="0">
                <a:solidFill>
                  <a:schemeClr val="accent6"/>
                </a:solidFill>
              </a:rPr>
              <a:t>else</a:t>
            </a:r>
          </a:p>
          <a:p>
            <a:r>
              <a:rPr lang="en-US" sz="1600" dirty="0">
                <a:solidFill>
                  <a:schemeClr val="accent6"/>
                </a:solidFill>
              </a:rPr>
              <a:t>if</a:t>
            </a:r>
            <a:r>
              <a:rPr lang="en-US" sz="1600" dirty="0">
                <a:solidFill>
                  <a:schemeClr val="accent2"/>
                </a:solidFill>
              </a:rPr>
              <a:t> [Column2] = "</a:t>
            </a:r>
            <a:r>
              <a:rPr lang="en-US" sz="1600" dirty="0" err="1">
                <a:solidFill>
                  <a:schemeClr val="accent2"/>
                </a:solidFill>
              </a:rPr>
              <a:t>SalesQuantity</a:t>
            </a:r>
            <a:r>
              <a:rPr lang="en-US" sz="1600" dirty="0">
                <a:solidFill>
                  <a:schemeClr val="accent2"/>
                </a:solidFill>
              </a:rPr>
              <a:t>" </a:t>
            </a:r>
            <a:r>
              <a:rPr lang="en-US" sz="1600" dirty="0">
                <a:solidFill>
                  <a:schemeClr val="accent6"/>
                </a:solidFill>
              </a:rPr>
              <a:t>then</a:t>
            </a:r>
            <a:r>
              <a:rPr lang="en-US" sz="1600" dirty="0">
                <a:solidFill>
                  <a:schemeClr val="accent2"/>
                </a:solidFill>
              </a:rPr>
              <a:t> "Sales #" </a:t>
            </a:r>
            <a:r>
              <a:rPr lang="en-US" sz="1600" dirty="0">
                <a:solidFill>
                  <a:schemeClr val="accent6"/>
                </a:solidFill>
              </a:rPr>
              <a:t>else</a:t>
            </a:r>
            <a:r>
              <a:rPr lang="en-US" sz="1600" dirty="0">
                <a:solidFill>
                  <a:schemeClr val="accent2"/>
                </a:solidFill>
              </a:rPr>
              <a:t> null</a:t>
            </a:r>
            <a:endParaRPr lang="en-US" sz="2133" dirty="0">
              <a:solidFill>
                <a:schemeClr val="accent2"/>
              </a:solidFill>
              <a:latin typeface="Arial" panose="020B0604020202020204" pitchFamily="34" charset="0"/>
              <a:cs typeface="Arial" panose="020B0604020202020204" pitchFamily="34" charset="0"/>
            </a:endParaRPr>
          </a:p>
        </p:txBody>
      </p:sp>
      <p:sp>
        <p:nvSpPr>
          <p:cNvPr id="12" name="TextBox 11"/>
          <p:cNvSpPr txBox="1"/>
          <p:nvPr/>
        </p:nvSpPr>
        <p:spPr>
          <a:xfrm>
            <a:off x="6094275" y="3484857"/>
            <a:ext cx="5940357" cy="1569660"/>
          </a:xfrm>
          <a:prstGeom prst="rect">
            <a:avLst/>
          </a:prstGeom>
          <a:solidFill>
            <a:schemeClr val="bg1"/>
          </a:solidFill>
          <a:ln w="12700">
            <a:solidFill>
              <a:schemeClr val="accent3"/>
            </a:solidFill>
          </a:ln>
        </p:spPr>
        <p:txBody>
          <a:bodyPr wrap="square" rtlCol="0">
            <a:spAutoFit/>
          </a:bodyPr>
          <a:lstStyle/>
          <a:p>
            <a:r>
              <a:rPr lang="en-US" sz="1600" dirty="0">
                <a:solidFill>
                  <a:schemeClr val="accent6"/>
                </a:solidFill>
              </a:rPr>
              <a:t>Nested </a:t>
            </a:r>
            <a:r>
              <a:rPr lang="en-US" sz="1600" dirty="0">
                <a:solidFill>
                  <a:schemeClr val="accent2"/>
                </a:solidFill>
              </a:rPr>
              <a:t>example </a:t>
            </a:r>
            <a:r>
              <a:rPr lang="en-US" sz="1600" dirty="0"/>
              <a:t>(3 each of if, then &amp; else)</a:t>
            </a:r>
          </a:p>
          <a:p>
            <a:endParaRPr lang="en-US" sz="1600" dirty="0">
              <a:solidFill>
                <a:schemeClr val="accent2"/>
              </a:solidFill>
            </a:endParaRPr>
          </a:p>
          <a:p>
            <a:r>
              <a:rPr lang="en-US" sz="1600" dirty="0">
                <a:solidFill>
                  <a:schemeClr val="accent2"/>
                </a:solidFill>
              </a:rPr>
              <a:t>=</a:t>
            </a:r>
            <a:r>
              <a:rPr lang="en-US" sz="1600" dirty="0">
                <a:solidFill>
                  <a:schemeClr val="accent6"/>
                </a:solidFill>
              </a:rPr>
              <a:t>if</a:t>
            </a:r>
            <a:r>
              <a:rPr lang="en-US" sz="1600" dirty="0">
                <a:solidFill>
                  <a:schemeClr val="accent2"/>
                </a:solidFill>
              </a:rPr>
              <a:t> </a:t>
            </a:r>
            <a:r>
              <a:rPr lang="en-US" sz="1600" b="1" dirty="0" err="1">
                <a:solidFill>
                  <a:srgbClr val="5989B9"/>
                </a:solidFill>
              </a:rPr>
              <a:t>Text.EndsWith</a:t>
            </a:r>
            <a:r>
              <a:rPr lang="en-US" sz="1600" dirty="0">
                <a:solidFill>
                  <a:schemeClr val="accent2"/>
                </a:solidFill>
              </a:rPr>
              <a:t>([Column2],"Key") </a:t>
            </a:r>
            <a:r>
              <a:rPr lang="en-US" sz="1600" dirty="0">
                <a:solidFill>
                  <a:schemeClr val="accent6"/>
                </a:solidFill>
              </a:rPr>
              <a:t>then</a:t>
            </a:r>
            <a:r>
              <a:rPr lang="en-US" sz="1600" dirty="0">
                <a:solidFill>
                  <a:schemeClr val="accent2"/>
                </a:solidFill>
              </a:rPr>
              <a:t> </a:t>
            </a:r>
          </a:p>
          <a:p>
            <a:r>
              <a:rPr lang="en-US" sz="1600" dirty="0">
                <a:solidFill>
                  <a:schemeClr val="accent6"/>
                </a:solidFill>
              </a:rPr>
              <a:t>      if</a:t>
            </a:r>
            <a:r>
              <a:rPr lang="en-US" sz="1600" dirty="0">
                <a:solidFill>
                  <a:schemeClr val="accent2"/>
                </a:solidFill>
              </a:rPr>
              <a:t> [Column2] = "</a:t>
            </a:r>
            <a:r>
              <a:rPr lang="en-US" sz="1600" dirty="0" err="1">
                <a:solidFill>
                  <a:schemeClr val="accent2"/>
                </a:solidFill>
              </a:rPr>
              <a:t>TotalCost</a:t>
            </a:r>
            <a:r>
              <a:rPr lang="en-US" sz="1600" dirty="0">
                <a:solidFill>
                  <a:schemeClr val="accent2"/>
                </a:solidFill>
              </a:rPr>
              <a:t>" </a:t>
            </a:r>
            <a:r>
              <a:rPr lang="en-US" sz="1600" dirty="0">
                <a:solidFill>
                  <a:schemeClr val="accent6"/>
                </a:solidFill>
              </a:rPr>
              <a:t>then</a:t>
            </a:r>
            <a:r>
              <a:rPr lang="en-US" sz="1600" dirty="0">
                <a:solidFill>
                  <a:schemeClr val="accent2"/>
                </a:solidFill>
              </a:rPr>
              <a:t> "Cost $" </a:t>
            </a:r>
            <a:r>
              <a:rPr lang="en-US" sz="1600" dirty="0">
                <a:solidFill>
                  <a:schemeClr val="accent6"/>
                </a:solidFill>
              </a:rPr>
              <a:t>else</a:t>
            </a:r>
          </a:p>
          <a:p>
            <a:r>
              <a:rPr lang="en-US" sz="1600" dirty="0">
                <a:solidFill>
                  <a:schemeClr val="accent6"/>
                </a:solidFill>
              </a:rPr>
              <a:t>      if</a:t>
            </a:r>
            <a:r>
              <a:rPr lang="en-US" sz="1600" dirty="0">
                <a:solidFill>
                  <a:schemeClr val="accent2"/>
                </a:solidFill>
              </a:rPr>
              <a:t> [Column2] = "</a:t>
            </a:r>
            <a:r>
              <a:rPr lang="en-US" sz="1600" dirty="0" err="1">
                <a:solidFill>
                  <a:schemeClr val="accent2"/>
                </a:solidFill>
              </a:rPr>
              <a:t>SalesQuantity</a:t>
            </a:r>
            <a:r>
              <a:rPr lang="en-US" sz="1600" dirty="0">
                <a:solidFill>
                  <a:schemeClr val="accent2"/>
                </a:solidFill>
              </a:rPr>
              <a:t>" </a:t>
            </a:r>
            <a:r>
              <a:rPr lang="en-US" sz="1600" dirty="0">
                <a:solidFill>
                  <a:schemeClr val="accent6"/>
                </a:solidFill>
              </a:rPr>
              <a:t>then</a:t>
            </a:r>
            <a:r>
              <a:rPr lang="en-US" sz="1600" dirty="0">
                <a:solidFill>
                  <a:schemeClr val="accent2"/>
                </a:solidFill>
              </a:rPr>
              <a:t> "Sales #" </a:t>
            </a:r>
            <a:r>
              <a:rPr lang="en-US" sz="1600" dirty="0">
                <a:solidFill>
                  <a:schemeClr val="accent6"/>
                </a:solidFill>
              </a:rPr>
              <a:t>else</a:t>
            </a:r>
            <a:r>
              <a:rPr lang="en-US" sz="1600" dirty="0">
                <a:solidFill>
                  <a:schemeClr val="accent2"/>
                </a:solidFill>
              </a:rPr>
              <a:t> null </a:t>
            </a:r>
          </a:p>
          <a:p>
            <a:r>
              <a:rPr lang="en-US" sz="1600" dirty="0">
                <a:solidFill>
                  <a:schemeClr val="accent6"/>
                </a:solidFill>
              </a:rPr>
              <a:t>   else</a:t>
            </a:r>
            <a:r>
              <a:rPr lang="en-US" sz="1600" dirty="0">
                <a:solidFill>
                  <a:schemeClr val="accent2"/>
                </a:solidFill>
              </a:rPr>
              <a:t> “Item #"</a:t>
            </a:r>
          </a:p>
        </p:txBody>
      </p:sp>
      <p:sp>
        <p:nvSpPr>
          <p:cNvPr id="13" name="TextBox 12"/>
          <p:cNvSpPr txBox="1"/>
          <p:nvPr/>
        </p:nvSpPr>
        <p:spPr>
          <a:xfrm>
            <a:off x="6094274" y="5225520"/>
            <a:ext cx="5940357" cy="1077218"/>
          </a:xfrm>
          <a:prstGeom prst="rect">
            <a:avLst/>
          </a:prstGeom>
          <a:solidFill>
            <a:schemeClr val="bg1"/>
          </a:solidFill>
          <a:ln w="12700">
            <a:solidFill>
              <a:schemeClr val="accent3"/>
            </a:solidFill>
          </a:ln>
        </p:spPr>
        <p:txBody>
          <a:bodyPr wrap="square" rtlCol="0">
            <a:spAutoFit/>
          </a:bodyPr>
          <a:lstStyle/>
          <a:p>
            <a:r>
              <a:rPr lang="en-US" sz="1600" dirty="0">
                <a:solidFill>
                  <a:schemeClr val="accent6"/>
                </a:solidFill>
              </a:rPr>
              <a:t>Multiple conditions </a:t>
            </a:r>
            <a:r>
              <a:rPr lang="en-US" sz="1600" dirty="0">
                <a:solidFill>
                  <a:schemeClr val="accent2"/>
                </a:solidFill>
              </a:rPr>
              <a:t>example  </a:t>
            </a:r>
            <a:r>
              <a:rPr lang="en-US" sz="1600" dirty="0"/>
              <a:t>(1 each of if, then &amp; else)</a:t>
            </a:r>
          </a:p>
          <a:p>
            <a:endParaRPr lang="en-US" sz="1600" dirty="0">
              <a:solidFill>
                <a:schemeClr val="accent2"/>
              </a:solidFill>
            </a:endParaRPr>
          </a:p>
          <a:p>
            <a:r>
              <a:rPr lang="en-US" sz="1600" dirty="0">
                <a:solidFill>
                  <a:schemeClr val="accent2"/>
                </a:solidFill>
              </a:rPr>
              <a:t>=</a:t>
            </a:r>
            <a:r>
              <a:rPr lang="en-US" sz="1600" dirty="0">
                <a:solidFill>
                  <a:schemeClr val="accent6"/>
                </a:solidFill>
              </a:rPr>
              <a:t>if</a:t>
            </a:r>
            <a:r>
              <a:rPr lang="en-US" sz="1600" dirty="0">
                <a:solidFill>
                  <a:schemeClr val="accent2"/>
                </a:solidFill>
              </a:rPr>
              <a:t>  </a:t>
            </a:r>
            <a:r>
              <a:rPr lang="en-US" sz="1600" dirty="0">
                <a:solidFill>
                  <a:schemeClr val="accent6"/>
                </a:solidFill>
              </a:rPr>
              <a:t>(</a:t>
            </a:r>
            <a:r>
              <a:rPr lang="en-US" sz="1600" b="1" dirty="0" err="1">
                <a:solidFill>
                  <a:srgbClr val="5989B9"/>
                </a:solidFill>
              </a:rPr>
              <a:t>Text.Length</a:t>
            </a:r>
            <a:r>
              <a:rPr lang="en-US" sz="1600" dirty="0">
                <a:solidFill>
                  <a:schemeClr val="accent2"/>
                </a:solidFill>
              </a:rPr>
              <a:t>([Column2]) = 3 or </a:t>
            </a:r>
            <a:r>
              <a:rPr lang="en-US" sz="1600" b="1" dirty="0" err="1">
                <a:solidFill>
                  <a:srgbClr val="5989B9"/>
                </a:solidFill>
              </a:rPr>
              <a:t>Text.Length</a:t>
            </a:r>
            <a:r>
              <a:rPr lang="en-US" sz="1600" dirty="0">
                <a:solidFill>
                  <a:schemeClr val="accent2"/>
                </a:solidFill>
              </a:rPr>
              <a:t>([Column2]) = 2 </a:t>
            </a:r>
            <a:r>
              <a:rPr lang="en-US" sz="1600" dirty="0">
                <a:solidFill>
                  <a:schemeClr val="accent6"/>
                </a:solidFill>
              </a:rPr>
              <a:t>)</a:t>
            </a:r>
            <a:r>
              <a:rPr lang="en-US" sz="1600" dirty="0">
                <a:solidFill>
                  <a:schemeClr val="accent2"/>
                </a:solidFill>
              </a:rPr>
              <a:t> </a:t>
            </a:r>
          </a:p>
          <a:p>
            <a:r>
              <a:rPr lang="en-US" sz="1600" dirty="0">
                <a:solidFill>
                  <a:schemeClr val="accent6"/>
                </a:solidFill>
              </a:rPr>
              <a:t>then</a:t>
            </a:r>
            <a:r>
              <a:rPr lang="en-US" sz="1600" dirty="0">
                <a:solidFill>
                  <a:schemeClr val="accent2"/>
                </a:solidFill>
              </a:rPr>
              <a:t> </a:t>
            </a:r>
            <a:r>
              <a:rPr lang="en-US" sz="1600" b="1" dirty="0">
                <a:solidFill>
                  <a:schemeClr val="accent6"/>
                </a:solidFill>
              </a:rPr>
              <a:t> true</a:t>
            </a:r>
            <a:r>
              <a:rPr lang="en-US" sz="1600" dirty="0">
                <a:solidFill>
                  <a:schemeClr val="accent2"/>
                </a:solidFill>
              </a:rPr>
              <a:t> </a:t>
            </a:r>
            <a:r>
              <a:rPr lang="en-US" sz="1600" dirty="0">
                <a:solidFill>
                  <a:schemeClr val="accent6"/>
                </a:solidFill>
              </a:rPr>
              <a:t>else </a:t>
            </a:r>
            <a:r>
              <a:rPr lang="en-US" sz="1600" b="1" dirty="0">
                <a:solidFill>
                  <a:schemeClr val="accent6"/>
                </a:solidFill>
              </a:rPr>
              <a:t>false</a:t>
            </a:r>
            <a:endParaRPr lang="en-US" sz="1600" b="1" dirty="0">
              <a:solidFill>
                <a:schemeClr val="accent2"/>
              </a:solidFill>
            </a:endParaRPr>
          </a:p>
        </p:txBody>
      </p:sp>
      <p:sp>
        <p:nvSpPr>
          <p:cNvPr id="14" name="TextBox 13"/>
          <p:cNvSpPr txBox="1"/>
          <p:nvPr/>
        </p:nvSpPr>
        <p:spPr>
          <a:xfrm>
            <a:off x="6094275" y="988417"/>
            <a:ext cx="5940357" cy="830997"/>
          </a:xfrm>
          <a:prstGeom prst="rect">
            <a:avLst/>
          </a:prstGeom>
          <a:solidFill>
            <a:schemeClr val="bg1"/>
          </a:solidFill>
          <a:ln w="12700">
            <a:solidFill>
              <a:schemeClr val="accent3"/>
            </a:solidFill>
          </a:ln>
        </p:spPr>
        <p:txBody>
          <a:bodyPr wrap="square" rtlCol="0">
            <a:spAutoFit/>
          </a:bodyPr>
          <a:lstStyle/>
          <a:p>
            <a:r>
              <a:rPr lang="en-US" sz="1600" dirty="0">
                <a:solidFill>
                  <a:schemeClr val="accent6"/>
                </a:solidFill>
              </a:rPr>
              <a:t>Simple</a:t>
            </a:r>
            <a:r>
              <a:rPr lang="en-US" sz="1600" dirty="0">
                <a:solidFill>
                  <a:schemeClr val="accent2"/>
                </a:solidFill>
              </a:rPr>
              <a:t> example  </a:t>
            </a:r>
            <a:r>
              <a:rPr lang="en-US" sz="1600" dirty="0"/>
              <a:t>(1 each of if, then &amp; else)</a:t>
            </a:r>
          </a:p>
          <a:p>
            <a:endParaRPr lang="en-US" sz="1600" dirty="0">
              <a:solidFill>
                <a:schemeClr val="accent2"/>
              </a:solidFill>
            </a:endParaRPr>
          </a:p>
          <a:p>
            <a:r>
              <a:rPr lang="en-US" sz="1600" dirty="0">
                <a:solidFill>
                  <a:schemeClr val="accent2"/>
                </a:solidFill>
              </a:rPr>
              <a:t>=</a:t>
            </a:r>
            <a:r>
              <a:rPr lang="en-US" sz="1600" dirty="0">
                <a:solidFill>
                  <a:schemeClr val="accent6"/>
                </a:solidFill>
              </a:rPr>
              <a:t>if</a:t>
            </a:r>
            <a:r>
              <a:rPr lang="en-US" sz="1600" dirty="0">
                <a:solidFill>
                  <a:schemeClr val="accent2"/>
                </a:solidFill>
              </a:rPr>
              <a:t> [Column2] = "Key" </a:t>
            </a:r>
            <a:r>
              <a:rPr lang="en-US" sz="1600" dirty="0">
                <a:solidFill>
                  <a:schemeClr val="accent6"/>
                </a:solidFill>
              </a:rPr>
              <a:t>then</a:t>
            </a:r>
            <a:r>
              <a:rPr lang="en-US" sz="1600" dirty="0">
                <a:solidFill>
                  <a:schemeClr val="accent2"/>
                </a:solidFill>
              </a:rPr>
              <a:t> [Column2] </a:t>
            </a:r>
            <a:r>
              <a:rPr lang="en-US" sz="1600" dirty="0">
                <a:solidFill>
                  <a:schemeClr val="accent6"/>
                </a:solidFill>
              </a:rPr>
              <a:t>else “Other”</a:t>
            </a:r>
            <a:endParaRPr lang="en-US" sz="2133" dirty="0">
              <a:solidFill>
                <a:schemeClr val="accent2"/>
              </a:solidFill>
              <a:latin typeface="Arial" panose="020B0604020202020204" pitchFamily="34" charset="0"/>
              <a:cs typeface="Arial" panose="020B0604020202020204" pitchFamily="34" charset="0"/>
            </a:endParaRPr>
          </a:p>
        </p:txBody>
      </p:sp>
      <p:sp>
        <p:nvSpPr>
          <p:cNvPr id="15" name="TextBox 14"/>
          <p:cNvSpPr txBox="1"/>
          <p:nvPr/>
        </p:nvSpPr>
        <p:spPr>
          <a:xfrm>
            <a:off x="522974" y="5724144"/>
            <a:ext cx="542474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M is </a:t>
            </a:r>
            <a:r>
              <a:rPr lang="en-US" sz="2400" b="1" dirty="0" err="1">
                <a:solidFill>
                  <a:srgbClr val="FF0000"/>
                </a:solidFill>
              </a:rPr>
              <a:t>CaSe</a:t>
            </a:r>
            <a:r>
              <a:rPr lang="en-US" sz="2400" b="1" dirty="0">
                <a:solidFill>
                  <a:srgbClr val="FF0000"/>
                </a:solidFill>
              </a:rPr>
              <a:t> </a:t>
            </a:r>
            <a:r>
              <a:rPr lang="en-US" sz="2400" b="1" dirty="0" err="1">
                <a:solidFill>
                  <a:srgbClr val="FF0000"/>
                </a:solidFill>
              </a:rPr>
              <a:t>SeNsItIvE</a:t>
            </a:r>
            <a:r>
              <a:rPr lang="en-US" sz="2400" b="1" dirty="0">
                <a:solidFill>
                  <a:srgbClr val="FF0000"/>
                </a:solidFill>
              </a:rPr>
              <a:t>!</a:t>
            </a:r>
          </a:p>
        </p:txBody>
      </p:sp>
      <p:sp>
        <p:nvSpPr>
          <p:cNvPr id="2" name="Footer Placeholder 1">
            <a:extLst>
              <a:ext uri="{FF2B5EF4-FFF2-40B4-BE49-F238E27FC236}">
                <a16:creationId xmlns:a16="http://schemas.microsoft.com/office/drawing/2014/main" id="{A19D6EAA-22F9-40D4-AB0B-FAC3F9E25D54}"/>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4587622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COURSE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21673" y="1154546"/>
            <a:ext cx="11037454" cy="937629"/>
          </a:xfrm>
          <a:prstGeom prst="rect">
            <a:avLst/>
          </a:prstGeom>
        </p:spPr>
        <p:txBody>
          <a:bodyPr wrap="square">
            <a:spAutoFit/>
          </a:bodyPr>
          <a:lstStyle/>
          <a:p>
            <a:pPr>
              <a:lnSpc>
                <a:spcPct val="120000"/>
              </a:lnSpc>
            </a:pPr>
            <a:r>
              <a:rPr lang="en-US" sz="2400" dirty="0">
                <a:solidFill>
                  <a:schemeClr val="tx1">
                    <a:lumMod val="50000"/>
                  </a:schemeClr>
                </a:solidFill>
              </a:rPr>
              <a:t>By the end of this course, you will be able to use </a:t>
            </a:r>
            <a:r>
              <a:rPr lang="en-US" sz="2400" i="1" dirty="0">
                <a:solidFill>
                  <a:schemeClr val="tx1">
                    <a:lumMod val="50000"/>
                  </a:schemeClr>
                </a:solidFill>
              </a:rPr>
              <a:t>Power BI Desktop </a:t>
            </a:r>
            <a:r>
              <a:rPr lang="en-US" sz="2400" dirty="0">
                <a:solidFill>
                  <a:schemeClr val="tx1">
                    <a:lumMod val="50000"/>
                  </a:schemeClr>
                </a:solidFill>
              </a:rPr>
              <a:t>to import and shape data from a variety of different sources.  Specifically you will be able to: </a:t>
            </a:r>
          </a:p>
        </p:txBody>
      </p:sp>
      <p:sp>
        <p:nvSpPr>
          <p:cNvPr id="7" name="Rectangle 6"/>
          <p:cNvSpPr/>
          <p:nvPr/>
        </p:nvSpPr>
        <p:spPr bwMode="auto">
          <a:xfrm>
            <a:off x="577515" y="2579374"/>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385669" y="2579374"/>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09601" y="2551200"/>
            <a:ext cx="11360726" cy="3932727"/>
          </a:xfrm>
          <a:prstGeom prst="rect">
            <a:avLst/>
          </a:prstGeom>
          <a:noFill/>
        </p:spPr>
        <p:txBody>
          <a:bodyPr wrap="square" lIns="182880" tIns="146304" rIns="182880" bIns="146304" numCol="2" spcCol="548640" rtlCol="0">
            <a:noAutofit/>
          </a:bodyPr>
          <a:lstStyle/>
          <a:p>
            <a:pPr marL="342900" indent="-342900">
              <a:lnSpc>
                <a:spcPct val="120000"/>
              </a:lnSpc>
              <a:buFont typeface="Arial" panose="020B0604020202020204" pitchFamily="34" charset="0"/>
              <a:buChar char="•"/>
            </a:pPr>
            <a:r>
              <a:rPr lang="en-US" sz="2400" dirty="0">
                <a:solidFill>
                  <a:schemeClr val="tx1">
                    <a:lumMod val="50000"/>
                  </a:schemeClr>
                </a:solidFill>
              </a:rPr>
              <a:t>Understand the </a:t>
            </a:r>
            <a:r>
              <a:rPr lang="en-US" sz="2400" i="1" dirty="0">
                <a:solidFill>
                  <a:schemeClr val="tx1">
                    <a:lumMod val="50000"/>
                  </a:schemeClr>
                </a:solidFill>
              </a:rPr>
              <a:t>Power BI Desktop </a:t>
            </a:r>
            <a:r>
              <a:rPr lang="en-US" sz="2400" dirty="0">
                <a:solidFill>
                  <a:schemeClr val="tx1">
                    <a:lumMod val="50000"/>
                  </a:schemeClr>
                </a:solidFill>
              </a:rPr>
              <a:t>data model, its components and most effective schemas  </a:t>
            </a:r>
          </a:p>
          <a:p>
            <a:pPr marL="342900" indent="-342900">
              <a:lnSpc>
                <a:spcPct val="120000"/>
              </a:lnSpc>
              <a:buFont typeface="Arial" panose="020B0604020202020204" pitchFamily="34" charset="0"/>
              <a:buChar char="•"/>
            </a:pPr>
            <a:r>
              <a:rPr lang="en-US" sz="2400" dirty="0">
                <a:solidFill>
                  <a:schemeClr val="tx1">
                    <a:lumMod val="50000"/>
                  </a:schemeClr>
                </a:solidFill>
              </a:rPr>
              <a:t>Gain an understanding of the Power Query M language</a:t>
            </a:r>
          </a:p>
          <a:p>
            <a:pPr marL="342900" indent="-342900">
              <a:lnSpc>
                <a:spcPct val="120000"/>
              </a:lnSpc>
              <a:buFont typeface="Arial" panose="020B0604020202020204" pitchFamily="34" charset="0"/>
              <a:buChar char="•"/>
            </a:pPr>
            <a:r>
              <a:rPr lang="en-US" sz="2400" dirty="0">
                <a:solidFill>
                  <a:schemeClr val="tx1">
                    <a:lumMod val="50000"/>
                  </a:schemeClr>
                </a:solidFill>
              </a:rPr>
              <a:t>Import data from a variety of sources (including XLS and CSV files) </a:t>
            </a:r>
          </a:p>
          <a:p>
            <a:pPr marL="342900" indent="-342900">
              <a:lnSpc>
                <a:spcPct val="120000"/>
              </a:lnSpc>
              <a:buFont typeface="Arial" panose="020B0604020202020204" pitchFamily="34" charset="0"/>
              <a:buChar char="•"/>
            </a:pPr>
            <a:r>
              <a:rPr lang="en-US" sz="2400" dirty="0">
                <a:solidFill>
                  <a:schemeClr val="tx1">
                    <a:lumMod val="50000"/>
                  </a:schemeClr>
                </a:solidFill>
              </a:rPr>
              <a:t>Create queries using toolbar navigations and Advanced Editor</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parameters</a:t>
            </a:r>
          </a:p>
          <a:p>
            <a:pPr marL="342900" indent="-342900">
              <a:lnSpc>
                <a:spcPct val="120000"/>
              </a:lnSpc>
              <a:buFont typeface="Arial" panose="020B0604020202020204" pitchFamily="34" charset="0"/>
              <a:buChar char="•"/>
            </a:pPr>
            <a:r>
              <a:rPr lang="en-US" sz="2400" dirty="0">
                <a:solidFill>
                  <a:schemeClr val="tx1">
                    <a:lumMod val="50000"/>
                  </a:schemeClr>
                </a:solidFill>
              </a:rPr>
              <a:t>Organize queries using folders</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3" name="Footer Placeholder 2">
            <a:extLst>
              <a:ext uri="{FF2B5EF4-FFF2-40B4-BE49-F238E27FC236}">
                <a16:creationId xmlns:a16="http://schemas.microsoft.com/office/drawing/2014/main" id="{B19287C1-87D7-436A-90D6-7BD5B7E5DE85}"/>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84211937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910" y="3172835"/>
            <a:ext cx="5230388" cy="3082861"/>
          </a:xfrm>
          <a:prstGeom prst="rect">
            <a:avLst/>
          </a:prstGeom>
          <a:ln w="22225">
            <a:solidFill>
              <a:schemeClr val="accent3"/>
            </a:solidFill>
          </a:ln>
        </p:spPr>
      </p:pic>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if … then … else using Conditional and Custom </a:t>
            </a:r>
            <a:endParaRPr lang="en-US" sz="3600" dirty="0">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4" name="Picture 3"/>
          <p:cNvPicPr>
            <a:picLocks noChangeAspect="1"/>
          </p:cNvPicPr>
          <p:nvPr/>
        </p:nvPicPr>
        <p:blipFill>
          <a:blip r:embed="rId5"/>
          <a:stretch>
            <a:fillRect/>
          </a:stretch>
        </p:blipFill>
        <p:spPr>
          <a:xfrm>
            <a:off x="333411" y="3911500"/>
            <a:ext cx="5461453" cy="2488389"/>
          </a:xfrm>
          <a:prstGeom prst="rect">
            <a:avLst/>
          </a:prstGeom>
          <a:ln w="19050">
            <a:solidFill>
              <a:schemeClr val="accent3"/>
            </a:solidFill>
          </a:ln>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04841" y="1226226"/>
            <a:ext cx="6072894" cy="1002284"/>
          </a:xfrm>
          <a:prstGeom prst="rect">
            <a:avLst/>
          </a:prstGeom>
          <a:ln w="28575">
            <a:solidFill>
              <a:schemeClr val="accent3"/>
            </a:solidFill>
          </a:ln>
        </p:spPr>
      </p:pic>
      <p:sp>
        <p:nvSpPr>
          <p:cNvPr id="2" name="TextBox 1"/>
          <p:cNvSpPr txBox="1"/>
          <p:nvPr/>
        </p:nvSpPr>
        <p:spPr>
          <a:xfrm>
            <a:off x="0" y="2340251"/>
            <a:ext cx="6079909"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1. How it reads in the formula bar when using the Conditional Column format</a:t>
            </a:r>
          </a:p>
        </p:txBody>
      </p:sp>
      <p:sp>
        <p:nvSpPr>
          <p:cNvPr id="11" name="TextBox 10"/>
          <p:cNvSpPr txBox="1"/>
          <p:nvPr/>
        </p:nvSpPr>
        <p:spPr>
          <a:xfrm>
            <a:off x="164001" y="1203954"/>
            <a:ext cx="5524630"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Whether you use Conditional Column or Custom Column, the results are the same</a:t>
            </a:r>
          </a:p>
        </p:txBody>
      </p:sp>
      <p:sp>
        <p:nvSpPr>
          <p:cNvPr id="12" name="TextBox 11">
            <a:extLst>
              <a:ext uri="{FF2B5EF4-FFF2-40B4-BE49-F238E27FC236}">
                <a16:creationId xmlns:a16="http://schemas.microsoft.com/office/drawing/2014/main" id="{EF372301-514B-4E8B-A890-CCA8CAF6406C}"/>
              </a:ext>
            </a:extLst>
          </p:cNvPr>
          <p:cNvSpPr txBox="1"/>
          <p:nvPr/>
        </p:nvSpPr>
        <p:spPr>
          <a:xfrm>
            <a:off x="6096000" y="2451051"/>
            <a:ext cx="607990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2. When using the Conditional Column format</a:t>
            </a:r>
          </a:p>
        </p:txBody>
      </p:sp>
      <p:pic>
        <p:nvPicPr>
          <p:cNvPr id="3" name="Picture 2">
            <a:extLst>
              <a:ext uri="{FF2B5EF4-FFF2-40B4-BE49-F238E27FC236}">
                <a16:creationId xmlns:a16="http://schemas.microsoft.com/office/drawing/2014/main" id="{0011E61E-2375-42C0-99B5-EECE0EECF760}"/>
              </a:ext>
            </a:extLst>
          </p:cNvPr>
          <p:cNvPicPr>
            <a:picLocks noChangeAspect="1"/>
          </p:cNvPicPr>
          <p:nvPr/>
        </p:nvPicPr>
        <p:blipFill>
          <a:blip r:embed="rId7"/>
          <a:stretch>
            <a:fillRect/>
          </a:stretch>
        </p:blipFill>
        <p:spPr>
          <a:xfrm>
            <a:off x="344225" y="3172836"/>
            <a:ext cx="5439823" cy="525314"/>
          </a:xfrm>
          <a:prstGeom prst="rect">
            <a:avLst/>
          </a:prstGeom>
          <a:ln w="15875">
            <a:solidFill>
              <a:schemeClr val="accent3"/>
            </a:solidFill>
          </a:ln>
        </p:spPr>
      </p:pic>
      <p:sp>
        <p:nvSpPr>
          <p:cNvPr id="5" name="Footer Placeholder 4">
            <a:extLst>
              <a:ext uri="{FF2B5EF4-FFF2-40B4-BE49-F238E27FC236}">
                <a16:creationId xmlns:a16="http://schemas.microsoft.com/office/drawing/2014/main" id="{F3DFE77B-3F90-401E-BBE8-C23EF4C4253B}"/>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93162843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3333220"/>
          </a:xfrm>
        </p:spPr>
        <p:txBody>
          <a:bodyPr/>
          <a:lstStyle/>
          <a:p>
            <a:r>
              <a:rPr lang="en-US" sz="6600" b="1" dirty="0">
                <a:solidFill>
                  <a:schemeClr val="tx1"/>
                </a:solidFill>
                <a:latin typeface="Segoe Pro Display" panose="020B0502040504020203" pitchFamily="34" charset="0"/>
              </a:rPr>
              <a:t>Module 2 Lab:</a:t>
            </a:r>
          </a:p>
          <a:p>
            <a:r>
              <a:rPr lang="en-US" sz="6600" b="1" dirty="0">
                <a:solidFill>
                  <a:schemeClr val="tx1">
                    <a:lumMod val="50000"/>
                  </a:schemeClr>
                </a:solidFill>
                <a:latin typeface="Segoe Pro Display" panose="020B0502040504020203" pitchFamily="34" charset="0"/>
              </a:rPr>
              <a:t>Import and basic transform</a:t>
            </a:r>
            <a:endParaRPr lang="en-US" sz="6600" b="1" dirty="0">
              <a:solidFill>
                <a:schemeClr val="tx1"/>
              </a:solidFill>
              <a:latin typeface="Segoe Pro Display" panose="020B0502040504020203" pitchFamily="34" charset="0"/>
            </a:endParaRPr>
          </a:p>
          <a:p>
            <a:endParaRPr lang="en-US" sz="6600" b="1" dirty="0">
              <a:solidFill>
                <a:schemeClr val="tx1"/>
              </a:solidFill>
              <a:latin typeface="Segoe Pro Display" panose="020B0502040504020203" pitchFamily="34" charset="0"/>
            </a:endParaRPr>
          </a:p>
        </p:txBody>
      </p:sp>
    </p:spTree>
    <p:extLst>
      <p:ext uri="{BB962C8B-B14F-4D97-AF65-F5344CB8AC3E}">
        <p14:creationId xmlns:p14="http://schemas.microsoft.com/office/powerpoint/2010/main" val="1061622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9"/>
            <a:ext cx="10515600" cy="695034"/>
          </a:xfrm>
        </p:spPr>
        <p:txBody>
          <a:bodyPr vert="horz" wrap="square" lIns="146304" tIns="91440" rIns="146304" bIns="91440" rtlCol="0" anchor="t">
            <a:noAutofit/>
          </a:bodyPr>
          <a:lstStyle/>
          <a:p>
            <a:r>
              <a:rPr lang="en-US" sz="2800" b="1" dirty="0">
                <a:latin typeface="+mn-lt"/>
              </a:rPr>
              <a:t>We report on Actual &amp; Budget Revenue; Units, Cost &amp; Gross Profit</a:t>
            </a:r>
          </a:p>
        </p:txBody>
      </p:sp>
      <p:sp>
        <p:nvSpPr>
          <p:cNvPr id="4" name="Text Placeholder 3"/>
          <p:cNvSpPr>
            <a:spLocks noGrp="1"/>
          </p:cNvSpPr>
          <p:nvPr>
            <p:ph type="body" sz="quarter" idx="4294967295"/>
          </p:nvPr>
        </p:nvSpPr>
        <p:spPr>
          <a:xfrm>
            <a:off x="524669" y="1501254"/>
            <a:ext cx="11142662" cy="2145234"/>
          </a:xfrm>
          <a:prstGeom prst="rect">
            <a:avLst/>
          </a:prstGeom>
        </p:spPr>
        <p:txBody>
          <a:bodyPr>
            <a:normAutofit/>
          </a:bodyPr>
          <a:lstStyle/>
          <a:p>
            <a:r>
              <a:rPr lang="en-US" sz="2400" dirty="0" err="1"/>
              <a:t>VtB</a:t>
            </a:r>
            <a:r>
              <a:rPr lang="en-US" sz="2400" dirty="0"/>
              <a:t> – Actual Variance to Budget</a:t>
            </a:r>
          </a:p>
          <a:p>
            <a:pPr lvl="0"/>
            <a:r>
              <a:rPr lang="en-US" sz="2400" dirty="0"/>
              <a:t>YoY – Year over Year</a:t>
            </a:r>
          </a:p>
          <a:p>
            <a:pPr lvl="0"/>
            <a:r>
              <a:rPr lang="en-US" sz="2400" dirty="0" err="1"/>
              <a:t>MoM</a:t>
            </a:r>
            <a:r>
              <a:rPr lang="en-US" sz="2400" dirty="0"/>
              <a:t> – Current Month vs Prior Month</a:t>
            </a:r>
          </a:p>
          <a:p>
            <a:pPr lvl="0"/>
            <a:r>
              <a:rPr lang="en-US" sz="2400" dirty="0"/>
              <a:t>One Division percent of Total</a:t>
            </a:r>
          </a:p>
        </p:txBody>
      </p:sp>
      <p:sp>
        <p:nvSpPr>
          <p:cNvPr id="11" name="Text Placeholder 3"/>
          <p:cNvSpPr>
            <a:spLocks noGrp="1"/>
          </p:cNvSpPr>
          <p:nvPr>
            <p:ph type="body" sz="quarter" idx="4294967295"/>
          </p:nvPr>
        </p:nvSpPr>
        <p:spPr>
          <a:xfrm>
            <a:off x="1049338" y="4692650"/>
            <a:ext cx="11142662" cy="1736725"/>
          </a:xfrm>
          <a:prstGeom prst="rect">
            <a:avLst/>
          </a:prstGeom>
        </p:spPr>
        <p:txBody>
          <a:bodyPr>
            <a:normAutofit lnSpcReduction="10000"/>
          </a:bodyPr>
          <a:lstStyle/>
          <a:p>
            <a:r>
              <a:rPr lang="en-US" sz="2400" dirty="0"/>
              <a:t>By Product Category</a:t>
            </a:r>
          </a:p>
          <a:p>
            <a:pPr lvl="0"/>
            <a:r>
              <a:rPr lang="en-US" sz="2400" dirty="0"/>
              <a:t>By Product Segment</a:t>
            </a:r>
          </a:p>
          <a:p>
            <a:r>
              <a:rPr lang="en-US" sz="2400" dirty="0"/>
              <a:t>By Campaign</a:t>
            </a:r>
          </a:p>
          <a:p>
            <a:pPr lvl="0"/>
            <a:r>
              <a:rPr lang="en-US" sz="2400" dirty="0"/>
              <a:t>By Customer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Who are we?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itle 1"/>
          <p:cNvSpPr txBox="1">
            <a:spLocks/>
          </p:cNvSpPr>
          <p:nvPr/>
        </p:nvSpPr>
        <p:spPr>
          <a:xfrm>
            <a:off x="355042" y="4168277"/>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latin typeface="+mn-lt"/>
              </a:rPr>
              <a:t>How we describe the data</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940" y="1241043"/>
            <a:ext cx="3266942" cy="486888"/>
          </a:xfrm>
          <a:prstGeom prst="rect">
            <a:avLst/>
          </a:prstGeom>
        </p:spPr>
      </p:pic>
      <p:sp>
        <p:nvSpPr>
          <p:cNvPr id="3" name="Footer Placeholder 2">
            <a:extLst>
              <a:ext uri="{FF2B5EF4-FFF2-40B4-BE49-F238E27FC236}">
                <a16:creationId xmlns:a16="http://schemas.microsoft.com/office/drawing/2014/main" id="{5EE70D26-1B9A-4862-B450-CDF6DA76867A}"/>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86034196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a:xfrm>
            <a:off x="205175" y="3314998"/>
            <a:ext cx="10515600" cy="2808419"/>
          </a:xfrm>
          <a:prstGeom prst="rect">
            <a:avLst/>
          </a:prstGeom>
        </p:spPr>
        <p:txBody>
          <a:bodyPr>
            <a:normAutofit/>
          </a:bodyPr>
          <a:lstStyle/>
          <a:p>
            <a:r>
              <a:rPr lang="en-US" sz="3200" b="1" dirty="0"/>
              <a:t>The Request</a:t>
            </a:r>
          </a:p>
          <a:p>
            <a:pPr lvl="1"/>
            <a:r>
              <a:rPr lang="en-US" sz="2800" dirty="0"/>
              <a:t>The CMO wants a sales &amp; market share analysis</a:t>
            </a:r>
          </a:p>
          <a:p>
            <a:pPr lvl="2"/>
            <a:r>
              <a:rPr lang="en-US" sz="2400" dirty="0"/>
              <a:t>What product categories and segments show recent trends</a:t>
            </a:r>
          </a:p>
          <a:p>
            <a:pPr lvl="2"/>
            <a:r>
              <a:rPr lang="en-US" sz="2400" dirty="0"/>
              <a:t>What product segments are meeting our Budget goals?</a:t>
            </a:r>
          </a:p>
          <a:p>
            <a:pPr lvl="2"/>
            <a:r>
              <a:rPr lang="en-US" sz="2400" dirty="0"/>
              <a:t>How well do </a:t>
            </a:r>
            <a:r>
              <a:rPr lang="en-US" sz="2400" dirty="0" err="1"/>
              <a:t>VanArsdel’s</a:t>
            </a:r>
            <a:r>
              <a:rPr lang="en-US" sz="2400" dirty="0"/>
              <a:t> products sell compared to 3</a:t>
            </a:r>
            <a:r>
              <a:rPr lang="en-US" sz="2400" baseline="30000" dirty="0"/>
              <a:t>rd</a:t>
            </a:r>
            <a:r>
              <a:rPr lang="en-US" sz="2400" dirty="0"/>
              <a:t> Party?</a:t>
            </a:r>
          </a:p>
          <a:p>
            <a:pPr lvl="2"/>
            <a:r>
              <a:rPr lang="en-US" sz="2400" dirty="0"/>
              <a:t>How do we perform nationwide vs. international for our products?</a:t>
            </a:r>
          </a:p>
        </p:txBody>
      </p:sp>
      <p:sp>
        <p:nvSpPr>
          <p:cNvPr id="3" name="Footer Placeholder 2">
            <a:extLst>
              <a:ext uri="{FF2B5EF4-FFF2-40B4-BE49-F238E27FC236}">
                <a16:creationId xmlns:a16="http://schemas.microsoft.com/office/drawing/2014/main" id="{5EE70D26-1B9A-4862-B450-CDF6DA76867A}"/>
              </a:ext>
            </a:extLst>
          </p:cNvPr>
          <p:cNvSpPr>
            <a:spLocks noGrp="1"/>
          </p:cNvSpPr>
          <p:nvPr>
            <p:ph type="ftr" sz="quarter" idx="4294967295"/>
          </p:nvPr>
        </p:nvSpPr>
        <p:spPr>
          <a:xfrm>
            <a:off x="3595254" y="6477337"/>
            <a:ext cx="4114800" cy="228600"/>
          </a:xfrm>
        </p:spPr>
        <p:txBody>
          <a:bodyPr/>
          <a:lstStyle/>
          <a:p>
            <a:r>
              <a:rPr lang="en-US" dirty="0">
                <a:solidFill>
                  <a:prstClr val="black">
                    <a:tint val="75000"/>
                  </a:prstClr>
                </a:solidFill>
              </a:rPr>
              <a:t>© 2017 Microsoft. All rights reserved.</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Who are we?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03557" y="797886"/>
            <a:ext cx="2325383" cy="346563"/>
          </a:xfrm>
          <a:prstGeom prst="rect">
            <a:avLst/>
          </a:prstGeom>
        </p:spPr>
      </p:pic>
      <p:sp>
        <p:nvSpPr>
          <p:cNvPr id="11" name="TextBox 10">
            <a:extLst>
              <a:ext uri="{FF2B5EF4-FFF2-40B4-BE49-F238E27FC236}">
                <a16:creationId xmlns:a16="http://schemas.microsoft.com/office/drawing/2014/main" id="{8DAFF5E1-44B2-4B38-9A78-389D385345A6}"/>
              </a:ext>
            </a:extLst>
          </p:cNvPr>
          <p:cNvSpPr txBox="1"/>
          <p:nvPr/>
        </p:nvSpPr>
        <p:spPr>
          <a:xfrm>
            <a:off x="163060" y="837421"/>
            <a:ext cx="10806546" cy="2123658"/>
          </a:xfrm>
          <a:prstGeom prst="rect">
            <a:avLst/>
          </a:prstGeom>
          <a:noFill/>
        </p:spPr>
        <p:txBody>
          <a:bodyPr wrap="square" rtlCol="0">
            <a:spAutoFit/>
          </a:bodyPr>
          <a:lstStyle/>
          <a:p>
            <a:pPr marL="285750" indent="-285750">
              <a:buFont typeface="Arial" panose="020B0604020202020204" pitchFamily="34" charset="0"/>
              <a:buChar char="•"/>
            </a:pPr>
            <a:r>
              <a:rPr lang="en-US" sz="3600" b="1" dirty="0">
                <a:latin typeface="Segoe Pro" panose="020B0502040504020203" pitchFamily="34" charset="0"/>
              </a:rPr>
              <a:t>VanArsdel</a:t>
            </a:r>
            <a:endParaRPr lang="en-US" sz="3200" b="1" dirty="0">
              <a:latin typeface="Segoe Pro Light" panose="020B0302040504020203" pitchFamily="34" charset="0"/>
            </a:endParaRPr>
          </a:p>
          <a:p>
            <a:pPr marL="742950" lvl="1" indent="-285750">
              <a:buFont typeface="Arial" panose="020B0604020202020204" pitchFamily="34" charset="0"/>
              <a:buChar char="•"/>
            </a:pPr>
            <a:r>
              <a:rPr lang="en-US" sz="2400" dirty="0">
                <a:latin typeface="Segoe Pro Light" panose="020B0302040504020203" pitchFamily="34" charset="0"/>
              </a:rPr>
              <a:t>Manufactures and sells sporting goods</a:t>
            </a:r>
          </a:p>
          <a:p>
            <a:pPr marL="742950" lvl="1" indent="-285750">
              <a:buFont typeface="Arial" panose="020B0604020202020204" pitchFamily="34" charset="0"/>
              <a:buChar char="•"/>
            </a:pPr>
            <a:r>
              <a:rPr lang="en-US" sz="2400" dirty="0">
                <a:latin typeface="Segoe Pro Light" panose="020B0302040504020203" pitchFamily="34" charset="0"/>
              </a:rPr>
              <a:t>Has invested heavily in R&amp;D for products for customers</a:t>
            </a:r>
          </a:p>
          <a:p>
            <a:pPr marL="742950" lvl="1" indent="-285750">
              <a:buFont typeface="Arial" panose="020B0604020202020204" pitchFamily="34" charset="0"/>
              <a:buChar char="•"/>
            </a:pPr>
            <a:r>
              <a:rPr lang="en-US" sz="2400" dirty="0">
                <a:latin typeface="Segoe Pro Light" panose="020B0302040504020203" pitchFamily="34" charset="0"/>
              </a:rPr>
              <a:t>Sales come from its own manufactured products and other manufactures</a:t>
            </a:r>
          </a:p>
          <a:p>
            <a:pPr marL="742950" lvl="1" indent="-285750">
              <a:buFont typeface="Arial" panose="020B0604020202020204" pitchFamily="34" charset="0"/>
              <a:buChar char="•"/>
            </a:pPr>
            <a:r>
              <a:rPr lang="en-US" sz="2400" dirty="0">
                <a:latin typeface="Segoe Pro Light" panose="020B0302040504020203" pitchFamily="34" charset="0"/>
              </a:rPr>
              <a:t>Sells directly to consumers nationwide &amp; international</a:t>
            </a:r>
          </a:p>
        </p:txBody>
      </p:sp>
    </p:spTree>
    <p:extLst>
      <p:ext uri="{BB962C8B-B14F-4D97-AF65-F5344CB8AC3E}">
        <p14:creationId xmlns:p14="http://schemas.microsoft.com/office/powerpoint/2010/main" val="337880827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a:xfrm>
            <a:off x="269804" y="1453644"/>
            <a:ext cx="10515600" cy="2808419"/>
          </a:xfrm>
          <a:prstGeom prst="rect">
            <a:avLst/>
          </a:prstGeom>
        </p:spPr>
        <p:txBody>
          <a:bodyPr>
            <a:normAutofit/>
          </a:bodyPr>
          <a:lstStyle/>
          <a:p>
            <a:r>
              <a:rPr lang="en-US" sz="3200" b="1" dirty="0"/>
              <a:t>Main Requests </a:t>
            </a:r>
          </a:p>
          <a:p>
            <a:pPr lvl="1"/>
            <a:r>
              <a:rPr lang="en-US" dirty="0"/>
              <a:t>Actual / Budget – Actual % to Budget</a:t>
            </a:r>
          </a:p>
          <a:p>
            <a:pPr lvl="1"/>
            <a:r>
              <a:rPr lang="en-US" dirty="0"/>
              <a:t>Unit Cost vs. Unit Profit</a:t>
            </a:r>
          </a:p>
          <a:p>
            <a:pPr lvl="1"/>
            <a:r>
              <a:rPr lang="en-US" dirty="0"/>
              <a:t>Year over Year Revenue</a:t>
            </a:r>
          </a:p>
          <a:p>
            <a:pPr lvl="1"/>
            <a:r>
              <a:rPr lang="en-US" dirty="0"/>
              <a:t>Month to Date/Prior Month</a:t>
            </a:r>
          </a:p>
          <a:p>
            <a:pPr lvl="1"/>
            <a:r>
              <a:rPr lang="en-US" dirty="0"/>
              <a:t>Revenue % of Category</a:t>
            </a:r>
          </a:p>
          <a:p>
            <a:pPr lvl="1"/>
            <a:endParaRPr lang="en-US" sz="2400" dirty="0"/>
          </a:p>
        </p:txBody>
      </p:sp>
      <p:sp>
        <p:nvSpPr>
          <p:cNvPr id="3" name="Footer Placeholder 2">
            <a:extLst>
              <a:ext uri="{FF2B5EF4-FFF2-40B4-BE49-F238E27FC236}">
                <a16:creationId xmlns:a16="http://schemas.microsoft.com/office/drawing/2014/main" id="{5EE70D26-1B9A-4862-B450-CDF6DA76867A}"/>
              </a:ext>
            </a:extLst>
          </p:cNvPr>
          <p:cNvSpPr>
            <a:spLocks noGrp="1"/>
          </p:cNvSpPr>
          <p:nvPr>
            <p:ph type="ftr" sz="quarter" idx="4294967295"/>
          </p:nvPr>
        </p:nvSpPr>
        <p:spPr>
          <a:xfrm>
            <a:off x="3595254" y="6477337"/>
            <a:ext cx="4114800" cy="228600"/>
          </a:xfrm>
        </p:spPr>
        <p:txBody>
          <a:bodyPr/>
          <a:lstStyle/>
          <a:p>
            <a:r>
              <a:rPr lang="en-US" dirty="0">
                <a:solidFill>
                  <a:prstClr val="black">
                    <a:tint val="75000"/>
                  </a:prstClr>
                </a:solidFill>
              </a:rPr>
              <a:t>© 2017 Microsoft. All rights reserved.</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Who are we?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70645" y="1280363"/>
            <a:ext cx="2325383" cy="346563"/>
          </a:xfrm>
          <a:prstGeom prst="rect">
            <a:avLst/>
          </a:prstGeom>
        </p:spPr>
      </p:pic>
      <p:sp>
        <p:nvSpPr>
          <p:cNvPr id="9" name="Title 1">
            <a:extLst>
              <a:ext uri="{FF2B5EF4-FFF2-40B4-BE49-F238E27FC236}">
                <a16:creationId xmlns:a16="http://schemas.microsoft.com/office/drawing/2014/main" id="{E29B3ACD-2FA7-4CE0-BC5D-A8D4DC3719B5}"/>
              </a:ext>
            </a:extLst>
          </p:cNvPr>
          <p:cNvSpPr>
            <a:spLocks noGrp="1"/>
          </p:cNvSpPr>
          <p:nvPr>
            <p:ph type="title"/>
          </p:nvPr>
        </p:nvSpPr>
        <p:spPr>
          <a:xfrm>
            <a:off x="95972" y="693874"/>
            <a:ext cx="10515600" cy="695034"/>
          </a:xfrm>
        </p:spPr>
        <p:txBody>
          <a:bodyPr vert="horz" wrap="square" lIns="146304" tIns="91440" rIns="146304" bIns="91440" rtlCol="0" anchor="t">
            <a:noAutofit/>
          </a:bodyPr>
          <a:lstStyle/>
          <a:p>
            <a:r>
              <a:rPr lang="en-US" sz="2800" b="1" dirty="0">
                <a:latin typeface="+mn-lt"/>
              </a:rPr>
              <a:t>We report on Actual &amp; Budget Revenue; Units, Cost &amp; Gross Profit</a:t>
            </a:r>
          </a:p>
        </p:txBody>
      </p:sp>
      <p:sp>
        <p:nvSpPr>
          <p:cNvPr id="10" name="Text Placeholder 3">
            <a:extLst>
              <a:ext uri="{FF2B5EF4-FFF2-40B4-BE49-F238E27FC236}">
                <a16:creationId xmlns:a16="http://schemas.microsoft.com/office/drawing/2014/main" id="{0093B2E6-D6CB-4659-A5ED-9EAEE1F5EE75}"/>
              </a:ext>
            </a:extLst>
          </p:cNvPr>
          <p:cNvSpPr txBox="1">
            <a:spLocks/>
          </p:cNvSpPr>
          <p:nvPr/>
        </p:nvSpPr>
        <p:spPr>
          <a:xfrm>
            <a:off x="269804" y="4049856"/>
            <a:ext cx="10515600" cy="2427481"/>
          </a:xfrm>
          <a:prstGeom prst="rect">
            <a:avLst/>
          </a:prstGeom>
        </p:spPr>
        <p:txBody>
          <a:bodyPr vert="horz" lIns="91440" tIns="45720" rIns="91440" bIns="45720" rtlCol="0">
            <a:normAutofit/>
          </a:bodyPr>
          <a:lst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t>How we Describe our Data</a:t>
            </a:r>
          </a:p>
          <a:p>
            <a:pPr lvl="1"/>
            <a:r>
              <a:rPr lang="en-US" dirty="0"/>
              <a:t>Product Category &amp; Segment</a:t>
            </a:r>
          </a:p>
          <a:p>
            <a:pPr lvl="1"/>
            <a:r>
              <a:rPr lang="en-US" dirty="0"/>
              <a:t>By Customer</a:t>
            </a:r>
          </a:p>
          <a:p>
            <a:pPr lvl="1"/>
            <a:r>
              <a:rPr lang="en-US" dirty="0"/>
              <a:t>By Date &amp; GEO</a:t>
            </a:r>
          </a:p>
          <a:p>
            <a:pPr lvl="1"/>
            <a:r>
              <a:rPr lang="en-US" dirty="0"/>
              <a:t>By Budget vs. Actuals</a:t>
            </a:r>
          </a:p>
          <a:p>
            <a:pPr lvl="1"/>
            <a:endParaRPr lang="en-US" dirty="0"/>
          </a:p>
        </p:txBody>
      </p:sp>
    </p:spTree>
    <p:extLst>
      <p:ext uri="{BB962C8B-B14F-4D97-AF65-F5344CB8AC3E}">
        <p14:creationId xmlns:p14="http://schemas.microsoft.com/office/powerpoint/2010/main" val="27552937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62B44-D5F6-4891-89F8-3E06B52122C9}"/>
              </a:ext>
            </a:extLst>
          </p:cNvPr>
          <p:cNvSpPr>
            <a:spLocks noGrp="1"/>
          </p:cNvSpPr>
          <p:nvPr>
            <p:ph type="title"/>
          </p:nvPr>
        </p:nvSpPr>
        <p:spPr>
          <a:xfrm>
            <a:off x="26189" y="66864"/>
            <a:ext cx="10907422" cy="494840"/>
          </a:xfrm>
        </p:spPr>
        <p:txBody>
          <a:bodyPr>
            <a:noAutofit/>
          </a:bodyPr>
          <a:lstStyle/>
          <a:p>
            <a:r>
              <a:rPr lang="en-US" b="1" dirty="0">
                <a:latin typeface="Segoe Pro" panose="020B0502040504020203" pitchFamily="34" charset="0"/>
              </a:rPr>
              <a:t>Where do we Start? Ask the Right Questions</a:t>
            </a:r>
          </a:p>
        </p:txBody>
      </p:sp>
      <p:sp>
        <p:nvSpPr>
          <p:cNvPr id="8" name="Text Placeholder 2">
            <a:extLst>
              <a:ext uri="{FF2B5EF4-FFF2-40B4-BE49-F238E27FC236}">
                <a16:creationId xmlns:a16="http://schemas.microsoft.com/office/drawing/2014/main" id="{76F27978-0AC2-4795-8BD9-8AD3C0E0F90D}"/>
              </a:ext>
            </a:extLst>
          </p:cNvPr>
          <p:cNvSpPr>
            <a:spLocks noGrp="1"/>
          </p:cNvSpPr>
          <p:nvPr>
            <p:ph type="body" sz="quarter" idx="13"/>
          </p:nvPr>
        </p:nvSpPr>
        <p:spPr>
          <a:xfrm>
            <a:off x="26189" y="674217"/>
            <a:ext cx="10907422" cy="5509565"/>
          </a:xfrm>
        </p:spPr>
        <p:txBody>
          <a:bodyPr>
            <a:normAutofit fontScale="92500" lnSpcReduction="20000"/>
          </a:bodyPr>
          <a:lstStyle/>
          <a:p>
            <a:pPr marL="0" indent="0">
              <a:buNone/>
            </a:pPr>
            <a:r>
              <a:rPr lang="en-US" dirty="0"/>
              <a:t>Start with answering basic questions about your project</a:t>
            </a:r>
          </a:p>
          <a:p>
            <a:pPr marL="0" indent="0">
              <a:buNone/>
            </a:pPr>
            <a:endParaRPr lang="en-US" dirty="0"/>
          </a:p>
          <a:p>
            <a:r>
              <a:rPr lang="en-US" sz="3200" dirty="0"/>
              <a:t>Question 1: </a:t>
            </a:r>
          </a:p>
          <a:p>
            <a:r>
              <a:rPr lang="en-US" sz="3200" b="1" dirty="0"/>
              <a:t>What Data do we need?</a:t>
            </a:r>
          </a:p>
          <a:p>
            <a:pPr lvl="1"/>
            <a:r>
              <a:rPr lang="en-US" sz="2800" dirty="0">
                <a:latin typeface="+mn-lt"/>
              </a:rPr>
              <a:t>What fields and tables are required to answer the questions?</a:t>
            </a:r>
            <a:br>
              <a:rPr lang="en-US" sz="2800" dirty="0">
                <a:latin typeface="+mn-lt"/>
              </a:rPr>
            </a:br>
            <a:endParaRPr lang="en-US" sz="3200" b="1" dirty="0">
              <a:latin typeface="Segoe Pro" panose="020B0502040504020203" pitchFamily="34" charset="0"/>
            </a:endParaRPr>
          </a:p>
          <a:p>
            <a:r>
              <a:rPr lang="en-US" sz="3200" dirty="0">
                <a:latin typeface="Segoe Pro" panose="020B0502040504020203" pitchFamily="34" charset="0"/>
              </a:rPr>
              <a:t>Question 2</a:t>
            </a:r>
          </a:p>
          <a:p>
            <a:r>
              <a:rPr lang="en-US" sz="3200" b="1" dirty="0">
                <a:latin typeface="Segoe Pro" panose="020B0502040504020203" pitchFamily="34" charset="0"/>
              </a:rPr>
              <a:t>What Data do we have?</a:t>
            </a:r>
          </a:p>
          <a:p>
            <a:pPr lvl="1"/>
            <a:r>
              <a:rPr lang="en-US" sz="2800" dirty="0">
                <a:latin typeface="+mn-lt"/>
              </a:rPr>
              <a:t>What do I have currently have that is relevant to this project? </a:t>
            </a:r>
            <a:br>
              <a:rPr lang="en-US" sz="2800" dirty="0">
                <a:latin typeface="+mn-lt"/>
              </a:rPr>
            </a:br>
            <a:endParaRPr lang="en-US" dirty="0">
              <a:latin typeface="+mn-lt"/>
            </a:endParaRPr>
          </a:p>
          <a:p>
            <a:r>
              <a:rPr lang="en-US" sz="3200" dirty="0"/>
              <a:t>Question 3</a:t>
            </a:r>
          </a:p>
          <a:p>
            <a:r>
              <a:rPr lang="en-US" sz="3200" b="1" dirty="0"/>
              <a:t>What Data do we transform?</a:t>
            </a:r>
          </a:p>
          <a:p>
            <a:pPr lvl="1"/>
            <a:r>
              <a:rPr lang="en-US" sz="2800" dirty="0">
                <a:latin typeface="+mn-lt"/>
              </a:rPr>
              <a:t>What data do I need to optimize to be in the correct shape?</a:t>
            </a:r>
          </a:p>
        </p:txBody>
      </p:sp>
    </p:spTree>
    <p:extLst>
      <p:ext uri="{BB962C8B-B14F-4D97-AF65-F5344CB8AC3E}">
        <p14:creationId xmlns:p14="http://schemas.microsoft.com/office/powerpoint/2010/main" val="4469359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1000"/>
                                        <p:tgtEl>
                                          <p:spTgt spid="8">
                                            <p:txEl>
                                              <p:pRg st="2" end="2"/>
                                            </p:txEl>
                                          </p:spTgt>
                                        </p:tgtEl>
                                      </p:cBhvr>
                                    </p:animEffect>
                                    <p:anim calcmode="lin" valueType="num">
                                      <p:cBhvr>
                                        <p:cTn id="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3" end="3"/>
                                            </p:txEl>
                                          </p:spTgt>
                                        </p:tgtEl>
                                        <p:attrNameLst>
                                          <p:attrName>style.visibility</p:attrName>
                                        </p:attrNameLst>
                                      </p:cBhvr>
                                      <p:to>
                                        <p:strVal val="visible"/>
                                      </p:to>
                                    </p:set>
                                    <p:animEffect transition="in" filter="fade">
                                      <p:cBhvr>
                                        <p:cTn id="14" dur="1000"/>
                                        <p:tgtEl>
                                          <p:spTgt spid="8">
                                            <p:txEl>
                                              <p:pRg st="3" end="3"/>
                                            </p:txEl>
                                          </p:spTgt>
                                        </p:tgtEl>
                                      </p:cBhvr>
                                    </p:animEffect>
                                    <p:anim calcmode="lin" valueType="num">
                                      <p:cBhvr>
                                        <p:cTn id="15"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1000"/>
                                        <p:tgtEl>
                                          <p:spTgt spid="8">
                                            <p:txEl>
                                              <p:pRg st="4" end="4"/>
                                            </p:txEl>
                                          </p:spTgt>
                                        </p:tgtEl>
                                      </p:cBhvr>
                                    </p:animEffect>
                                    <p:anim calcmode="lin" valueType="num">
                                      <p:cBhvr>
                                        <p:cTn id="22"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fade">
                                      <p:cBhvr>
                                        <p:cTn id="28" dur="1000"/>
                                        <p:tgtEl>
                                          <p:spTgt spid="8">
                                            <p:txEl>
                                              <p:pRg st="5" end="5"/>
                                            </p:txEl>
                                          </p:spTgt>
                                        </p:tgtEl>
                                      </p:cBhvr>
                                    </p:animEffect>
                                    <p:anim calcmode="lin" valueType="num">
                                      <p:cBhvr>
                                        <p:cTn id="29"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Effect transition="in" filter="fade">
                                      <p:cBhvr>
                                        <p:cTn id="35" dur="1000"/>
                                        <p:tgtEl>
                                          <p:spTgt spid="8">
                                            <p:txEl>
                                              <p:pRg st="6" end="6"/>
                                            </p:txEl>
                                          </p:spTgt>
                                        </p:tgtEl>
                                      </p:cBhvr>
                                    </p:animEffect>
                                    <p:anim calcmode="lin" valueType="num">
                                      <p:cBhvr>
                                        <p:cTn id="36"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1000"/>
                                        <p:tgtEl>
                                          <p:spTgt spid="8">
                                            <p:txEl>
                                              <p:pRg st="7" end="7"/>
                                            </p:txEl>
                                          </p:spTgt>
                                        </p:tgtEl>
                                      </p:cBhvr>
                                    </p:animEffect>
                                    <p:anim calcmode="lin" valueType="num">
                                      <p:cBhvr>
                                        <p:cTn id="43"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
                                            <p:txEl>
                                              <p:pRg st="8" end="8"/>
                                            </p:txEl>
                                          </p:spTgt>
                                        </p:tgtEl>
                                        <p:attrNameLst>
                                          <p:attrName>style.visibility</p:attrName>
                                        </p:attrNameLst>
                                      </p:cBhvr>
                                      <p:to>
                                        <p:strVal val="visible"/>
                                      </p:to>
                                    </p:set>
                                    <p:animEffect transition="in" filter="fade">
                                      <p:cBhvr>
                                        <p:cTn id="49" dur="1000"/>
                                        <p:tgtEl>
                                          <p:spTgt spid="8">
                                            <p:txEl>
                                              <p:pRg st="8" end="8"/>
                                            </p:txEl>
                                          </p:spTgt>
                                        </p:tgtEl>
                                      </p:cBhvr>
                                    </p:animEffect>
                                    <p:anim calcmode="lin" valueType="num">
                                      <p:cBhvr>
                                        <p:cTn id="50"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
                                            <p:txEl>
                                              <p:pRg st="9" end="9"/>
                                            </p:txEl>
                                          </p:spTgt>
                                        </p:tgtEl>
                                        <p:attrNameLst>
                                          <p:attrName>style.visibility</p:attrName>
                                        </p:attrNameLst>
                                      </p:cBhvr>
                                      <p:to>
                                        <p:strVal val="visible"/>
                                      </p:to>
                                    </p:set>
                                    <p:animEffect transition="in" filter="fade">
                                      <p:cBhvr>
                                        <p:cTn id="56" dur="1000"/>
                                        <p:tgtEl>
                                          <p:spTgt spid="8">
                                            <p:txEl>
                                              <p:pRg st="9" end="9"/>
                                            </p:txEl>
                                          </p:spTgt>
                                        </p:tgtEl>
                                      </p:cBhvr>
                                    </p:animEffect>
                                    <p:anim calcmode="lin" valueType="num">
                                      <p:cBhvr>
                                        <p:cTn id="57" dur="1000" fill="hold"/>
                                        <p:tgtEl>
                                          <p:spTgt spid="8">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8">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8">
                                            <p:txEl>
                                              <p:pRg st="10" end="10"/>
                                            </p:txEl>
                                          </p:spTgt>
                                        </p:tgtEl>
                                        <p:attrNameLst>
                                          <p:attrName>style.visibility</p:attrName>
                                        </p:attrNameLst>
                                      </p:cBhvr>
                                      <p:to>
                                        <p:strVal val="visible"/>
                                      </p:to>
                                    </p:set>
                                    <p:animEffect transition="in" filter="fade">
                                      <p:cBhvr>
                                        <p:cTn id="63" dur="1000"/>
                                        <p:tgtEl>
                                          <p:spTgt spid="8">
                                            <p:txEl>
                                              <p:pRg st="10" end="10"/>
                                            </p:txEl>
                                          </p:spTgt>
                                        </p:tgtEl>
                                      </p:cBhvr>
                                    </p:animEffect>
                                    <p:anim calcmode="lin" valueType="num">
                                      <p:cBhvr>
                                        <p:cTn id="64"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8">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85A4C12-1FBA-4FF1-B314-1199A4D50812}"/>
              </a:ext>
            </a:extLst>
          </p:cNvPr>
          <p:cNvSpPr>
            <a:spLocks noGrp="1"/>
          </p:cNvSpPr>
          <p:nvPr>
            <p:ph type="ftr" sz="quarter" idx="12"/>
          </p:nvPr>
        </p:nvSpPr>
        <p:spPr/>
        <p:txBody>
          <a:bodyPr/>
          <a:lstStyle/>
          <a:p>
            <a:r>
              <a:rPr lang="en-US"/>
              <a:t>© 2017 Microsoft. All rights reserved.</a:t>
            </a:r>
            <a:endParaRPr lang="en-US" dirty="0"/>
          </a:p>
        </p:txBody>
      </p:sp>
      <p:sp>
        <p:nvSpPr>
          <p:cNvPr id="3" name="Title 2">
            <a:extLst>
              <a:ext uri="{FF2B5EF4-FFF2-40B4-BE49-F238E27FC236}">
                <a16:creationId xmlns:a16="http://schemas.microsoft.com/office/drawing/2014/main" id="{E5116483-1FA7-47AD-BCB7-4DD76DC3723A}"/>
              </a:ext>
            </a:extLst>
          </p:cNvPr>
          <p:cNvSpPr>
            <a:spLocks noGrp="1"/>
          </p:cNvSpPr>
          <p:nvPr>
            <p:ph type="title"/>
          </p:nvPr>
        </p:nvSpPr>
        <p:spPr/>
        <p:txBody>
          <a:bodyPr>
            <a:normAutofit fontScale="90000"/>
          </a:bodyPr>
          <a:lstStyle/>
          <a:p>
            <a:r>
              <a:rPr lang="en-US" dirty="0"/>
              <a:t>Module 2 – Exercise</a:t>
            </a:r>
          </a:p>
        </p:txBody>
      </p:sp>
      <p:sp>
        <p:nvSpPr>
          <p:cNvPr id="4" name="Text Placeholder 3">
            <a:extLst>
              <a:ext uri="{FF2B5EF4-FFF2-40B4-BE49-F238E27FC236}">
                <a16:creationId xmlns:a16="http://schemas.microsoft.com/office/drawing/2014/main" id="{5BC4AAB8-B195-415A-A734-C7FF5D47308E}"/>
              </a:ext>
            </a:extLst>
          </p:cNvPr>
          <p:cNvSpPr>
            <a:spLocks noGrp="1"/>
          </p:cNvSpPr>
          <p:nvPr>
            <p:ph type="body" sz="quarter" idx="13"/>
          </p:nvPr>
        </p:nvSpPr>
        <p:spPr/>
        <p:txBody>
          <a:bodyPr/>
          <a:lstStyle/>
          <a:p>
            <a:pPr marL="0" indent="0">
              <a:buNone/>
            </a:pPr>
            <a:r>
              <a:rPr lang="en-US" b="1" dirty="0"/>
              <a:t>Let’s go over the Data Discovery Process</a:t>
            </a:r>
          </a:p>
          <a:p>
            <a:pPr marL="0" indent="0">
              <a:buNone/>
            </a:pPr>
            <a:r>
              <a:rPr lang="en-US" dirty="0"/>
              <a:t>Explore the </a:t>
            </a:r>
            <a:r>
              <a:rPr lang="en-US" dirty="0" err="1"/>
              <a:t>VanArsdel’s</a:t>
            </a:r>
            <a:r>
              <a:rPr lang="en-US" dirty="0"/>
              <a:t> Actuals &amp; Budgets in Power BI</a:t>
            </a:r>
          </a:p>
          <a:p>
            <a:pPr marL="0" indent="0">
              <a:buNone/>
            </a:pPr>
            <a:endParaRPr lang="en-US" b="1" dirty="0"/>
          </a:p>
          <a:p>
            <a:r>
              <a:rPr lang="en-US" dirty="0"/>
              <a:t>What do we need? </a:t>
            </a:r>
          </a:p>
          <a:p>
            <a:pPr lvl="1"/>
            <a:r>
              <a:rPr lang="en-US" dirty="0"/>
              <a:t>Facts &amp; Dimensions Tables, aggregations &amp; measures </a:t>
            </a:r>
          </a:p>
          <a:p>
            <a:r>
              <a:rPr lang="en-US" dirty="0"/>
              <a:t>What do we have? </a:t>
            </a:r>
          </a:p>
          <a:p>
            <a:pPr lvl="1"/>
            <a:r>
              <a:rPr lang="en-US" dirty="0"/>
              <a:t>Explore the files for Module 2 – What is missing?</a:t>
            </a:r>
          </a:p>
          <a:p>
            <a:r>
              <a:rPr lang="en-US" dirty="0"/>
              <a:t>What do we transform? </a:t>
            </a:r>
          </a:p>
          <a:p>
            <a:endParaRPr lang="en-US" dirty="0"/>
          </a:p>
          <a:p>
            <a:endParaRPr lang="en-US" dirty="0"/>
          </a:p>
        </p:txBody>
      </p:sp>
    </p:spTree>
    <p:extLst>
      <p:ext uri="{BB962C8B-B14F-4D97-AF65-F5344CB8AC3E}">
        <p14:creationId xmlns:p14="http://schemas.microsoft.com/office/powerpoint/2010/main" val="1802675273"/>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latin typeface="+mn-lt"/>
              </a:rPr>
              <a:t>How do you turn a common Excel report into a Data Model</a:t>
            </a:r>
          </a:p>
        </p:txBody>
      </p:sp>
      <p:sp>
        <p:nvSpPr>
          <p:cNvPr id="4" name="Text Placeholder 3"/>
          <p:cNvSpPr>
            <a:spLocks noGrp="1"/>
          </p:cNvSpPr>
          <p:nvPr>
            <p:ph idx="1"/>
          </p:nvPr>
        </p:nvSpPr>
        <p:spPr>
          <a:xfrm>
            <a:off x="838200" y="1253331"/>
            <a:ext cx="10515600" cy="4351338"/>
          </a:xfrm>
          <a:prstGeom prst="rect">
            <a:avLst/>
          </a:prstGeom>
        </p:spPr>
        <p:txBody>
          <a:bodyPr/>
          <a:lstStyle/>
          <a:p>
            <a:r>
              <a:rPr lang="en-US" sz="2400" dirty="0"/>
              <a:t>One Excel sheet with multiple columns</a:t>
            </a:r>
          </a:p>
          <a:p>
            <a:r>
              <a:rPr lang="en-US" sz="2400" dirty="0"/>
              <a:t>What am I counting or aggregating (</a:t>
            </a:r>
            <a:r>
              <a:rPr lang="en-US" sz="2400" dirty="0" err="1"/>
              <a:t>FactTable</a:t>
            </a:r>
            <a:r>
              <a:rPr lang="en-US" sz="2400" dirty="0"/>
              <a:t>)</a:t>
            </a:r>
          </a:p>
        </p:txBody>
      </p:sp>
      <p:sp>
        <p:nvSpPr>
          <p:cNvPr id="11" name="Text Placeholder 3"/>
          <p:cNvSpPr>
            <a:spLocks noGrp="1"/>
          </p:cNvSpPr>
          <p:nvPr>
            <p:ph type="body" sz="quarter" idx="4294967295"/>
          </p:nvPr>
        </p:nvSpPr>
        <p:spPr>
          <a:xfrm>
            <a:off x="838200" y="2769190"/>
            <a:ext cx="11142662" cy="1736725"/>
          </a:xfrm>
          <a:prstGeom prst="rect">
            <a:avLst/>
          </a:prstGeom>
        </p:spPr>
        <p:txBody>
          <a:bodyPr>
            <a:normAutofit lnSpcReduction="10000"/>
          </a:bodyPr>
          <a:lstStyle/>
          <a:p>
            <a:r>
              <a:rPr lang="en-US" sz="2400" dirty="0"/>
              <a:t>By Product Category</a:t>
            </a:r>
          </a:p>
          <a:p>
            <a:pPr lvl="0"/>
            <a:r>
              <a:rPr lang="en-US" sz="2400" dirty="0"/>
              <a:t>By Product Segment</a:t>
            </a:r>
          </a:p>
          <a:p>
            <a:r>
              <a:rPr lang="en-US" sz="2400" dirty="0"/>
              <a:t>By Campaign</a:t>
            </a:r>
          </a:p>
          <a:p>
            <a:pPr lvl="0"/>
            <a:r>
              <a:rPr lang="en-US" sz="2400" dirty="0"/>
              <a:t>By Customer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Denormalized to a Data Model</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itle 1"/>
          <p:cNvSpPr txBox="1">
            <a:spLocks/>
          </p:cNvSpPr>
          <p:nvPr/>
        </p:nvSpPr>
        <p:spPr>
          <a:xfrm>
            <a:off x="355042" y="2176595"/>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latin typeface="+mn-lt"/>
              </a:rPr>
              <a:t>How we describe the data</a:t>
            </a:r>
          </a:p>
        </p:txBody>
      </p:sp>
      <p:pic>
        <p:nvPicPr>
          <p:cNvPr id="3" name="Picture 2">
            <a:extLst>
              <a:ext uri="{FF2B5EF4-FFF2-40B4-BE49-F238E27FC236}">
                <a16:creationId xmlns:a16="http://schemas.microsoft.com/office/drawing/2014/main" id="{0965D973-57F5-437C-8D12-7654DD810837}"/>
              </a:ext>
            </a:extLst>
          </p:cNvPr>
          <p:cNvPicPr>
            <a:picLocks noChangeAspect="1"/>
          </p:cNvPicPr>
          <p:nvPr/>
        </p:nvPicPr>
        <p:blipFill rotWithShape="1">
          <a:blip r:embed="rId4"/>
          <a:srcRect b="44270"/>
          <a:stretch/>
        </p:blipFill>
        <p:spPr>
          <a:xfrm>
            <a:off x="47090" y="4573053"/>
            <a:ext cx="12098326" cy="1775153"/>
          </a:xfrm>
          <a:prstGeom prst="rect">
            <a:avLst/>
          </a:prstGeom>
        </p:spPr>
      </p:pic>
      <p:sp>
        <p:nvSpPr>
          <p:cNvPr id="5" name="Footer Placeholder 4">
            <a:extLst>
              <a:ext uri="{FF2B5EF4-FFF2-40B4-BE49-F238E27FC236}">
                <a16:creationId xmlns:a16="http://schemas.microsoft.com/office/drawing/2014/main" id="{BA2BC93C-5712-4BDA-B8E4-6E68DE58DEE2}"/>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429363978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t>You have access to the data for your model, but it is not in the right “Shape”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Import Data Walkthrough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3" name="TextBox 2"/>
          <p:cNvSpPr txBox="1"/>
          <p:nvPr/>
        </p:nvSpPr>
        <p:spPr>
          <a:xfrm>
            <a:off x="355042" y="1661925"/>
            <a:ext cx="10561320" cy="128035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Start with basic Get Data queries to bring data in to the Query Editor</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Use a combination of the UI and M to transform data into a streamlined data model</a:t>
            </a:r>
          </a:p>
          <a:p>
            <a:pPr marL="800100" lvl="1" indent="-3429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4"/>
          <a:stretch>
            <a:fillRect/>
          </a:stretch>
        </p:blipFill>
        <p:spPr>
          <a:xfrm>
            <a:off x="1158481" y="2533754"/>
            <a:ext cx="9492720" cy="4071797"/>
          </a:xfrm>
          <a:prstGeom prst="rect">
            <a:avLst/>
          </a:prstGeom>
        </p:spPr>
      </p:pic>
      <p:sp>
        <p:nvSpPr>
          <p:cNvPr id="5" name="Footer Placeholder 4">
            <a:extLst>
              <a:ext uri="{FF2B5EF4-FFF2-40B4-BE49-F238E27FC236}">
                <a16:creationId xmlns:a16="http://schemas.microsoft.com/office/drawing/2014/main" id="{B9A785BC-BD9F-4B1F-8895-D9AEC6EC656B}"/>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39778401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t>If the Source mirrors the Table required by the Model, import multiple tables at once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91440"/>
            <a:ext cx="11099599" cy="584775"/>
          </a:xfrm>
          <a:prstGeom prst="rect">
            <a:avLst/>
          </a:prstGeom>
          <a:noFill/>
        </p:spPr>
        <p:txBody>
          <a:bodyPr wrap="square" rtlCol="0">
            <a:spAutoFit/>
          </a:bodyPr>
          <a:lstStyle/>
          <a:p>
            <a:pPr defTabSz="914225"/>
            <a:r>
              <a:rPr lang="en-US" sz="3200" dirty="0">
                <a:solidFill>
                  <a:prstClr val="black"/>
                </a:solidFill>
                <a:latin typeface="Segoe UI" panose="020B0502040204020203" pitchFamily="34" charset="0"/>
                <a:cs typeface="Segoe UI" panose="020B0502040204020203" pitchFamily="34" charset="0"/>
              </a:rPr>
              <a:t>Module 2 Lab:  Import Multiple Tables from a Single Source</a:t>
            </a:r>
          </a:p>
        </p:txBody>
      </p:sp>
      <p:grpSp>
        <p:nvGrpSpPr>
          <p:cNvPr id="4" name="Group 3">
            <a:extLst>
              <a:ext uri="{FF2B5EF4-FFF2-40B4-BE49-F238E27FC236}">
                <a16:creationId xmlns:a16="http://schemas.microsoft.com/office/drawing/2014/main" id="{D9746F26-3FFC-4760-B9BA-250AA5D8C9EA}"/>
              </a:ext>
            </a:extLst>
          </p:cNvPr>
          <p:cNvGrpSpPr>
            <a:grpSpLocks noChangeAspect="1"/>
          </p:cNvGrpSpPr>
          <p:nvPr/>
        </p:nvGrpSpPr>
        <p:grpSpPr>
          <a:xfrm>
            <a:off x="784707" y="1672037"/>
            <a:ext cx="10622586" cy="4862908"/>
            <a:chOff x="154061" y="1759166"/>
            <a:chExt cx="10983949" cy="5028336"/>
          </a:xfrm>
        </p:grpSpPr>
        <p:pic>
          <p:nvPicPr>
            <p:cNvPr id="10242" name="Picture 2" descr="https://sp.slalom.com/collaboration/communities/MS_PowerBI_Training/MS%20Class%20Documentation/Barbara_Working_Folder/Shape%20Images/Campaign%20pg%20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843" y="1759166"/>
              <a:ext cx="3554963" cy="1117021"/>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p:cNvSpPr txBox="1">
              <a:spLocks/>
            </p:cNvSpPr>
            <p:nvPr/>
          </p:nvSpPr>
          <p:spPr>
            <a:xfrm>
              <a:off x="154061" y="2057986"/>
              <a:ext cx="2261462" cy="524527"/>
            </a:xfrm>
            <a:prstGeom prst="rect">
              <a:avLst/>
            </a:prstGeom>
          </p:spPr>
          <p:txBody>
            <a:bodyPr vert="horz" wrap="square" lIns="146304" tIns="91440" rIns="146304" bIns="91440" rtlCol="0" anchor="t">
              <a:no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err="1">
                  <a:solidFill>
                    <a:schemeClr val="accent5"/>
                  </a:solidFill>
                </a:rPr>
                <a:t>CampaignDim</a:t>
              </a:r>
              <a:endParaRPr lang="en-US" sz="2400" b="1" dirty="0">
                <a:solidFill>
                  <a:schemeClr val="accent5"/>
                </a:solidFill>
              </a:endParaRPr>
            </a:p>
          </p:txBody>
        </p:sp>
        <p:sp>
          <p:nvSpPr>
            <p:cNvPr id="23" name="Title 1"/>
            <p:cNvSpPr txBox="1">
              <a:spLocks/>
            </p:cNvSpPr>
            <p:nvPr/>
          </p:nvSpPr>
          <p:spPr>
            <a:xfrm>
              <a:off x="1394886" y="3024700"/>
              <a:ext cx="1362496" cy="524527"/>
            </a:xfrm>
            <a:prstGeom prst="rect">
              <a:avLst/>
            </a:prstGeom>
          </p:spPr>
          <p:txBody>
            <a:bodyPr vert="horz" wrap="square" lIns="146304" tIns="91440" rIns="146304" bIns="91440" rtlCol="0" anchor="t">
              <a:no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err="1">
                  <a:solidFill>
                    <a:schemeClr val="accent5"/>
                  </a:solidFill>
                </a:rPr>
                <a:t>GeoDim</a:t>
              </a:r>
              <a:endParaRPr lang="en-US" sz="2400" b="1" dirty="0">
                <a:solidFill>
                  <a:schemeClr val="accent5"/>
                </a:solidFill>
              </a:endParaRPr>
            </a:p>
          </p:txBody>
        </p:sp>
        <p:sp>
          <p:nvSpPr>
            <p:cNvPr id="25" name="Title 1"/>
            <p:cNvSpPr txBox="1">
              <a:spLocks/>
            </p:cNvSpPr>
            <p:nvPr/>
          </p:nvSpPr>
          <p:spPr>
            <a:xfrm>
              <a:off x="2454007" y="4958128"/>
              <a:ext cx="1434517" cy="524527"/>
            </a:xfrm>
            <a:prstGeom prst="rect">
              <a:avLst/>
            </a:prstGeom>
          </p:spPr>
          <p:txBody>
            <a:bodyPr vert="horz" wrap="square" lIns="146304" tIns="91440" rIns="146304" bIns="91440" rtlCol="0" anchor="t">
              <a:no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err="1">
                  <a:solidFill>
                    <a:schemeClr val="accent5"/>
                  </a:solidFill>
                </a:rPr>
                <a:t>DateDim</a:t>
              </a:r>
              <a:endParaRPr lang="en-US" sz="2400" b="1" dirty="0">
                <a:solidFill>
                  <a:schemeClr val="accent5"/>
                </a:solidFill>
              </a:endParaRPr>
            </a:p>
          </p:txBody>
        </p:sp>
        <p:pic>
          <p:nvPicPr>
            <p:cNvPr id="10246" name="Picture 6" descr="GeoDim pg 13.png (1384×2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186" y="2640351"/>
              <a:ext cx="7338423" cy="1217231"/>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ProductDim pg 13.png (1503×2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3754" y="3621746"/>
              <a:ext cx="7261643" cy="122235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DateDim pg 13.png (1511×2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1288" y="4608263"/>
              <a:ext cx="7316722" cy="1209133"/>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Sales pg13.png (1172×2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8615" y="5581558"/>
              <a:ext cx="5478161" cy="120594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1"/>
            <p:cNvSpPr txBox="1">
              <a:spLocks/>
            </p:cNvSpPr>
            <p:nvPr/>
          </p:nvSpPr>
          <p:spPr>
            <a:xfrm>
              <a:off x="3231486" y="5924841"/>
              <a:ext cx="1268476" cy="524527"/>
            </a:xfrm>
            <a:prstGeom prst="rect">
              <a:avLst/>
            </a:prstGeom>
          </p:spPr>
          <p:txBody>
            <a:bodyPr vert="horz" wrap="square" lIns="146304" tIns="91440" rIns="146304" bIns="91440" rtlCol="0" anchor="t">
              <a:no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accent5"/>
                  </a:solidFill>
                </a:rPr>
                <a:t>Sales</a:t>
              </a:r>
            </a:p>
          </p:txBody>
        </p:sp>
        <p:sp>
          <p:nvSpPr>
            <p:cNvPr id="19" name="Title 1"/>
            <p:cNvSpPr txBox="1">
              <a:spLocks/>
            </p:cNvSpPr>
            <p:nvPr/>
          </p:nvSpPr>
          <p:spPr>
            <a:xfrm>
              <a:off x="1603355" y="3991414"/>
              <a:ext cx="1866063" cy="524527"/>
            </a:xfrm>
            <a:prstGeom prst="rect">
              <a:avLst/>
            </a:prstGeom>
          </p:spPr>
          <p:txBody>
            <a:bodyPr vert="horz" wrap="square" lIns="146304" tIns="91440" rIns="146304" bIns="91440" rtlCol="0" anchor="t">
              <a:no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err="1">
                  <a:solidFill>
                    <a:schemeClr val="accent5"/>
                  </a:solidFill>
                </a:rPr>
                <a:t>ProductDim</a:t>
              </a:r>
              <a:endParaRPr lang="en-US" sz="2400" b="1" dirty="0">
                <a:solidFill>
                  <a:schemeClr val="accent5"/>
                </a:solidFill>
              </a:endParaRPr>
            </a:p>
          </p:txBody>
        </p:sp>
      </p:grpSp>
      <p:sp>
        <p:nvSpPr>
          <p:cNvPr id="3" name="Footer Placeholder 2">
            <a:extLst>
              <a:ext uri="{FF2B5EF4-FFF2-40B4-BE49-F238E27FC236}">
                <a16:creationId xmlns:a16="http://schemas.microsoft.com/office/drawing/2014/main" id="{F14FE02F-F99F-4ECC-BBFE-3B3DE85052D0}"/>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8407988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COURSE AGENDA</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21673" y="1154546"/>
            <a:ext cx="11037454" cy="5175712"/>
          </a:xfrm>
          <a:prstGeom prst="rect">
            <a:avLst/>
          </a:prstGeom>
        </p:spPr>
        <p:txBody>
          <a:bodyPr wrap="square">
            <a:spAutoFit/>
          </a:bodyPr>
          <a:lstStyle/>
          <a:p>
            <a:pPr marL="342900" indent="-342900">
              <a:lnSpc>
                <a:spcPct val="120000"/>
              </a:lnSpc>
              <a:spcAft>
                <a:spcPts val="600"/>
              </a:spcAft>
              <a:buFont typeface="Arial" panose="020B0604020202020204" pitchFamily="34" charset="0"/>
              <a:buChar char="•"/>
            </a:pPr>
            <a:r>
              <a:rPr lang="en-US" sz="2400" dirty="0">
                <a:solidFill>
                  <a:schemeClr val="tx1">
                    <a:lumMod val="50000"/>
                  </a:schemeClr>
                </a:solidFill>
              </a:rPr>
              <a:t>Introductions and Overview  </a:t>
            </a:r>
          </a:p>
          <a:p>
            <a:pPr marL="342900" indent="-342900">
              <a:lnSpc>
                <a:spcPct val="120000"/>
              </a:lnSpc>
              <a:spcAft>
                <a:spcPts val="600"/>
              </a:spcAft>
              <a:buFont typeface="Arial" panose="020B0604020202020204" pitchFamily="34" charset="0"/>
              <a:buChar char="•"/>
            </a:pPr>
            <a:r>
              <a:rPr lang="en-US" sz="2400" dirty="0">
                <a:solidFill>
                  <a:schemeClr val="tx1">
                    <a:lumMod val="50000"/>
                  </a:schemeClr>
                </a:solidFill>
              </a:rPr>
              <a:t>Module 1: 		Basic Data Modeling</a:t>
            </a:r>
          </a:p>
          <a:p>
            <a:pPr marL="342900" indent="-342900">
              <a:lnSpc>
                <a:spcPct val="120000"/>
              </a:lnSpc>
              <a:spcAft>
                <a:spcPts val="600"/>
              </a:spcAft>
              <a:buFont typeface="Arial" panose="020B0604020202020204" pitchFamily="34" charset="0"/>
              <a:buChar char="•"/>
            </a:pPr>
            <a:r>
              <a:rPr lang="en-US" sz="2400" dirty="0">
                <a:solidFill>
                  <a:schemeClr val="tx1">
                    <a:lumMod val="50000"/>
                  </a:schemeClr>
                </a:solidFill>
              </a:rPr>
              <a:t>Module 2: 		Getting Started with M (Power Query Language)</a:t>
            </a:r>
          </a:p>
          <a:p>
            <a:pPr marL="342900" indent="-342900">
              <a:lnSpc>
                <a:spcPct val="120000"/>
              </a:lnSpc>
              <a:spcAft>
                <a:spcPts val="600"/>
              </a:spcAft>
              <a:buFont typeface="Arial" panose="020B0604020202020204" pitchFamily="34" charset="0"/>
              <a:buChar char="•"/>
            </a:pPr>
            <a:r>
              <a:rPr lang="en-US" sz="2400" dirty="0">
                <a:solidFill>
                  <a:schemeClr val="tx1">
                    <a:lumMod val="50000"/>
                  </a:schemeClr>
                </a:solidFill>
              </a:rPr>
              <a:t>Module 2 Lab: 	Import and Basic Transform</a:t>
            </a:r>
          </a:p>
          <a:p>
            <a:pPr marL="342900" indent="-342900">
              <a:lnSpc>
                <a:spcPct val="120000"/>
              </a:lnSpc>
              <a:spcAft>
                <a:spcPts val="600"/>
              </a:spcAft>
              <a:buFont typeface="Arial" panose="020B0604020202020204" pitchFamily="34" charset="0"/>
              <a:buChar char="•"/>
            </a:pPr>
            <a:r>
              <a:rPr lang="en-US" sz="2400" dirty="0">
                <a:solidFill>
                  <a:schemeClr val="tx1">
                    <a:lumMod val="50000"/>
                  </a:schemeClr>
                </a:solidFill>
              </a:rPr>
              <a:t>Module 3:  		Advanced M Transformations</a:t>
            </a:r>
          </a:p>
          <a:p>
            <a:pPr marL="342900" indent="-342900">
              <a:lnSpc>
                <a:spcPct val="120000"/>
              </a:lnSpc>
              <a:spcAft>
                <a:spcPts val="600"/>
              </a:spcAft>
              <a:buFont typeface="Arial" panose="020B0604020202020204" pitchFamily="34" charset="0"/>
              <a:buChar char="•"/>
            </a:pPr>
            <a:r>
              <a:rPr lang="fr-FR" sz="2400" dirty="0">
                <a:solidFill>
                  <a:schemeClr val="tx1">
                    <a:lumMod val="50000"/>
                  </a:schemeClr>
                </a:solidFill>
              </a:rPr>
              <a:t>Module 3 Lab:  	Complex Transformation</a:t>
            </a:r>
          </a:p>
          <a:p>
            <a:pPr marL="342900" indent="-342900">
              <a:lnSpc>
                <a:spcPct val="120000"/>
              </a:lnSpc>
              <a:spcAft>
                <a:spcPts val="600"/>
              </a:spcAft>
              <a:buFont typeface="Arial" panose="020B0604020202020204" pitchFamily="34" charset="0"/>
              <a:buChar char="•"/>
            </a:pPr>
            <a:r>
              <a:rPr lang="en-US" sz="2400" dirty="0">
                <a:solidFill>
                  <a:schemeClr val="tx1">
                    <a:lumMod val="50000"/>
                  </a:schemeClr>
                </a:solidFill>
              </a:rPr>
              <a:t>Module 4: 		Variable and Parameters</a:t>
            </a:r>
          </a:p>
          <a:p>
            <a:pPr marL="342900" indent="-342900">
              <a:lnSpc>
                <a:spcPct val="120000"/>
              </a:lnSpc>
              <a:spcAft>
                <a:spcPts val="600"/>
              </a:spcAft>
              <a:buFont typeface="Arial" panose="020B0604020202020204" pitchFamily="34" charset="0"/>
              <a:buChar char="•"/>
            </a:pPr>
            <a:r>
              <a:rPr lang="en-US" sz="2400" dirty="0">
                <a:solidFill>
                  <a:schemeClr val="tx1">
                    <a:lumMod val="50000"/>
                  </a:schemeClr>
                </a:solidFill>
              </a:rPr>
              <a:t>Module 4 Lab: 	Creating Parameters and Paths </a:t>
            </a:r>
          </a:p>
          <a:p>
            <a:pPr marL="342900" indent="-342900">
              <a:lnSpc>
                <a:spcPct val="120000"/>
              </a:lnSpc>
              <a:spcAft>
                <a:spcPts val="600"/>
              </a:spcAft>
              <a:buFont typeface="Arial" panose="020B0604020202020204" pitchFamily="34" charset="0"/>
              <a:buChar char="•"/>
            </a:pPr>
            <a:r>
              <a:rPr lang="en-US" sz="2400" dirty="0">
                <a:solidFill>
                  <a:schemeClr val="tx1">
                    <a:lumMod val="50000"/>
                  </a:schemeClr>
                </a:solidFill>
              </a:rPr>
              <a:t>Wrap-up &amp; Questions</a:t>
            </a: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8285DAB-35FD-4B2F-B312-AA2B27EE6D6F}"/>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405952598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t>This is the current state of our data model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2 Lab Exercise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3" name="TextBox 2"/>
          <p:cNvSpPr txBox="1"/>
          <p:nvPr/>
        </p:nvSpPr>
        <p:spPr>
          <a:xfrm>
            <a:off x="355042" y="1661925"/>
            <a:ext cx="10561320" cy="5724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Relationships will be “drawn” when the model is loaded</a:t>
            </a:r>
          </a:p>
        </p:txBody>
      </p:sp>
      <p:pic>
        <p:nvPicPr>
          <p:cNvPr id="4" name="Picture 3"/>
          <p:cNvPicPr>
            <a:picLocks noChangeAspect="1"/>
          </p:cNvPicPr>
          <p:nvPr/>
        </p:nvPicPr>
        <p:blipFill>
          <a:blip r:embed="rId4"/>
          <a:stretch>
            <a:fillRect/>
          </a:stretch>
        </p:blipFill>
        <p:spPr>
          <a:xfrm>
            <a:off x="1787333" y="2277665"/>
            <a:ext cx="7448933" cy="3606985"/>
          </a:xfrm>
          <a:prstGeom prst="rect">
            <a:avLst/>
          </a:prstGeom>
        </p:spPr>
      </p:pic>
      <p:sp>
        <p:nvSpPr>
          <p:cNvPr id="5" name="Footer Placeholder 4">
            <a:extLst>
              <a:ext uri="{FF2B5EF4-FFF2-40B4-BE49-F238E27FC236}">
                <a16:creationId xmlns:a16="http://schemas.microsoft.com/office/drawing/2014/main" id="{4F4AF042-0B00-40CA-8C2A-8606C2C8B87E}"/>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12628129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t>Extract unique combinations of Categories &amp; Segments from the </a:t>
            </a:r>
            <a:br>
              <a:rPr lang="en-US" sz="2800" b="1" dirty="0"/>
            </a:br>
            <a:r>
              <a:rPr lang="en-US" sz="2800" b="1" dirty="0"/>
              <a:t>Product Dimension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2 Lab: Create </a:t>
            </a:r>
            <a:r>
              <a:rPr lang="en-US" sz="3600" dirty="0" err="1">
                <a:solidFill>
                  <a:prstClr val="black"/>
                </a:solidFill>
                <a:latin typeface="Segoe UI" panose="020B0502040204020203" pitchFamily="34" charset="0"/>
                <a:cs typeface="Segoe UI" panose="020B0502040204020203" pitchFamily="34" charset="0"/>
              </a:rPr>
              <a:t>CatSegDim</a:t>
            </a:r>
            <a:r>
              <a:rPr lang="en-US" sz="3600" dirty="0">
                <a:solidFill>
                  <a:prstClr val="black"/>
                </a:solidFill>
                <a:latin typeface="Segoe UI" panose="020B0502040204020203" pitchFamily="34" charset="0"/>
                <a:cs typeface="Segoe UI" panose="020B0502040204020203" pitchFamily="34" charset="0"/>
              </a:rPr>
              <a:t> (Category Segment)</a:t>
            </a:r>
          </a:p>
        </p:txBody>
      </p:sp>
      <p:sp>
        <p:nvSpPr>
          <p:cNvPr id="13" name="Title 1"/>
          <p:cNvSpPr txBox="1">
            <a:spLocks/>
          </p:cNvSpPr>
          <p:nvPr/>
        </p:nvSpPr>
        <p:spPr>
          <a:xfrm>
            <a:off x="8523942" y="2661384"/>
            <a:ext cx="2261462" cy="524527"/>
          </a:xfrm>
          <a:prstGeom prst="rect">
            <a:avLst/>
          </a:prstGeom>
        </p:spPr>
        <p:txBody>
          <a:bodyPr vert="horz" wrap="square" lIns="146304" tIns="91440" rIns="146304" bIns="91440" rtlCol="0" anchor="t">
            <a:no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Add Index</a:t>
            </a:r>
          </a:p>
        </p:txBody>
      </p:sp>
      <p:sp>
        <p:nvSpPr>
          <p:cNvPr id="26" name="Down Arrow 25"/>
          <p:cNvSpPr/>
          <p:nvPr/>
        </p:nvSpPr>
        <p:spPr>
          <a:xfrm>
            <a:off x="9408267" y="3365815"/>
            <a:ext cx="647033" cy="997001"/>
          </a:xfrm>
          <a:prstGeom prst="downArrow">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0" descr="ProductDim pg 13.png (1503×2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59" y="2331546"/>
            <a:ext cx="7261643" cy="1222353"/>
          </a:xfrm>
          <a:prstGeom prst="rect">
            <a:avLst/>
          </a:prstGeom>
          <a:noFill/>
          <a:extLst>
            <a:ext uri="{909E8E84-426E-40DD-AFC4-6F175D3DCCD1}">
              <a14:hiddenFill xmlns:a14="http://schemas.microsoft.com/office/drawing/2010/main">
                <a:solidFill>
                  <a:srgbClr val="FFFFFF"/>
                </a:solidFill>
              </a14:hiddenFill>
            </a:ext>
          </a:extLst>
        </p:spPr>
      </p:pic>
      <p:sp>
        <p:nvSpPr>
          <p:cNvPr id="21" name="Down Arrow 20"/>
          <p:cNvSpPr/>
          <p:nvPr/>
        </p:nvSpPr>
        <p:spPr>
          <a:xfrm rot="16200000" flipH="1">
            <a:off x="7871567" y="2406965"/>
            <a:ext cx="647033" cy="997001"/>
          </a:xfrm>
          <a:prstGeom prst="downArrow">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8693584" y="4646293"/>
            <a:ext cx="2330570" cy="1479626"/>
          </a:xfrm>
          <a:prstGeom prst="rect">
            <a:avLst/>
          </a:prstGeom>
        </p:spPr>
      </p:pic>
      <p:sp>
        <p:nvSpPr>
          <p:cNvPr id="3" name="TextBox 2"/>
          <p:cNvSpPr txBox="1"/>
          <p:nvPr/>
        </p:nvSpPr>
        <p:spPr>
          <a:xfrm>
            <a:off x="355042" y="4833257"/>
            <a:ext cx="5843877" cy="1292662"/>
          </a:xfrm>
          <a:prstGeom prst="rect">
            <a:avLst/>
          </a:prstGeom>
          <a:noFill/>
        </p:spPr>
        <p:txBody>
          <a:bodyPr wrap="square" lIns="182880" tIns="146304" rIns="182880" bIns="146304" rtlCol="0">
            <a:spAutoFit/>
          </a:bodyPr>
          <a:lstStyle/>
          <a:p>
            <a:pPr>
              <a:lnSpc>
                <a:spcPct val="90000"/>
              </a:lnSpc>
              <a:spcAft>
                <a:spcPts val="600"/>
              </a:spcAft>
            </a:pPr>
            <a:r>
              <a:rPr lang="en-US" sz="2400" i="1" dirty="0" err="1">
                <a:gradFill>
                  <a:gsLst>
                    <a:gs pos="2917">
                      <a:schemeClr val="tx1"/>
                    </a:gs>
                    <a:gs pos="30000">
                      <a:schemeClr val="tx1"/>
                    </a:gs>
                  </a:gsLst>
                  <a:lin ang="5400000" scaled="0"/>
                </a:gradFill>
              </a:rPr>
              <a:t>CatSegDim</a:t>
            </a:r>
            <a:r>
              <a:rPr lang="en-US" sz="2400" dirty="0">
                <a:gradFill>
                  <a:gsLst>
                    <a:gs pos="2917">
                      <a:schemeClr val="tx1"/>
                    </a:gs>
                    <a:gs pos="30000">
                      <a:schemeClr val="tx1"/>
                    </a:gs>
                  </a:gsLst>
                  <a:lin ang="5400000" scaled="0"/>
                </a:gradFill>
              </a:rPr>
              <a:t> is a </a:t>
            </a:r>
            <a:r>
              <a:rPr lang="en-US" sz="2400" b="1" dirty="0">
                <a:gradFill>
                  <a:gsLst>
                    <a:gs pos="2917">
                      <a:schemeClr val="tx1"/>
                    </a:gs>
                    <a:gs pos="30000">
                      <a:schemeClr val="tx1"/>
                    </a:gs>
                  </a:gsLst>
                  <a:lin ang="5400000" scaled="0"/>
                </a:gradFill>
              </a:rPr>
              <a:t>Degenerate Dimension </a:t>
            </a:r>
            <a:r>
              <a:rPr lang="en-US" sz="2400" dirty="0">
                <a:gradFill>
                  <a:gsLst>
                    <a:gs pos="2917">
                      <a:schemeClr val="tx1"/>
                    </a:gs>
                    <a:gs pos="30000">
                      <a:schemeClr val="tx1"/>
                    </a:gs>
                  </a:gsLst>
                  <a:lin ang="5400000" scaled="0"/>
                </a:gradFill>
              </a:rPr>
              <a:t>It is extracted from the data in the fact table.</a:t>
            </a:r>
          </a:p>
        </p:txBody>
      </p:sp>
      <p:sp>
        <p:nvSpPr>
          <p:cNvPr id="5" name="Footer Placeholder 4">
            <a:extLst>
              <a:ext uri="{FF2B5EF4-FFF2-40B4-BE49-F238E27FC236}">
                <a16:creationId xmlns:a16="http://schemas.microsoft.com/office/drawing/2014/main" id="{1648FFD8-85EF-4E97-897F-6E9B0E7CF6FA}"/>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30532056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t>Apply new </a:t>
            </a:r>
            <a:r>
              <a:rPr lang="en-US" sz="2800" b="1" dirty="0" err="1"/>
              <a:t>CatSegID</a:t>
            </a:r>
            <a:r>
              <a:rPr lang="en-US" sz="2800" b="1" dirty="0"/>
              <a:t> field to the Product Dimension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2 Lab: Update Product Dim</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3" name="Title 1"/>
          <p:cNvSpPr txBox="1">
            <a:spLocks/>
          </p:cNvSpPr>
          <p:nvPr/>
        </p:nvSpPr>
        <p:spPr>
          <a:xfrm>
            <a:off x="7163844" y="2490274"/>
            <a:ext cx="3036208" cy="524527"/>
          </a:xfrm>
          <a:prstGeom prst="rect">
            <a:avLst/>
          </a:prstGeom>
        </p:spPr>
        <p:txBody>
          <a:bodyPr vert="horz" wrap="square" lIns="146304" tIns="91440" rIns="146304" bIns="91440" rtlCol="0" anchor="t">
            <a:no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Replace with Index</a:t>
            </a:r>
          </a:p>
        </p:txBody>
      </p:sp>
      <p:sp>
        <p:nvSpPr>
          <p:cNvPr id="24" name="Right Arrow 23"/>
          <p:cNvSpPr/>
          <p:nvPr/>
        </p:nvSpPr>
        <p:spPr>
          <a:xfrm>
            <a:off x="6054579" y="2447503"/>
            <a:ext cx="1135781" cy="610067"/>
          </a:xfrm>
          <a:prstGeom prst="rightArrow">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p:cNvSpPr/>
          <p:nvPr/>
        </p:nvSpPr>
        <p:spPr>
          <a:xfrm>
            <a:off x="8358431" y="3233642"/>
            <a:ext cx="647033" cy="997001"/>
          </a:xfrm>
          <a:prstGeom prst="downArrow">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0" descr="ProductDim pg 13.png (1503×25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 y="2331547"/>
            <a:ext cx="5645151" cy="9502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6735572" y="4526801"/>
            <a:ext cx="3892750" cy="1771741"/>
          </a:xfrm>
          <a:prstGeom prst="rect">
            <a:avLst/>
          </a:prstGeom>
        </p:spPr>
      </p:pic>
      <p:sp>
        <p:nvSpPr>
          <p:cNvPr id="3" name="Footer Placeholder 2">
            <a:extLst>
              <a:ext uri="{FF2B5EF4-FFF2-40B4-BE49-F238E27FC236}">
                <a16:creationId xmlns:a16="http://schemas.microsoft.com/office/drawing/2014/main" id="{6B21ECE7-9D4C-4534-A20B-B776CA0BA0AF}"/>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59191928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t>Using a </a:t>
            </a:r>
            <a:r>
              <a:rPr lang="en-US" sz="2800" b="1" i="1" dirty="0"/>
              <a:t>garbage</a:t>
            </a:r>
            <a:r>
              <a:rPr lang="en-US" sz="2800" b="1" dirty="0"/>
              <a:t> column to fill out </a:t>
            </a:r>
            <a:r>
              <a:rPr lang="en-US" sz="2800" b="1" dirty="0" err="1"/>
              <a:t>CustomerDim</a:t>
            </a:r>
            <a:endParaRPr lang="en-US" sz="2800" b="1" dirty="0"/>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a:solidFill>
                  <a:prstClr val="black"/>
                </a:solidFill>
                <a:latin typeface="Segoe UI" panose="020B0502040204020203" pitchFamily="34" charset="0"/>
                <a:cs typeface="Segoe UI" panose="020B0502040204020203" pitchFamily="34" charset="0"/>
              </a:rPr>
              <a:t>Module 2 </a:t>
            </a:r>
            <a:r>
              <a:rPr lang="en-US" sz="3600" dirty="0">
                <a:solidFill>
                  <a:prstClr val="black"/>
                </a:solidFill>
                <a:latin typeface="Segoe UI" panose="020B0502040204020203" pitchFamily="34" charset="0"/>
                <a:cs typeface="Segoe UI" panose="020B0502040204020203" pitchFamily="34" charset="0"/>
              </a:rPr>
              <a:t>Lab:  Create Customer Dimension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3" name="TextBox 12"/>
          <p:cNvSpPr txBox="1"/>
          <p:nvPr/>
        </p:nvSpPr>
        <p:spPr>
          <a:xfrm>
            <a:off x="543745" y="4269890"/>
            <a:ext cx="3274722" cy="168969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Key Formulas:</a:t>
            </a:r>
          </a:p>
          <a:p>
            <a:pPr>
              <a:lnSpc>
                <a:spcPct val="90000"/>
              </a:lnSpc>
              <a:spcAft>
                <a:spcPts val="600"/>
              </a:spcAft>
            </a:pPr>
            <a:r>
              <a:rPr lang="en-US" sz="2000" dirty="0" err="1">
                <a:gradFill>
                  <a:gsLst>
                    <a:gs pos="2917">
                      <a:schemeClr val="tx1"/>
                    </a:gs>
                    <a:gs pos="30000">
                      <a:schemeClr val="tx1"/>
                    </a:gs>
                  </a:gsLst>
                  <a:lin ang="5400000" scaled="0"/>
                </a:gradFill>
              </a:rPr>
              <a:t>Text.PositionOf</a:t>
            </a:r>
            <a:r>
              <a:rPr lang="en-US" sz="2000" dirty="0">
                <a:gradFill>
                  <a:gsLst>
                    <a:gs pos="2917">
                      <a:schemeClr val="tx1"/>
                    </a:gs>
                    <a:gs pos="30000">
                      <a:schemeClr val="tx1"/>
                    </a:gs>
                  </a:gsLst>
                  <a:lin ang="5400000" scaled="0"/>
                </a:gradFill>
              </a:rPr>
              <a:t>()</a:t>
            </a:r>
          </a:p>
          <a:p>
            <a:pPr>
              <a:lnSpc>
                <a:spcPct val="90000"/>
              </a:lnSpc>
              <a:spcAft>
                <a:spcPts val="600"/>
              </a:spcAft>
            </a:pPr>
            <a:r>
              <a:rPr lang="en-US" sz="2000" dirty="0" err="1">
                <a:gradFill>
                  <a:gsLst>
                    <a:gs pos="2917">
                      <a:schemeClr val="tx1"/>
                    </a:gs>
                    <a:gs pos="30000">
                      <a:schemeClr val="tx1"/>
                    </a:gs>
                  </a:gsLst>
                  <a:lin ang="5400000" scaled="0"/>
                </a:gradFill>
              </a:rPr>
              <a:t>Text.Start</a:t>
            </a:r>
            <a:r>
              <a:rPr lang="en-US" sz="2000" dirty="0">
                <a:gradFill>
                  <a:gsLst>
                    <a:gs pos="2917">
                      <a:schemeClr val="tx1"/>
                    </a:gs>
                    <a:gs pos="30000">
                      <a:schemeClr val="tx1"/>
                    </a:gs>
                  </a:gsLst>
                  <a:lin ang="5400000" scaled="0"/>
                </a:gradFill>
              </a:rPr>
              <a:t>()</a:t>
            </a:r>
          </a:p>
          <a:p>
            <a:pPr>
              <a:lnSpc>
                <a:spcPct val="90000"/>
              </a:lnSpc>
              <a:spcAft>
                <a:spcPts val="600"/>
              </a:spcAft>
            </a:pPr>
            <a:r>
              <a:rPr lang="en-US" sz="2000" dirty="0" err="1">
                <a:gradFill>
                  <a:gsLst>
                    <a:gs pos="2917">
                      <a:schemeClr val="tx1"/>
                    </a:gs>
                    <a:gs pos="30000">
                      <a:schemeClr val="tx1"/>
                    </a:gs>
                  </a:gsLst>
                  <a:lin ang="5400000" scaled="0"/>
                </a:gradFill>
              </a:rPr>
              <a:t>Text.Range</a:t>
            </a:r>
            <a:r>
              <a:rPr lang="en-US" sz="2000" dirty="0">
                <a:gradFill>
                  <a:gsLst>
                    <a:gs pos="2917">
                      <a:schemeClr val="tx1"/>
                    </a:gs>
                    <a:gs pos="30000">
                      <a:schemeClr val="tx1"/>
                    </a:gs>
                  </a:gsLst>
                  <a:lin ang="5400000" scaled="0"/>
                </a:gradFill>
              </a:rPr>
              <a:t>()</a:t>
            </a:r>
          </a:p>
        </p:txBody>
      </p:sp>
      <p:pic>
        <p:nvPicPr>
          <p:cNvPr id="3" name="Picture 2"/>
          <p:cNvPicPr>
            <a:picLocks noChangeAspect="1"/>
          </p:cNvPicPr>
          <p:nvPr/>
        </p:nvPicPr>
        <p:blipFill>
          <a:blip r:embed="rId4"/>
          <a:stretch>
            <a:fillRect/>
          </a:stretch>
        </p:blipFill>
        <p:spPr>
          <a:xfrm>
            <a:off x="222142" y="1313394"/>
            <a:ext cx="5314820" cy="2255989"/>
          </a:xfrm>
          <a:prstGeom prst="rect">
            <a:avLst/>
          </a:prstGeom>
        </p:spPr>
      </p:pic>
      <p:sp>
        <p:nvSpPr>
          <p:cNvPr id="4" name="Bent Arrow 3"/>
          <p:cNvSpPr/>
          <p:nvPr/>
        </p:nvSpPr>
        <p:spPr bwMode="auto">
          <a:xfrm rot="5400000">
            <a:off x="6740525" y="950008"/>
            <a:ext cx="1689100" cy="3549650"/>
          </a:xfrm>
          <a:prstGeom prst="bentArrow">
            <a:avLst/>
          </a:prstGeom>
          <a:solidFill>
            <a:srgbClr val="F2C81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5"/>
          <a:stretch>
            <a:fillRect/>
          </a:stretch>
        </p:blipFill>
        <p:spPr>
          <a:xfrm>
            <a:off x="3818467" y="3940374"/>
            <a:ext cx="8395131" cy="2584583"/>
          </a:xfrm>
          <a:prstGeom prst="rect">
            <a:avLst/>
          </a:prstGeom>
        </p:spPr>
      </p:pic>
      <p:sp>
        <p:nvSpPr>
          <p:cNvPr id="9" name="Footer Placeholder 8">
            <a:extLst>
              <a:ext uri="{FF2B5EF4-FFF2-40B4-BE49-F238E27FC236}">
                <a16:creationId xmlns:a16="http://schemas.microsoft.com/office/drawing/2014/main" id="{D67CD7EC-6E48-406C-8615-51BD2A5CB0A0}"/>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68197039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a:solidFill>
                  <a:prstClr val="black"/>
                </a:solidFill>
                <a:latin typeface="Segoe UI" panose="020B0502040204020203" pitchFamily="34" charset="0"/>
                <a:cs typeface="Segoe UI" panose="020B0502040204020203" pitchFamily="34" charset="0"/>
              </a:rPr>
              <a:t>Module 2 </a:t>
            </a:r>
            <a:r>
              <a:rPr lang="en-US" sz="3600" dirty="0">
                <a:solidFill>
                  <a:prstClr val="black"/>
                </a:solidFill>
                <a:latin typeface="Segoe UI" panose="020B0502040204020203" pitchFamily="34" charset="0"/>
                <a:cs typeface="Segoe UI" panose="020B0502040204020203" pitchFamily="34" charset="0"/>
              </a:rPr>
              <a:t>Lab: Advanced Editor</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2" name="Picture 1"/>
          <p:cNvPicPr>
            <a:picLocks noChangeAspect="1"/>
          </p:cNvPicPr>
          <p:nvPr/>
        </p:nvPicPr>
        <p:blipFill>
          <a:blip r:embed="rId4"/>
          <a:stretch>
            <a:fillRect/>
          </a:stretch>
        </p:blipFill>
        <p:spPr>
          <a:xfrm>
            <a:off x="-1" y="729930"/>
            <a:ext cx="12077347" cy="3664270"/>
          </a:xfrm>
          <a:prstGeom prst="rect">
            <a:avLst/>
          </a:prstGeom>
        </p:spPr>
      </p:pic>
      <p:pic>
        <p:nvPicPr>
          <p:cNvPr id="3" name="Picture 2"/>
          <p:cNvPicPr>
            <a:picLocks noChangeAspect="1"/>
          </p:cNvPicPr>
          <p:nvPr/>
        </p:nvPicPr>
        <p:blipFill>
          <a:blip r:embed="rId5"/>
          <a:stretch>
            <a:fillRect/>
          </a:stretch>
        </p:blipFill>
        <p:spPr>
          <a:xfrm>
            <a:off x="8978900" y="728283"/>
            <a:ext cx="3196913" cy="6115831"/>
          </a:xfrm>
          <a:prstGeom prst="rect">
            <a:avLst/>
          </a:prstGeom>
        </p:spPr>
      </p:pic>
      <p:sp>
        <p:nvSpPr>
          <p:cNvPr id="4" name="Footer Placeholder 3">
            <a:extLst>
              <a:ext uri="{FF2B5EF4-FFF2-40B4-BE49-F238E27FC236}">
                <a16:creationId xmlns:a16="http://schemas.microsoft.com/office/drawing/2014/main" id="{FEC38BA0-B2AD-4745-8933-42E979BE240D}"/>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405383717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258618" y="1422399"/>
            <a:ext cx="11519400" cy="5004447"/>
          </a:xfrm>
          <a:prstGeom prst="rect">
            <a:avLst/>
          </a:prstGeom>
          <a:noFill/>
        </p:spPr>
        <p:txBody>
          <a:bodyPr wrap="square" lIns="182880" tIns="146304" rIns="182880" bIns="146304" rtlCol="0">
            <a:spAutoFit/>
          </a:bodyPr>
          <a:lstStyle/>
          <a:p>
            <a:pPr marL="457200" indent="-457200">
              <a:lnSpc>
                <a:spcPct val="90000"/>
              </a:lnSpc>
              <a:spcAft>
                <a:spcPts val="1800"/>
              </a:spcAft>
              <a:buAutoNum type="arabicPeriod"/>
            </a:pPr>
            <a:r>
              <a:rPr lang="en-US" sz="3200" dirty="0">
                <a:gradFill>
                  <a:gsLst>
                    <a:gs pos="8000">
                      <a:schemeClr val="tx1">
                        <a:lumMod val="97000"/>
                      </a:schemeClr>
                    </a:gs>
                    <a:gs pos="30000">
                      <a:schemeClr val="tx1"/>
                    </a:gs>
                  </a:gsLst>
                  <a:lin ang="5400000" scaled="0"/>
                </a:gradFill>
              </a:rPr>
              <a:t>You cannot import multiple tables from a single source (T/F)?</a:t>
            </a:r>
          </a:p>
          <a:p>
            <a:pPr lvl="1">
              <a:lnSpc>
                <a:spcPct val="90000"/>
              </a:lnSpc>
              <a:spcAft>
                <a:spcPts val="1800"/>
              </a:spcAft>
            </a:pPr>
            <a:r>
              <a:rPr lang="en-US" sz="3200" dirty="0">
                <a:solidFill>
                  <a:srgbClr val="FF0000"/>
                </a:solidFill>
              </a:rPr>
              <a:t>FALSE</a:t>
            </a:r>
          </a:p>
          <a:p>
            <a:pPr marL="457200" indent="-457200">
              <a:lnSpc>
                <a:spcPct val="90000"/>
              </a:lnSpc>
              <a:spcAft>
                <a:spcPts val="1800"/>
              </a:spcAft>
              <a:buAutoNum type="arabicPeriod"/>
            </a:pPr>
            <a:r>
              <a:rPr lang="en-US" sz="3200" dirty="0">
                <a:gradFill>
                  <a:gsLst>
                    <a:gs pos="8000">
                      <a:schemeClr val="tx1">
                        <a:lumMod val="97000"/>
                      </a:schemeClr>
                    </a:gs>
                    <a:gs pos="30000">
                      <a:schemeClr val="tx1"/>
                    </a:gs>
                  </a:gsLst>
                  <a:lin ang="5400000" scaled="0"/>
                </a:gradFill>
              </a:rPr>
              <a:t>Why would we need a snowflake dimension?</a:t>
            </a:r>
          </a:p>
          <a:p>
            <a:pPr marL="457200" indent="-457200">
              <a:lnSpc>
                <a:spcPct val="90000"/>
              </a:lnSpc>
              <a:spcAft>
                <a:spcPts val="1800"/>
              </a:spcAft>
              <a:buAutoNum type="arabicPeriod"/>
            </a:pPr>
            <a:r>
              <a:rPr lang="en-US" sz="3200" dirty="0">
                <a:gradFill>
                  <a:gsLst>
                    <a:gs pos="8000">
                      <a:schemeClr val="tx1">
                        <a:lumMod val="97000"/>
                      </a:schemeClr>
                    </a:gs>
                    <a:gs pos="30000">
                      <a:schemeClr val="tx1"/>
                    </a:gs>
                  </a:gsLst>
                  <a:lin ang="5400000" scaled="0"/>
                </a:gradFill>
              </a:rPr>
              <a:t>What syntax would you use to find out if a column has “</a:t>
            </a:r>
            <a:r>
              <a:rPr lang="en-US" sz="3200" dirty="0" err="1">
                <a:gradFill>
                  <a:gsLst>
                    <a:gs pos="8000">
                      <a:schemeClr val="tx1">
                        <a:lumMod val="97000"/>
                      </a:schemeClr>
                    </a:gs>
                    <a:gs pos="30000">
                      <a:schemeClr val="tx1"/>
                    </a:gs>
                  </a:gsLst>
                  <a:lin ang="5400000" scaled="0"/>
                </a:gradFill>
              </a:rPr>
              <a:t>Abc</a:t>
            </a:r>
            <a:r>
              <a:rPr lang="en-US" sz="3200" dirty="0">
                <a:gradFill>
                  <a:gsLst>
                    <a:gs pos="8000">
                      <a:schemeClr val="tx1">
                        <a:lumMod val="97000"/>
                      </a:schemeClr>
                    </a:gs>
                    <a:gs pos="30000">
                      <a:schemeClr val="tx1"/>
                    </a:gs>
                  </a:gsLst>
                  <a:lin ang="5400000" scaled="0"/>
                </a:gradFill>
              </a:rPr>
              <a:t>” as its first three character?</a:t>
            </a:r>
          </a:p>
          <a:p>
            <a:pPr marL="457200" indent="-457200">
              <a:lnSpc>
                <a:spcPct val="90000"/>
              </a:lnSpc>
              <a:spcAft>
                <a:spcPts val="1800"/>
              </a:spcAft>
              <a:buAutoNum type="arabicPeriod"/>
            </a:pPr>
            <a:r>
              <a:rPr lang="en-US" sz="3200" dirty="0">
                <a:gradFill>
                  <a:gsLst>
                    <a:gs pos="8000">
                      <a:schemeClr val="tx1">
                        <a:lumMod val="97000"/>
                      </a:schemeClr>
                    </a:gs>
                    <a:gs pos="30000">
                      <a:schemeClr val="tx1"/>
                    </a:gs>
                  </a:gsLst>
                  <a:lin ang="5400000" scaled="0"/>
                </a:gradFill>
              </a:rPr>
              <a:t>Or Last three?</a:t>
            </a:r>
          </a:p>
          <a:p>
            <a:pPr marL="457200" indent="-457200">
              <a:lnSpc>
                <a:spcPct val="90000"/>
              </a:lnSpc>
              <a:spcAft>
                <a:spcPts val="1800"/>
              </a:spcAft>
              <a:buAutoNum type="arabicPeriod"/>
            </a:pPr>
            <a:endParaRPr lang="en-US" sz="2400" dirty="0">
              <a:gradFill>
                <a:gsLst>
                  <a:gs pos="8000">
                    <a:schemeClr val="tx1">
                      <a:lumMod val="97000"/>
                    </a:schemeClr>
                  </a:gs>
                  <a:gs pos="30000">
                    <a:schemeClr val="tx1"/>
                  </a:gs>
                </a:gsLst>
                <a:lin ang="5400000" scaled="0"/>
              </a:gradFill>
            </a:endParaRPr>
          </a:p>
          <a:p>
            <a:pPr marL="457200" indent="-457200">
              <a:lnSpc>
                <a:spcPct val="90000"/>
              </a:lnSpc>
              <a:spcAft>
                <a:spcPts val="1800"/>
              </a:spcAft>
              <a:buAutoNum type="arabicPeriod"/>
            </a:pPr>
            <a:endParaRPr lang="en-US" sz="2400" dirty="0">
              <a:gradFill>
                <a:gsLst>
                  <a:gs pos="8000">
                    <a:schemeClr val="tx1">
                      <a:lumMod val="97000"/>
                    </a:schemeClr>
                  </a:gs>
                  <a:gs pos="30000">
                    <a:schemeClr val="tx1"/>
                  </a:gs>
                </a:gsLst>
                <a:lin ang="5400000" scaled="0"/>
              </a:gradFill>
            </a:endParaRPr>
          </a:p>
        </p:txBody>
      </p:sp>
      <p:sp>
        <p:nvSpPr>
          <p:cNvPr id="2" name="Footer Placeholder 1">
            <a:extLst>
              <a:ext uri="{FF2B5EF4-FFF2-40B4-BE49-F238E27FC236}">
                <a16:creationId xmlns:a16="http://schemas.microsoft.com/office/drawing/2014/main" id="{CC01F8B2-CFE8-40AF-BD83-FE91A3C20F1D}"/>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99072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10561057" cy="2012859"/>
          </a:xfrm>
        </p:spPr>
        <p:txBody>
          <a:bodyPr/>
          <a:lstStyle/>
          <a:p>
            <a:r>
              <a:rPr lang="en-US" sz="6600" b="1" dirty="0">
                <a:solidFill>
                  <a:schemeClr val="tx1"/>
                </a:solidFill>
                <a:latin typeface="Segoe Pro Display" panose="020B0502040504020203" pitchFamily="34" charset="0"/>
              </a:rPr>
              <a:t>Module 3:</a:t>
            </a:r>
            <a:br>
              <a:rPr lang="en-US" sz="6600" b="1" dirty="0">
                <a:solidFill>
                  <a:schemeClr val="tx1"/>
                </a:solidFill>
                <a:latin typeface="Segoe Pro Display" panose="020B0502040504020203" pitchFamily="34" charset="0"/>
              </a:rPr>
            </a:br>
            <a:r>
              <a:rPr lang="en-US" sz="6600" b="1" dirty="0">
                <a:solidFill>
                  <a:schemeClr val="tx1"/>
                </a:solidFill>
                <a:latin typeface="Segoe Pro Display" panose="020B0502040504020203" pitchFamily="34" charset="0"/>
              </a:rPr>
              <a:t>Advanced M Transformations</a:t>
            </a:r>
          </a:p>
        </p:txBody>
      </p:sp>
    </p:spTree>
    <p:extLst>
      <p:ext uri="{BB962C8B-B14F-4D97-AF65-F5344CB8AC3E}">
        <p14:creationId xmlns:p14="http://schemas.microsoft.com/office/powerpoint/2010/main" val="1120763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21673" y="1154546"/>
            <a:ext cx="11037454" cy="5410712"/>
          </a:xfrm>
          <a:prstGeom prst="rect">
            <a:avLst/>
          </a:prstGeom>
        </p:spPr>
        <p:txBody>
          <a:bodyPr wrap="square">
            <a:spAutoFit/>
          </a:bodyPr>
          <a:lstStyle/>
          <a:p>
            <a:pPr>
              <a:lnSpc>
                <a:spcPct val="120000"/>
              </a:lnSpc>
            </a:pPr>
            <a:r>
              <a:rPr lang="en-US" sz="2400" u="sng" dirty="0">
                <a:solidFill>
                  <a:schemeClr val="tx1">
                    <a:lumMod val="50000"/>
                  </a:schemeClr>
                </a:solidFill>
              </a:rPr>
              <a:t>Objectives</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M transformations</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Merge and other combining queries</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how to use multiple queries in an advanced transformation</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r>
              <a:rPr lang="en-US" sz="2400" u="sng" dirty="0">
                <a:solidFill>
                  <a:schemeClr val="tx1">
                    <a:lumMod val="50000"/>
                  </a:schemeClr>
                </a:solidFill>
              </a:rPr>
              <a:t>Agenda</a:t>
            </a:r>
          </a:p>
          <a:p>
            <a:pPr marL="342900" indent="-342900">
              <a:lnSpc>
                <a:spcPct val="120000"/>
              </a:lnSpc>
              <a:buFont typeface="Arial" panose="020B0604020202020204" pitchFamily="34" charset="0"/>
              <a:buChar char="•"/>
            </a:pPr>
            <a:r>
              <a:rPr lang="en-US" sz="2400" dirty="0">
                <a:solidFill>
                  <a:schemeClr val="tx1">
                    <a:lumMod val="50000"/>
                  </a:schemeClr>
                </a:solidFill>
              </a:rPr>
              <a:t>Power BI M Key Transformations</a:t>
            </a:r>
          </a:p>
          <a:p>
            <a:pPr marL="342900" indent="-342900">
              <a:lnSpc>
                <a:spcPct val="120000"/>
              </a:lnSpc>
              <a:buFont typeface="Arial" panose="020B0604020202020204" pitchFamily="34" charset="0"/>
              <a:buChar char="•"/>
            </a:pPr>
            <a:r>
              <a:rPr lang="en-US" sz="2400" dirty="0">
                <a:solidFill>
                  <a:schemeClr val="tx1">
                    <a:lumMod val="50000"/>
                  </a:schemeClr>
                </a:solidFill>
              </a:rPr>
              <a:t>Power BI M Merge Types</a:t>
            </a:r>
          </a:p>
          <a:p>
            <a:pPr marL="342900" indent="-342900">
              <a:lnSpc>
                <a:spcPct val="120000"/>
              </a:lnSpc>
              <a:buFont typeface="Arial" panose="020B0604020202020204" pitchFamily="34" charset="0"/>
              <a:buChar char="•"/>
            </a:pPr>
            <a:r>
              <a:rPr lang="en-US" sz="2400" dirty="0">
                <a:solidFill>
                  <a:schemeClr val="tx1">
                    <a:lumMod val="50000"/>
                  </a:schemeClr>
                </a:solidFill>
              </a:rPr>
              <a:t>Create </a:t>
            </a:r>
            <a:r>
              <a:rPr lang="en-US" sz="2400" dirty="0" err="1">
                <a:solidFill>
                  <a:schemeClr val="tx1">
                    <a:lumMod val="50000"/>
                  </a:schemeClr>
                </a:solidFill>
              </a:rPr>
              <a:t>BudgetFact</a:t>
            </a:r>
            <a:r>
              <a:rPr lang="en-US" sz="2400" dirty="0">
                <a:solidFill>
                  <a:schemeClr val="tx1">
                    <a:lumMod val="50000"/>
                  </a:schemeClr>
                </a:solidFill>
              </a:rPr>
              <a:t> using multi-query approach</a:t>
            </a:r>
          </a:p>
          <a:p>
            <a:pPr>
              <a:lnSpc>
                <a:spcPct val="120000"/>
              </a:lnSpc>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C4AAD94A-2249-422D-B791-A1E2A91C2BEC}"/>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401308430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Key Transformations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1" name="Rectangle 10"/>
          <p:cNvSpPr/>
          <p:nvPr/>
        </p:nvSpPr>
        <p:spPr bwMode="auto">
          <a:xfrm>
            <a:off x="426513" y="1026282"/>
            <a:ext cx="3622309" cy="523614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188385" y="1026281"/>
            <a:ext cx="3622309" cy="523614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950257" y="1026280"/>
            <a:ext cx="3901435" cy="523614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26514" y="1040072"/>
            <a:ext cx="3622308" cy="2431435"/>
          </a:xfrm>
          <a:prstGeom prst="rect">
            <a:avLst/>
          </a:prstGeom>
          <a:noFill/>
        </p:spPr>
        <p:txBody>
          <a:bodyPr wrap="square" lIns="182880" tIns="146304" rIns="182880" bIns="146304" rtlCol="0">
            <a:spAutoFit/>
          </a:bodyPr>
          <a:lstStyle/>
          <a:p>
            <a:pPr>
              <a:lnSpc>
                <a:spcPct val="90000"/>
              </a:lnSpc>
              <a:spcAft>
                <a:spcPts val="600"/>
              </a:spcAft>
            </a:pPr>
            <a:r>
              <a:rPr lang="en-US" sz="2000" b="1" dirty="0"/>
              <a:t>Transpose</a:t>
            </a:r>
          </a:p>
          <a:p>
            <a:pPr>
              <a:lnSpc>
                <a:spcPct val="90000"/>
              </a:lnSpc>
              <a:spcAft>
                <a:spcPts val="600"/>
              </a:spcAft>
            </a:pPr>
            <a:r>
              <a:rPr lang="en-US" sz="1400" dirty="0">
                <a:gradFill>
                  <a:gsLst>
                    <a:gs pos="2917">
                      <a:schemeClr val="tx1"/>
                    </a:gs>
                    <a:gs pos="30000">
                      <a:schemeClr val="tx1"/>
                    </a:gs>
                  </a:gsLst>
                  <a:lin ang="5400000" scaled="0"/>
                </a:gradFill>
              </a:rPr>
              <a:t>Convert Rows to Columns and Columns to Rows</a:t>
            </a:r>
          </a:p>
          <a:p>
            <a:pPr marL="342900" indent="-342900">
              <a:lnSpc>
                <a:spcPct val="90000"/>
              </a:lnSpc>
              <a:spcAft>
                <a:spcPts val="600"/>
              </a:spcAft>
              <a:buFont typeface="Wingdings" panose="05000000000000000000" pitchFamily="2" charset="2"/>
              <a:buChar char="§"/>
            </a:pPr>
            <a:r>
              <a:rPr lang="en-US" sz="1400" b="1" dirty="0"/>
              <a:t>Syntax:  </a:t>
            </a:r>
            <a:br>
              <a:rPr lang="en-US" sz="1400" b="1" dirty="0"/>
            </a:br>
            <a:r>
              <a:rPr lang="en-US" sz="1400" dirty="0" err="1">
                <a:gradFill>
                  <a:gsLst>
                    <a:gs pos="2917">
                      <a:schemeClr val="tx1"/>
                    </a:gs>
                    <a:gs pos="30000">
                      <a:schemeClr val="tx1"/>
                    </a:gs>
                  </a:gsLst>
                  <a:lin ang="5400000" scaled="0"/>
                </a:gradFill>
              </a:rPr>
              <a:t>Table.Transpose</a:t>
            </a:r>
            <a:r>
              <a:rPr lang="en-US" sz="1400" dirty="0">
                <a:gradFill>
                  <a:gsLst>
                    <a:gs pos="2917">
                      <a:schemeClr val="tx1"/>
                    </a:gs>
                    <a:gs pos="30000">
                      <a:schemeClr val="tx1"/>
                    </a:gs>
                  </a:gsLst>
                  <a:lin ang="5400000" scaled="0"/>
                </a:gradFill>
              </a:rPr>
              <a:t>(</a:t>
            </a:r>
            <a:r>
              <a:rPr lang="en-US" sz="1400" dirty="0">
                <a:solidFill>
                  <a:srgbClr val="00B0F0"/>
                </a:solidFill>
              </a:rPr>
              <a:t>Previous</a:t>
            </a:r>
            <a:r>
              <a:rPr lang="en-US" sz="1400" dirty="0">
                <a:gradFill>
                  <a:gsLst>
                    <a:gs pos="2917">
                      <a:schemeClr val="tx1"/>
                    </a:gs>
                    <a:gs pos="30000">
                      <a:schemeClr val="tx1"/>
                    </a:gs>
                  </a:gsLst>
                  <a:lin ang="5400000" scaled="0"/>
                </a:gradFill>
              </a:rPr>
              <a:t>)</a:t>
            </a:r>
          </a:p>
          <a:p>
            <a:pPr marL="342900" indent="-342900">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Column headers are lost</a:t>
            </a:r>
          </a:p>
          <a:p>
            <a:pPr marL="342900" indent="-342900">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To transpose column headers, demote them to data prior to transpose</a:t>
            </a:r>
          </a:p>
        </p:txBody>
      </p:sp>
      <p:sp>
        <p:nvSpPr>
          <p:cNvPr id="15" name="TextBox 14"/>
          <p:cNvSpPr txBox="1"/>
          <p:nvPr/>
        </p:nvSpPr>
        <p:spPr>
          <a:xfrm>
            <a:off x="4188385" y="1031571"/>
            <a:ext cx="3761872" cy="2674578"/>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000" b="1"/>
            </a:lvl1pPr>
            <a:lvl2pPr marL="342900" lvl="1" indent="-342900">
              <a:lnSpc>
                <a:spcPct val="90000"/>
              </a:lnSpc>
              <a:spcAft>
                <a:spcPts val="600"/>
              </a:spcAft>
              <a:buFont typeface="Wingdings" panose="05000000000000000000" pitchFamily="2" charset="2"/>
              <a:buChar char="§"/>
              <a:defRPr sz="1400"/>
            </a:lvl2pPr>
          </a:lstStyle>
          <a:p>
            <a:r>
              <a:rPr lang="en-US" dirty="0"/>
              <a:t>Pivot Column</a:t>
            </a:r>
          </a:p>
          <a:p>
            <a:r>
              <a:rPr lang="en-US" sz="1400" b="0" dirty="0">
                <a:gradFill>
                  <a:gsLst>
                    <a:gs pos="2917">
                      <a:schemeClr val="tx1"/>
                    </a:gs>
                    <a:gs pos="30000">
                      <a:schemeClr val="tx1"/>
                    </a:gs>
                  </a:gsLst>
                  <a:lin ang="5400000" scaled="0"/>
                </a:gradFill>
              </a:rPr>
              <a:t>Convert Selected column of values into Column Headers</a:t>
            </a:r>
          </a:p>
          <a:p>
            <a:pPr lvl="1"/>
            <a:r>
              <a:rPr lang="en-US" b="1" dirty="0"/>
              <a:t>Syntax:</a:t>
            </a:r>
          </a:p>
          <a:p>
            <a:pPr marL="0" lvl="1" indent="0">
              <a:buNone/>
            </a:pPr>
            <a:r>
              <a:rPr lang="en-US" sz="1200" dirty="0" err="1">
                <a:gradFill>
                  <a:gsLst>
                    <a:gs pos="2917">
                      <a:schemeClr val="tx1"/>
                    </a:gs>
                    <a:gs pos="30000">
                      <a:schemeClr val="tx1"/>
                    </a:gs>
                  </a:gsLst>
                  <a:lin ang="5400000" scaled="0"/>
                </a:gradFill>
              </a:rPr>
              <a:t>Table.Pivot</a:t>
            </a:r>
            <a:r>
              <a:rPr lang="en-US" sz="1200" dirty="0">
                <a:gradFill>
                  <a:gsLst>
                    <a:gs pos="2917">
                      <a:schemeClr val="tx1"/>
                    </a:gs>
                    <a:gs pos="30000">
                      <a:schemeClr val="tx1"/>
                    </a:gs>
                  </a:gsLst>
                  <a:lin ang="5400000" scaled="0"/>
                </a:gradFill>
              </a:rPr>
              <a:t>(</a:t>
            </a:r>
            <a:r>
              <a:rPr lang="en-US" sz="1200" dirty="0" err="1">
                <a:solidFill>
                  <a:srgbClr val="00B0F0"/>
                </a:solidFill>
              </a:rPr>
              <a:t>Previous</a:t>
            </a:r>
            <a:r>
              <a:rPr lang="en-US" sz="1200" dirty="0" err="1">
                <a:gradFill>
                  <a:gsLst>
                    <a:gs pos="2917">
                      <a:schemeClr val="tx1"/>
                    </a:gs>
                    <a:gs pos="30000">
                      <a:schemeClr val="tx1"/>
                    </a:gs>
                  </a:gsLst>
                  <a:lin ang="5400000" scaled="0"/>
                </a:gradFill>
              </a:rPr>
              <a:t>,List.Distinct</a:t>
            </a:r>
            <a:r>
              <a:rPr lang="en-US" sz="1200" dirty="0">
                <a:gradFill>
                  <a:gsLst>
                    <a:gs pos="2917">
                      <a:schemeClr val="tx1"/>
                    </a:gs>
                    <a:gs pos="30000">
                      <a:schemeClr val="tx1"/>
                    </a:gs>
                  </a:gsLst>
                  <a:lin ang="5400000" scaled="0"/>
                </a:gradFill>
              </a:rPr>
              <a:t>(</a:t>
            </a:r>
            <a:r>
              <a:rPr lang="en-US" sz="1200" dirty="0">
                <a:solidFill>
                  <a:srgbClr val="00B0F0"/>
                </a:solidFill>
              </a:rPr>
              <a:t>Previous</a:t>
            </a:r>
            <a:r>
              <a:rPr lang="en-US" sz="1200" dirty="0">
                <a:gradFill>
                  <a:gsLst>
                    <a:gs pos="2917">
                      <a:schemeClr val="tx1"/>
                    </a:gs>
                    <a:gs pos="30000">
                      <a:schemeClr val="tx1"/>
                    </a:gs>
                  </a:gsLst>
                  <a:lin ang="5400000" scaled="0"/>
                </a:gradFill>
              </a:rPr>
              <a:t>[Color]), </a:t>
            </a:r>
            <a:br>
              <a:rPr lang="en-US" sz="1200" dirty="0">
                <a:gradFill>
                  <a:gsLst>
                    <a:gs pos="2917">
                      <a:schemeClr val="tx1"/>
                    </a:gs>
                    <a:gs pos="30000">
                      <a:schemeClr val="tx1"/>
                    </a:gs>
                  </a:gsLst>
                  <a:lin ang="5400000" scaled="0"/>
                </a:gradFill>
              </a:rPr>
            </a:br>
            <a:r>
              <a:rPr lang="en-US" sz="1200" dirty="0">
                <a:gradFill>
                  <a:gsLst>
                    <a:gs pos="2917">
                      <a:schemeClr val="tx1"/>
                    </a:gs>
                    <a:gs pos="30000">
                      <a:schemeClr val="tx1"/>
                    </a:gs>
                  </a:gsLst>
                  <a:lin ang="5400000" scaled="0"/>
                </a:gradFill>
              </a:rPr>
              <a:t>"Color", "Value", </a:t>
            </a:r>
            <a:r>
              <a:rPr lang="en-US" sz="1200" dirty="0" err="1">
                <a:gradFill>
                  <a:gsLst>
                    <a:gs pos="2917">
                      <a:schemeClr val="tx1"/>
                    </a:gs>
                    <a:gs pos="30000">
                      <a:schemeClr val="tx1"/>
                    </a:gs>
                  </a:gsLst>
                  <a:lin ang="5400000" scaled="0"/>
                </a:gradFill>
              </a:rPr>
              <a:t>List.Sum</a:t>
            </a:r>
            <a:r>
              <a:rPr lang="en-US" sz="1200" dirty="0">
                <a:gradFill>
                  <a:gsLst>
                    <a:gs pos="2917">
                      <a:schemeClr val="tx1"/>
                    </a:gs>
                    <a:gs pos="30000">
                      <a:schemeClr val="tx1"/>
                    </a:gs>
                  </a:gsLst>
                  <a:lin ang="5400000" scaled="0"/>
                </a:gradFill>
              </a:rPr>
              <a:t>)</a:t>
            </a:r>
          </a:p>
          <a:p>
            <a:pPr lvl="1"/>
            <a:r>
              <a:rPr lang="en-US" dirty="0"/>
              <a:t>The values in [Color] column are converted to headers</a:t>
            </a:r>
          </a:p>
          <a:p>
            <a:pPr lvl="1"/>
            <a:r>
              <a:rPr lang="en-US" dirty="0"/>
              <a:t>The values in the [Value] column are filled in where applicable</a:t>
            </a:r>
          </a:p>
        </p:txBody>
      </p:sp>
      <p:pic>
        <p:nvPicPr>
          <p:cNvPr id="3" name="Picture 2"/>
          <p:cNvPicPr>
            <a:picLocks noChangeAspect="1"/>
          </p:cNvPicPr>
          <p:nvPr/>
        </p:nvPicPr>
        <p:blipFill>
          <a:blip r:embed="rId4"/>
          <a:stretch>
            <a:fillRect/>
          </a:stretch>
        </p:blipFill>
        <p:spPr>
          <a:xfrm>
            <a:off x="2237667" y="1105938"/>
            <a:ext cx="1373779" cy="353852"/>
          </a:xfrm>
          <a:prstGeom prst="rect">
            <a:avLst/>
          </a:prstGeom>
        </p:spPr>
      </p:pic>
      <p:pic>
        <p:nvPicPr>
          <p:cNvPr id="10" name="Picture 9"/>
          <p:cNvPicPr>
            <a:picLocks noChangeAspect="1"/>
          </p:cNvPicPr>
          <p:nvPr/>
        </p:nvPicPr>
        <p:blipFill>
          <a:blip r:embed="rId5"/>
          <a:stretch>
            <a:fillRect/>
          </a:stretch>
        </p:blipFill>
        <p:spPr>
          <a:xfrm>
            <a:off x="426512" y="5288334"/>
            <a:ext cx="3622310" cy="622584"/>
          </a:xfrm>
          <a:prstGeom prst="rect">
            <a:avLst/>
          </a:prstGeom>
        </p:spPr>
      </p:pic>
      <p:sp>
        <p:nvSpPr>
          <p:cNvPr id="19" name="Bent Arrow 18"/>
          <p:cNvSpPr/>
          <p:nvPr/>
        </p:nvSpPr>
        <p:spPr bwMode="auto">
          <a:xfrm rot="16200000" flipH="1" flipV="1">
            <a:off x="2824262" y="4600179"/>
            <a:ext cx="602108" cy="560236"/>
          </a:xfrm>
          <a:prstGeom prst="bentArrow">
            <a:avLst>
              <a:gd name="adj1" fmla="val 25000"/>
              <a:gd name="adj2" fmla="val 25859"/>
              <a:gd name="adj3" fmla="val 25000"/>
              <a:gd name="adj4" fmla="val 43750"/>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pic>
        <p:nvPicPr>
          <p:cNvPr id="21" name="Picture 20"/>
          <p:cNvPicPr>
            <a:picLocks noChangeAspect="1"/>
          </p:cNvPicPr>
          <p:nvPr/>
        </p:nvPicPr>
        <p:blipFill>
          <a:blip r:embed="rId6"/>
          <a:stretch>
            <a:fillRect/>
          </a:stretch>
        </p:blipFill>
        <p:spPr>
          <a:xfrm>
            <a:off x="426512" y="4071260"/>
            <a:ext cx="2316726" cy="897555"/>
          </a:xfrm>
          <a:prstGeom prst="rect">
            <a:avLst/>
          </a:prstGeom>
        </p:spPr>
      </p:pic>
      <p:pic>
        <p:nvPicPr>
          <p:cNvPr id="22" name="Picture 21"/>
          <p:cNvPicPr>
            <a:picLocks noChangeAspect="1"/>
          </p:cNvPicPr>
          <p:nvPr/>
        </p:nvPicPr>
        <p:blipFill>
          <a:blip r:embed="rId6"/>
          <a:stretch>
            <a:fillRect/>
          </a:stretch>
        </p:blipFill>
        <p:spPr>
          <a:xfrm>
            <a:off x="4188385" y="3830624"/>
            <a:ext cx="2316726" cy="897555"/>
          </a:xfrm>
          <a:prstGeom prst="rect">
            <a:avLst/>
          </a:prstGeom>
        </p:spPr>
      </p:pic>
      <p:pic>
        <p:nvPicPr>
          <p:cNvPr id="24" name="Picture 23"/>
          <p:cNvPicPr>
            <a:picLocks noChangeAspect="1"/>
          </p:cNvPicPr>
          <p:nvPr/>
        </p:nvPicPr>
        <p:blipFill>
          <a:blip r:embed="rId7"/>
          <a:stretch>
            <a:fillRect/>
          </a:stretch>
        </p:blipFill>
        <p:spPr>
          <a:xfrm>
            <a:off x="4809478" y="5281514"/>
            <a:ext cx="2880635" cy="883457"/>
          </a:xfrm>
          <a:prstGeom prst="rect">
            <a:avLst/>
          </a:prstGeom>
        </p:spPr>
      </p:pic>
      <p:sp>
        <p:nvSpPr>
          <p:cNvPr id="25" name="Bent Arrow 24"/>
          <p:cNvSpPr/>
          <p:nvPr/>
        </p:nvSpPr>
        <p:spPr bwMode="auto">
          <a:xfrm rot="10800000" flipH="1">
            <a:off x="4623908" y="4799384"/>
            <a:ext cx="2684670" cy="431998"/>
          </a:xfrm>
          <a:prstGeom prst="bentArrow">
            <a:avLst>
              <a:gd name="adj1" fmla="val 36141"/>
              <a:gd name="adj2" fmla="val 39310"/>
              <a:gd name="adj3" fmla="val 27378"/>
              <a:gd name="adj4" fmla="val 43750"/>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pic>
        <p:nvPicPr>
          <p:cNvPr id="26" name="Picture 25"/>
          <p:cNvPicPr>
            <a:picLocks noChangeAspect="1"/>
          </p:cNvPicPr>
          <p:nvPr/>
        </p:nvPicPr>
        <p:blipFill>
          <a:blip r:embed="rId8"/>
          <a:stretch>
            <a:fillRect/>
          </a:stretch>
        </p:blipFill>
        <p:spPr>
          <a:xfrm>
            <a:off x="6097003" y="1105938"/>
            <a:ext cx="1492696" cy="353851"/>
          </a:xfrm>
          <a:prstGeom prst="rect">
            <a:avLst/>
          </a:prstGeom>
        </p:spPr>
      </p:pic>
      <p:sp>
        <p:nvSpPr>
          <p:cNvPr id="27" name="TextBox 26"/>
          <p:cNvSpPr txBox="1"/>
          <p:nvPr/>
        </p:nvSpPr>
        <p:spPr>
          <a:xfrm>
            <a:off x="7950257" y="1031571"/>
            <a:ext cx="3761872" cy="2646878"/>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000" b="1"/>
            </a:lvl1pPr>
            <a:lvl2pPr marL="342900" lvl="1" indent="-342900">
              <a:lnSpc>
                <a:spcPct val="90000"/>
              </a:lnSpc>
              <a:spcAft>
                <a:spcPts val="600"/>
              </a:spcAft>
              <a:buFont typeface="Wingdings" panose="05000000000000000000" pitchFamily="2" charset="2"/>
              <a:buChar char="§"/>
              <a:defRPr sz="1400"/>
            </a:lvl2pPr>
          </a:lstStyle>
          <a:p>
            <a:r>
              <a:rPr lang="en-US" dirty="0"/>
              <a:t>Unpivot Columns</a:t>
            </a:r>
          </a:p>
          <a:p>
            <a:r>
              <a:rPr lang="en-US" sz="1400" b="0" dirty="0">
                <a:gradFill>
                  <a:gsLst>
                    <a:gs pos="2917">
                      <a:schemeClr val="tx1"/>
                    </a:gs>
                    <a:gs pos="30000">
                      <a:schemeClr val="tx1"/>
                    </a:gs>
                  </a:gsLst>
                  <a:lin ang="5400000" scaled="0"/>
                </a:gradFill>
              </a:rPr>
              <a:t>Convert Selected Column Headers  into a column of values</a:t>
            </a:r>
          </a:p>
          <a:p>
            <a:pPr lvl="1"/>
            <a:r>
              <a:rPr lang="en-US" b="1" dirty="0"/>
              <a:t>Syntax:</a:t>
            </a:r>
          </a:p>
          <a:p>
            <a:pPr lvl="1"/>
            <a:r>
              <a:rPr lang="en-US" sz="1200" dirty="0" err="1">
                <a:gradFill>
                  <a:gsLst>
                    <a:gs pos="2917">
                      <a:schemeClr val="tx1"/>
                    </a:gs>
                    <a:gs pos="30000">
                      <a:schemeClr val="tx1"/>
                    </a:gs>
                  </a:gsLst>
                  <a:lin ang="5400000" scaled="0"/>
                </a:gradFill>
              </a:rPr>
              <a:t>Table.UnpivotOtherColumns</a:t>
            </a:r>
            <a:r>
              <a:rPr lang="en-US" sz="1200" dirty="0">
                <a:gradFill>
                  <a:gsLst>
                    <a:gs pos="2917">
                      <a:schemeClr val="tx1"/>
                    </a:gs>
                    <a:gs pos="30000">
                      <a:schemeClr val="tx1"/>
                    </a:gs>
                  </a:gsLst>
                  <a:lin ang="5400000" scaled="0"/>
                </a:gradFill>
              </a:rPr>
              <a:t>(</a:t>
            </a:r>
            <a:r>
              <a:rPr lang="en-US" sz="1200" dirty="0">
                <a:solidFill>
                  <a:srgbClr val="00B0F0"/>
                </a:solidFill>
              </a:rPr>
              <a:t>Previous</a:t>
            </a:r>
            <a:r>
              <a:rPr lang="en-US" sz="1200" dirty="0">
                <a:gradFill>
                  <a:gsLst>
                    <a:gs pos="2917">
                      <a:schemeClr val="tx1"/>
                    </a:gs>
                    <a:gs pos="30000">
                      <a:schemeClr val="tx1"/>
                    </a:gs>
                  </a:gsLst>
                  <a:lin ang="5400000" scaled="0"/>
                </a:gradFill>
              </a:rPr>
              <a:t>, {"Letter"}, "Attribute", "Value")</a:t>
            </a:r>
          </a:p>
          <a:p>
            <a:pPr lvl="1"/>
            <a:r>
              <a:rPr lang="en-US" dirty="0"/>
              <a:t>The </a:t>
            </a:r>
            <a:r>
              <a:rPr lang="en-US" dirty="0" err="1"/>
              <a:t>unpivoted</a:t>
            </a:r>
            <a:r>
              <a:rPr lang="en-US" dirty="0"/>
              <a:t> column headers become the column [Attribute]</a:t>
            </a:r>
          </a:p>
          <a:p>
            <a:pPr lvl="1"/>
            <a:r>
              <a:rPr lang="en-US" dirty="0"/>
              <a:t>The </a:t>
            </a:r>
            <a:r>
              <a:rPr lang="en-US" dirty="0" err="1"/>
              <a:t>unpivoted</a:t>
            </a:r>
            <a:r>
              <a:rPr lang="en-US" dirty="0"/>
              <a:t> values become the column [Value]</a:t>
            </a:r>
          </a:p>
        </p:txBody>
      </p:sp>
      <p:pic>
        <p:nvPicPr>
          <p:cNvPr id="11268" name="Picture 4" descr="C:\Users\barbarar\AppData\Local\Temp\SNAGHTML42fa1d17.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46383" y="1038373"/>
            <a:ext cx="1182624" cy="49869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1165379" y="6212611"/>
            <a:ext cx="6074355" cy="369332"/>
          </a:xfrm>
          <a:prstGeom prst="rect">
            <a:avLst/>
          </a:prstGeom>
        </p:spPr>
        <p:txBody>
          <a:bodyPr wrap="none">
            <a:spAutoFit/>
          </a:bodyPr>
          <a:lstStyle/>
          <a:p>
            <a:r>
              <a:rPr lang="en-US" b="1" dirty="0"/>
              <a:t>Note: </a:t>
            </a:r>
            <a:r>
              <a:rPr lang="en-US" dirty="0">
                <a:solidFill>
                  <a:srgbClr val="00B0F0"/>
                </a:solidFill>
              </a:rPr>
              <a:t>Previous</a:t>
            </a:r>
            <a:r>
              <a:rPr lang="en-US" dirty="0">
                <a:solidFill>
                  <a:schemeClr val="tx1">
                    <a:lumMod val="50000"/>
                    <a:lumOff val="50000"/>
                  </a:schemeClr>
                </a:solidFill>
              </a:rPr>
              <a:t> =&gt; Name of the previous step in the query</a:t>
            </a:r>
          </a:p>
        </p:txBody>
      </p:sp>
      <p:pic>
        <p:nvPicPr>
          <p:cNvPr id="32" name="Picture 31"/>
          <p:cNvPicPr>
            <a:picLocks noChangeAspect="1"/>
          </p:cNvPicPr>
          <p:nvPr/>
        </p:nvPicPr>
        <p:blipFill>
          <a:blip r:embed="rId7"/>
          <a:stretch>
            <a:fillRect/>
          </a:stretch>
        </p:blipFill>
        <p:spPr>
          <a:xfrm>
            <a:off x="7956465" y="3996839"/>
            <a:ext cx="2880635" cy="883457"/>
          </a:xfrm>
          <a:prstGeom prst="rect">
            <a:avLst/>
          </a:prstGeom>
        </p:spPr>
      </p:pic>
      <p:pic>
        <p:nvPicPr>
          <p:cNvPr id="30" name="Picture 29"/>
          <p:cNvPicPr>
            <a:picLocks noChangeAspect="1"/>
          </p:cNvPicPr>
          <p:nvPr/>
        </p:nvPicPr>
        <p:blipFill>
          <a:blip r:embed="rId10"/>
          <a:stretch>
            <a:fillRect/>
          </a:stretch>
        </p:blipFill>
        <p:spPr>
          <a:xfrm>
            <a:off x="9371303" y="5381068"/>
            <a:ext cx="2457704" cy="888157"/>
          </a:xfrm>
          <a:prstGeom prst="rect">
            <a:avLst/>
          </a:prstGeom>
        </p:spPr>
      </p:pic>
      <p:sp>
        <p:nvSpPr>
          <p:cNvPr id="34" name="Bent Arrow 33"/>
          <p:cNvSpPr/>
          <p:nvPr/>
        </p:nvSpPr>
        <p:spPr bwMode="auto">
          <a:xfrm rot="16200000" flipH="1" flipV="1">
            <a:off x="10487163" y="4465038"/>
            <a:ext cx="1284674" cy="348277"/>
          </a:xfrm>
          <a:prstGeom prst="bentArrow">
            <a:avLst>
              <a:gd name="adj1" fmla="val 45650"/>
              <a:gd name="adj2" fmla="val 50000"/>
              <a:gd name="adj3" fmla="val 25001"/>
              <a:gd name="adj4" fmla="val 43750"/>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47294352-1D3D-4C37-B589-383723D62DD1}"/>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35098856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Join Kinds – Merge types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6" name="Rectangle 15"/>
          <p:cNvSpPr/>
          <p:nvPr/>
        </p:nvSpPr>
        <p:spPr bwMode="auto">
          <a:xfrm>
            <a:off x="355042" y="1076616"/>
            <a:ext cx="3622309" cy="24688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116914" y="1076615"/>
            <a:ext cx="3622309" cy="24688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7878786" y="1076614"/>
            <a:ext cx="3901435" cy="24688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355042" y="3787281"/>
            <a:ext cx="3622309" cy="24688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4116914" y="3787280"/>
            <a:ext cx="3622309" cy="24688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7878786" y="3787279"/>
            <a:ext cx="3901435" cy="24688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3977351" y="1063969"/>
            <a:ext cx="3761872" cy="1702004"/>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Left Outer </a:t>
            </a:r>
            <a:r>
              <a:rPr lang="en-US" sz="1100" b="1" dirty="0">
                <a:gradFill>
                  <a:gsLst>
                    <a:gs pos="2917">
                      <a:schemeClr val="tx1"/>
                    </a:gs>
                    <a:gs pos="30000">
                      <a:schemeClr val="tx1"/>
                    </a:gs>
                  </a:gsLst>
                  <a:lin ang="5400000" scaled="0"/>
                </a:gradFill>
              </a:rPr>
              <a:t>(</a:t>
            </a:r>
            <a:r>
              <a:rPr lang="en-US" sz="1100" dirty="0" err="1"/>
              <a:t>JoinKind.LeftOuter</a:t>
            </a:r>
            <a:r>
              <a:rPr lang="en-US" sz="1100" b="1" dirty="0">
                <a:gradFill>
                  <a:gsLst>
                    <a:gs pos="2917">
                      <a:schemeClr val="tx1"/>
                    </a:gs>
                    <a:gs pos="30000">
                      <a:schemeClr val="tx1"/>
                    </a:gs>
                  </a:gsLst>
                  <a:lin ang="5400000" scaled="0"/>
                </a:gradFill>
              </a:rPr>
              <a:t>)</a:t>
            </a:r>
            <a:br>
              <a:rPr lang="en-US" sz="1100" b="1"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Default for Merge</a:t>
            </a:r>
          </a:p>
          <a:p>
            <a:pPr>
              <a:lnSpc>
                <a:spcPct val="90000"/>
              </a:lnSpc>
              <a:spcAft>
                <a:spcPts val="600"/>
              </a:spcAft>
            </a:pPr>
            <a:r>
              <a:rPr lang="en-US" sz="1600" dirty="0">
                <a:gradFill>
                  <a:gsLst>
                    <a:gs pos="2917">
                      <a:schemeClr val="tx1"/>
                    </a:gs>
                    <a:gs pos="30000">
                      <a:schemeClr val="tx1"/>
                    </a:gs>
                  </a:gsLst>
                  <a:lin ang="5400000" scaled="0"/>
                </a:gradFill>
              </a:rPr>
              <a:t>Shows all rows in 1st query (</a:t>
            </a:r>
            <a:r>
              <a:rPr lang="en-US" sz="1600" b="1" dirty="0">
                <a:gradFill>
                  <a:gsLst>
                    <a:gs pos="2917">
                      <a:schemeClr val="tx1"/>
                    </a:gs>
                    <a:gs pos="30000">
                      <a:schemeClr val="tx1"/>
                    </a:gs>
                  </a:gsLst>
                  <a:lin ang="5400000" scaled="0"/>
                </a:gradFill>
              </a:rPr>
              <a:t>A</a:t>
            </a:r>
            <a:r>
              <a:rPr lang="en-US" sz="1600" dirty="0">
                <a:gradFill>
                  <a:gsLst>
                    <a:gs pos="2917">
                      <a:schemeClr val="tx1"/>
                    </a:gs>
                    <a:gs pos="30000">
                      <a:schemeClr val="tx1"/>
                    </a:gs>
                  </a:gsLst>
                  <a:lin ang="5400000" scaled="0"/>
                </a:gradFill>
              </a:rPr>
              <a:t>) and “paints” attributes from second query (</a:t>
            </a:r>
            <a:r>
              <a:rPr lang="en-US" sz="1600" b="1" dirty="0">
                <a:gradFill>
                  <a:gsLst>
                    <a:gs pos="2917">
                      <a:schemeClr val="tx1"/>
                    </a:gs>
                    <a:gs pos="30000">
                      <a:schemeClr val="tx1"/>
                    </a:gs>
                  </a:gsLst>
                  <a:lin ang="5400000" scaled="0"/>
                </a:gradFill>
              </a:rPr>
              <a:t>B</a:t>
            </a:r>
            <a:r>
              <a:rPr lang="en-US" sz="1600" dirty="0">
                <a:gradFill>
                  <a:gsLst>
                    <a:gs pos="2917">
                      <a:schemeClr val="tx1"/>
                    </a:gs>
                    <a:gs pos="30000">
                      <a:schemeClr val="tx1"/>
                    </a:gs>
                  </a:gsLst>
                  <a:lin ang="5400000" scaled="0"/>
                </a:gradFill>
              </a:rPr>
              <a:t>) based on matches in joined column(s).  </a:t>
            </a:r>
          </a:p>
        </p:txBody>
      </p:sp>
      <p:sp>
        <p:nvSpPr>
          <p:cNvPr id="28" name="TextBox 27"/>
          <p:cNvSpPr txBox="1"/>
          <p:nvPr/>
        </p:nvSpPr>
        <p:spPr>
          <a:xfrm>
            <a:off x="4116914" y="3757337"/>
            <a:ext cx="3622310" cy="1403461"/>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Right Outer  </a:t>
            </a:r>
            <a:r>
              <a:rPr lang="en-US" sz="1100" b="1" dirty="0">
                <a:gradFill>
                  <a:gsLst>
                    <a:gs pos="2917">
                      <a:schemeClr val="tx1"/>
                    </a:gs>
                    <a:gs pos="30000">
                      <a:schemeClr val="tx1"/>
                    </a:gs>
                  </a:gsLst>
                  <a:lin ang="5400000" scaled="0"/>
                </a:gradFill>
              </a:rPr>
              <a:t>(</a:t>
            </a:r>
            <a:r>
              <a:rPr lang="en-US" sz="1100" dirty="0" err="1"/>
              <a:t>JoinKind.RightOuter</a:t>
            </a:r>
            <a:r>
              <a:rPr lang="en-US" sz="1100" b="1" dirty="0">
                <a:gradFill>
                  <a:gsLst>
                    <a:gs pos="2917">
                      <a:schemeClr val="tx1"/>
                    </a:gs>
                    <a:gs pos="30000">
                      <a:schemeClr val="tx1"/>
                    </a:gs>
                  </a:gsLst>
                  <a:lin ang="5400000" scaled="0"/>
                </a:gradFill>
              </a:rPr>
              <a:t>)</a:t>
            </a:r>
            <a:br>
              <a:rPr lang="en-US" sz="1100" b="1"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Shows all rows in 2</a:t>
            </a:r>
            <a:r>
              <a:rPr lang="en-US" sz="1600" baseline="30000" dirty="0">
                <a:gradFill>
                  <a:gsLst>
                    <a:gs pos="2917">
                      <a:schemeClr val="tx1"/>
                    </a:gs>
                    <a:gs pos="30000">
                      <a:schemeClr val="tx1"/>
                    </a:gs>
                  </a:gsLst>
                  <a:lin ang="5400000" scaled="0"/>
                </a:gradFill>
              </a:rPr>
              <a:t>nd</a:t>
            </a:r>
            <a:r>
              <a:rPr lang="en-US" sz="1600" dirty="0">
                <a:gradFill>
                  <a:gsLst>
                    <a:gs pos="2917">
                      <a:schemeClr val="tx1"/>
                    </a:gs>
                    <a:gs pos="30000">
                      <a:schemeClr val="tx1"/>
                    </a:gs>
                  </a:gsLst>
                  <a:lin ang="5400000" scaled="0"/>
                </a:gradFill>
              </a:rPr>
              <a:t> (</a:t>
            </a:r>
            <a:r>
              <a:rPr lang="en-US" sz="1600" b="1" dirty="0">
                <a:gradFill>
                  <a:gsLst>
                    <a:gs pos="2917">
                      <a:schemeClr val="tx1"/>
                    </a:gs>
                    <a:gs pos="30000">
                      <a:schemeClr val="tx1"/>
                    </a:gs>
                  </a:gsLst>
                  <a:lin ang="5400000" scaled="0"/>
                </a:gradFill>
              </a:rPr>
              <a:t>B</a:t>
            </a:r>
            <a:r>
              <a:rPr lang="en-US" sz="1600" dirty="0">
                <a:gradFill>
                  <a:gsLst>
                    <a:gs pos="2917">
                      <a:schemeClr val="tx1"/>
                    </a:gs>
                    <a:gs pos="30000">
                      <a:schemeClr val="tx1"/>
                    </a:gs>
                  </a:gsLst>
                  <a:lin ang="5400000" scaled="0"/>
                </a:gradFill>
              </a:rPr>
              <a:t>) query and “paints” attributes from 1</a:t>
            </a:r>
            <a:r>
              <a:rPr lang="en-US" sz="1600" baseline="30000" dirty="0">
                <a:gradFill>
                  <a:gsLst>
                    <a:gs pos="2917">
                      <a:schemeClr val="tx1"/>
                    </a:gs>
                    <a:gs pos="30000">
                      <a:schemeClr val="tx1"/>
                    </a:gs>
                  </a:gsLst>
                  <a:lin ang="5400000" scaled="0"/>
                </a:gradFill>
              </a:rPr>
              <a:t>st</a:t>
            </a:r>
            <a:r>
              <a:rPr lang="en-US" sz="1600" dirty="0">
                <a:gradFill>
                  <a:gsLst>
                    <a:gs pos="2917">
                      <a:schemeClr val="tx1"/>
                    </a:gs>
                    <a:gs pos="30000">
                      <a:schemeClr val="tx1"/>
                    </a:gs>
                  </a:gsLst>
                  <a:lin ang="5400000" scaled="0"/>
                </a:gradFill>
              </a:rPr>
              <a:t>  query (</a:t>
            </a:r>
            <a:r>
              <a:rPr lang="en-US" sz="1600" b="1" dirty="0">
                <a:gradFill>
                  <a:gsLst>
                    <a:gs pos="2917">
                      <a:schemeClr val="tx1"/>
                    </a:gs>
                    <a:gs pos="30000">
                      <a:schemeClr val="tx1"/>
                    </a:gs>
                  </a:gsLst>
                  <a:lin ang="5400000" scaled="0"/>
                </a:gradFill>
              </a:rPr>
              <a:t>A</a:t>
            </a:r>
            <a:r>
              <a:rPr lang="en-US" sz="1600" dirty="0">
                <a:gradFill>
                  <a:gsLst>
                    <a:gs pos="2917">
                      <a:schemeClr val="tx1"/>
                    </a:gs>
                    <a:gs pos="30000">
                      <a:schemeClr val="tx1"/>
                    </a:gs>
                  </a:gsLst>
                  <a:lin ang="5400000" scaled="0"/>
                </a:gradFill>
              </a:rPr>
              <a:t>) based on matches in joined column(s)</a:t>
            </a:r>
          </a:p>
        </p:txBody>
      </p:sp>
      <p:sp>
        <p:nvSpPr>
          <p:cNvPr id="30" name="TextBox 29"/>
          <p:cNvSpPr txBox="1"/>
          <p:nvPr/>
        </p:nvSpPr>
        <p:spPr>
          <a:xfrm>
            <a:off x="355042" y="3787279"/>
            <a:ext cx="3622309" cy="1037207"/>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Inner  </a:t>
            </a:r>
            <a:r>
              <a:rPr lang="en-US" sz="1100" b="1" dirty="0">
                <a:gradFill>
                  <a:gsLst>
                    <a:gs pos="2917">
                      <a:schemeClr val="tx1"/>
                    </a:gs>
                    <a:gs pos="30000">
                      <a:schemeClr val="tx1"/>
                    </a:gs>
                  </a:gsLst>
                  <a:lin ang="5400000" scaled="0"/>
                </a:gradFill>
              </a:rPr>
              <a:t>(</a:t>
            </a:r>
            <a:r>
              <a:rPr lang="en-US" sz="1100" dirty="0" err="1"/>
              <a:t>JoinKind.Inner</a:t>
            </a:r>
            <a:r>
              <a:rPr lang="en-US" sz="1100" b="1" dirty="0">
                <a:gradFill>
                  <a:gsLst>
                    <a:gs pos="2917">
                      <a:schemeClr val="tx1"/>
                    </a:gs>
                    <a:gs pos="30000">
                      <a:schemeClr val="tx1"/>
                    </a:gs>
                  </a:gsLst>
                  <a:lin ang="5400000" scaled="0"/>
                </a:gradFill>
              </a:rPr>
              <a:t>)</a:t>
            </a:r>
            <a:endParaRPr lang="en-US" sz="1600" b="1"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Limits the rows to ONLY those which Match on joined column(s)</a:t>
            </a:r>
          </a:p>
        </p:txBody>
      </p:sp>
      <p:sp>
        <p:nvSpPr>
          <p:cNvPr id="32" name="TextBox 31"/>
          <p:cNvSpPr txBox="1"/>
          <p:nvPr/>
        </p:nvSpPr>
        <p:spPr>
          <a:xfrm>
            <a:off x="355042" y="1074780"/>
            <a:ext cx="3610982" cy="1037207"/>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Full Outer </a:t>
            </a:r>
            <a:r>
              <a:rPr lang="en-US" sz="1100" dirty="0">
                <a:gradFill>
                  <a:gsLst>
                    <a:gs pos="2917">
                      <a:schemeClr val="tx1"/>
                    </a:gs>
                    <a:gs pos="30000">
                      <a:schemeClr val="tx1"/>
                    </a:gs>
                  </a:gsLst>
                  <a:lin ang="5400000" scaled="0"/>
                </a:gradFill>
              </a:rPr>
              <a:t>(</a:t>
            </a:r>
            <a:r>
              <a:rPr lang="en-US" sz="1100" dirty="0" err="1">
                <a:gradFill>
                  <a:gsLst>
                    <a:gs pos="2917">
                      <a:schemeClr val="tx1"/>
                    </a:gs>
                    <a:gs pos="30000">
                      <a:schemeClr val="tx1"/>
                    </a:gs>
                  </a:gsLst>
                  <a:lin ang="5400000" scaled="0"/>
                </a:gradFill>
              </a:rPr>
              <a:t>JoinKind.FullOuter</a:t>
            </a:r>
            <a:r>
              <a:rPr lang="en-US" sz="1100" dirty="0">
                <a:gradFill>
                  <a:gsLst>
                    <a:gs pos="2917">
                      <a:schemeClr val="tx1"/>
                    </a:gs>
                    <a:gs pos="30000">
                      <a:schemeClr val="tx1"/>
                    </a:gs>
                  </a:gsLst>
                  <a:lin ang="5400000" scaled="0"/>
                </a:gradFill>
              </a:rPr>
              <a:t>)</a:t>
            </a:r>
            <a:endParaRPr lang="en-US" sz="1600" b="1"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Shows </a:t>
            </a:r>
            <a:r>
              <a:rPr lang="en-US" sz="1600" b="1" dirty="0">
                <a:gradFill>
                  <a:gsLst>
                    <a:gs pos="2917">
                      <a:schemeClr val="tx1"/>
                    </a:gs>
                    <a:gs pos="30000">
                      <a:schemeClr val="tx1"/>
                    </a:gs>
                  </a:gsLst>
                  <a:lin ang="5400000" scaled="0"/>
                </a:gradFill>
              </a:rPr>
              <a:t>all of the rows from both queries.  </a:t>
            </a:r>
            <a:r>
              <a:rPr lang="en-US" sz="1600" dirty="0">
                <a:gradFill>
                  <a:gsLst>
                    <a:gs pos="2917">
                      <a:schemeClr val="tx1"/>
                    </a:gs>
                    <a:gs pos="30000">
                      <a:schemeClr val="tx1"/>
                    </a:gs>
                  </a:gsLst>
                  <a:lin ang="5400000" scaled="0"/>
                </a:gradFill>
              </a:rPr>
              <a:t>Like SQL “Union All”</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055" y="2428092"/>
            <a:ext cx="1629969" cy="111556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0364" y="2419824"/>
            <a:ext cx="1651539" cy="1115568"/>
          </a:xfrm>
          <a:prstGeom prst="rect">
            <a:avLst/>
          </a:prstGeom>
        </p:spPr>
      </p:pic>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0088" y="5140591"/>
            <a:ext cx="1635748" cy="1115568"/>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4818" y="5140591"/>
            <a:ext cx="1667085" cy="1115568"/>
          </a:xfrm>
          <a:prstGeom prst="rect">
            <a:avLst/>
          </a:prstGeom>
        </p:spPr>
      </p:pic>
      <p:pic>
        <p:nvPicPr>
          <p:cNvPr id="40" name="Picture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22806" y="2428092"/>
            <a:ext cx="1657415" cy="1115568"/>
          </a:xfrm>
          <a:prstGeom prst="rect">
            <a:avLst/>
          </a:prstGeom>
        </p:spPr>
      </p:pic>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94655" y="5160798"/>
            <a:ext cx="1685566" cy="1115568"/>
          </a:xfrm>
          <a:prstGeom prst="rect">
            <a:avLst/>
          </a:prstGeom>
        </p:spPr>
      </p:pic>
      <p:sp>
        <p:nvSpPr>
          <p:cNvPr id="42" name="TextBox 41"/>
          <p:cNvSpPr txBox="1"/>
          <p:nvPr/>
        </p:nvSpPr>
        <p:spPr>
          <a:xfrm>
            <a:off x="7808343" y="3767072"/>
            <a:ext cx="3622310" cy="1403461"/>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Right Anti  </a:t>
            </a:r>
            <a:r>
              <a:rPr lang="en-US" sz="1100" b="1" dirty="0">
                <a:gradFill>
                  <a:gsLst>
                    <a:gs pos="2917">
                      <a:schemeClr val="tx1"/>
                    </a:gs>
                    <a:gs pos="30000">
                      <a:schemeClr val="tx1"/>
                    </a:gs>
                  </a:gsLst>
                  <a:lin ang="5400000" scaled="0"/>
                </a:gradFill>
              </a:rPr>
              <a:t>(</a:t>
            </a:r>
            <a:r>
              <a:rPr lang="en-US" sz="1100" dirty="0" err="1"/>
              <a:t>JoinKind.RightAnti</a:t>
            </a:r>
            <a:r>
              <a:rPr lang="en-US" sz="1100" b="1" dirty="0">
                <a:gradFill>
                  <a:gsLst>
                    <a:gs pos="2917">
                      <a:schemeClr val="tx1"/>
                    </a:gs>
                    <a:gs pos="30000">
                      <a:schemeClr val="tx1"/>
                    </a:gs>
                  </a:gsLst>
                  <a:lin ang="5400000" scaled="0"/>
                </a:gradFill>
              </a:rPr>
              <a:t>)</a:t>
            </a:r>
            <a:br>
              <a:rPr lang="en-US" sz="1100" b="1"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Shows ONLY rows in 2</a:t>
            </a:r>
            <a:r>
              <a:rPr lang="en-US" sz="1600" baseline="30000" dirty="0">
                <a:gradFill>
                  <a:gsLst>
                    <a:gs pos="2917">
                      <a:schemeClr val="tx1"/>
                    </a:gs>
                    <a:gs pos="30000">
                      <a:schemeClr val="tx1"/>
                    </a:gs>
                  </a:gsLst>
                  <a:lin ang="5400000" scaled="0"/>
                </a:gradFill>
              </a:rPr>
              <a:t>nd</a:t>
            </a:r>
            <a:r>
              <a:rPr lang="en-US" sz="1600" dirty="0">
                <a:gradFill>
                  <a:gsLst>
                    <a:gs pos="2917">
                      <a:schemeClr val="tx1"/>
                    </a:gs>
                    <a:gs pos="30000">
                      <a:schemeClr val="tx1"/>
                    </a:gs>
                  </a:gsLst>
                  <a:lin ang="5400000" scaled="0"/>
                </a:gradFill>
              </a:rPr>
              <a:t> (</a:t>
            </a:r>
            <a:r>
              <a:rPr lang="en-US" sz="1600" b="1" dirty="0">
                <a:gradFill>
                  <a:gsLst>
                    <a:gs pos="2917">
                      <a:schemeClr val="tx1"/>
                    </a:gs>
                    <a:gs pos="30000">
                      <a:schemeClr val="tx1"/>
                    </a:gs>
                  </a:gsLst>
                  <a:lin ang="5400000" scaled="0"/>
                </a:gradFill>
              </a:rPr>
              <a:t>B</a:t>
            </a:r>
            <a:r>
              <a:rPr lang="en-US" sz="1600" dirty="0">
                <a:gradFill>
                  <a:gsLst>
                    <a:gs pos="2917">
                      <a:schemeClr val="tx1"/>
                    </a:gs>
                    <a:gs pos="30000">
                      <a:schemeClr val="tx1"/>
                    </a:gs>
                  </a:gsLst>
                  <a:lin ang="5400000" scaled="0"/>
                </a:gradFill>
              </a:rPr>
              <a:t>) query where there is NO MATCH to 1</a:t>
            </a:r>
            <a:r>
              <a:rPr lang="en-US" sz="1600" baseline="30000" dirty="0">
                <a:gradFill>
                  <a:gsLst>
                    <a:gs pos="2917">
                      <a:schemeClr val="tx1"/>
                    </a:gs>
                    <a:gs pos="30000">
                      <a:schemeClr val="tx1"/>
                    </a:gs>
                  </a:gsLst>
                  <a:lin ang="5400000" scaled="0"/>
                </a:gradFill>
              </a:rPr>
              <a:t>st</a:t>
            </a:r>
            <a:r>
              <a:rPr lang="en-US" sz="1600" dirty="0">
                <a:gradFill>
                  <a:gsLst>
                    <a:gs pos="2917">
                      <a:schemeClr val="tx1"/>
                    </a:gs>
                    <a:gs pos="30000">
                      <a:schemeClr val="tx1"/>
                    </a:gs>
                  </a:gsLst>
                  <a:lin ang="5400000" scaled="0"/>
                </a:gradFill>
              </a:rPr>
              <a:t>  query (</a:t>
            </a:r>
            <a:r>
              <a:rPr lang="en-US" sz="1600" b="1" dirty="0">
                <a:gradFill>
                  <a:gsLst>
                    <a:gs pos="2917">
                      <a:schemeClr val="tx1"/>
                    </a:gs>
                    <a:gs pos="30000">
                      <a:schemeClr val="tx1"/>
                    </a:gs>
                  </a:gsLst>
                  <a:lin ang="5400000" scaled="0"/>
                </a:gradFill>
              </a:rPr>
              <a:t>A</a:t>
            </a:r>
            <a:r>
              <a:rPr lang="en-US" sz="1600" dirty="0">
                <a:gradFill>
                  <a:gsLst>
                    <a:gs pos="2917">
                      <a:schemeClr val="tx1"/>
                    </a:gs>
                    <a:gs pos="30000">
                      <a:schemeClr val="tx1"/>
                    </a:gs>
                  </a:gsLst>
                  <a:lin ang="5400000" scaled="0"/>
                </a:gradFill>
              </a:rPr>
              <a:t>) based on joined column(s)</a:t>
            </a:r>
          </a:p>
        </p:txBody>
      </p:sp>
      <p:sp>
        <p:nvSpPr>
          <p:cNvPr id="43" name="TextBox 42"/>
          <p:cNvSpPr txBox="1"/>
          <p:nvPr/>
        </p:nvSpPr>
        <p:spPr>
          <a:xfrm>
            <a:off x="7881518" y="1063968"/>
            <a:ext cx="3622310" cy="1181862"/>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Left Anti  </a:t>
            </a:r>
            <a:r>
              <a:rPr lang="en-US" sz="1100" b="1" dirty="0">
                <a:gradFill>
                  <a:gsLst>
                    <a:gs pos="2917">
                      <a:schemeClr val="tx1"/>
                    </a:gs>
                    <a:gs pos="30000">
                      <a:schemeClr val="tx1"/>
                    </a:gs>
                  </a:gsLst>
                  <a:lin ang="5400000" scaled="0"/>
                </a:gradFill>
              </a:rPr>
              <a:t>(</a:t>
            </a:r>
            <a:r>
              <a:rPr lang="en-US" sz="1100" dirty="0" err="1"/>
              <a:t>JoinKind.LeftAnti</a:t>
            </a:r>
            <a:r>
              <a:rPr lang="en-US" sz="1100" b="1" dirty="0">
                <a:gradFill>
                  <a:gsLst>
                    <a:gs pos="2917">
                      <a:schemeClr val="tx1"/>
                    </a:gs>
                    <a:gs pos="30000">
                      <a:schemeClr val="tx1"/>
                    </a:gs>
                  </a:gsLst>
                  <a:lin ang="5400000" scaled="0"/>
                </a:gradFill>
              </a:rPr>
              <a:t>)</a:t>
            </a:r>
            <a:br>
              <a:rPr lang="en-US" sz="1100" b="1"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Shows ONLY rows in 1</a:t>
            </a:r>
            <a:r>
              <a:rPr lang="en-US" sz="1600" baseline="30000" dirty="0">
                <a:gradFill>
                  <a:gsLst>
                    <a:gs pos="2917">
                      <a:schemeClr val="tx1"/>
                    </a:gs>
                    <a:gs pos="30000">
                      <a:schemeClr val="tx1"/>
                    </a:gs>
                  </a:gsLst>
                  <a:lin ang="5400000" scaled="0"/>
                </a:gradFill>
              </a:rPr>
              <a:t>st</a:t>
            </a:r>
            <a:r>
              <a:rPr lang="en-US" sz="1600" dirty="0">
                <a:gradFill>
                  <a:gsLst>
                    <a:gs pos="2917">
                      <a:schemeClr val="tx1"/>
                    </a:gs>
                    <a:gs pos="30000">
                      <a:schemeClr val="tx1"/>
                    </a:gs>
                  </a:gsLst>
                  <a:lin ang="5400000" scaled="0"/>
                </a:gradFill>
              </a:rPr>
              <a:t> (</a:t>
            </a:r>
            <a:r>
              <a:rPr lang="en-US" sz="1600" b="1" dirty="0">
                <a:gradFill>
                  <a:gsLst>
                    <a:gs pos="2917">
                      <a:schemeClr val="tx1"/>
                    </a:gs>
                    <a:gs pos="30000">
                      <a:schemeClr val="tx1"/>
                    </a:gs>
                  </a:gsLst>
                  <a:lin ang="5400000" scaled="0"/>
                </a:gradFill>
              </a:rPr>
              <a:t>A</a:t>
            </a:r>
            <a:r>
              <a:rPr lang="en-US" sz="1600" dirty="0">
                <a:gradFill>
                  <a:gsLst>
                    <a:gs pos="2917">
                      <a:schemeClr val="tx1"/>
                    </a:gs>
                    <a:gs pos="30000">
                      <a:schemeClr val="tx1"/>
                    </a:gs>
                  </a:gsLst>
                  <a:lin ang="5400000" scaled="0"/>
                </a:gradFill>
              </a:rPr>
              <a:t>) query where there is NO MATCH to 2</a:t>
            </a:r>
            <a:r>
              <a:rPr lang="en-US" sz="1600" baseline="30000" dirty="0">
                <a:gradFill>
                  <a:gsLst>
                    <a:gs pos="2917">
                      <a:schemeClr val="tx1"/>
                    </a:gs>
                    <a:gs pos="30000">
                      <a:schemeClr val="tx1"/>
                    </a:gs>
                  </a:gsLst>
                  <a:lin ang="5400000" scaled="0"/>
                </a:gradFill>
              </a:rPr>
              <a:t>nd</a:t>
            </a:r>
            <a:r>
              <a:rPr lang="en-US" sz="1600" dirty="0">
                <a:gradFill>
                  <a:gsLst>
                    <a:gs pos="2917">
                      <a:schemeClr val="tx1"/>
                    </a:gs>
                    <a:gs pos="30000">
                      <a:schemeClr val="tx1"/>
                    </a:gs>
                  </a:gsLst>
                  <a:lin ang="5400000" scaled="0"/>
                </a:gradFill>
              </a:rPr>
              <a:t>  query (</a:t>
            </a:r>
            <a:r>
              <a:rPr lang="en-US" sz="1600" b="1" dirty="0">
                <a:gradFill>
                  <a:gsLst>
                    <a:gs pos="2917">
                      <a:schemeClr val="tx1"/>
                    </a:gs>
                    <a:gs pos="30000">
                      <a:schemeClr val="tx1"/>
                    </a:gs>
                  </a:gsLst>
                  <a:lin ang="5400000" scaled="0"/>
                </a:gradFill>
              </a:rPr>
              <a:t>B</a:t>
            </a:r>
            <a:r>
              <a:rPr lang="en-US" sz="1600" dirty="0">
                <a:gradFill>
                  <a:gsLst>
                    <a:gs pos="2917">
                      <a:schemeClr val="tx1"/>
                    </a:gs>
                    <a:gs pos="30000">
                      <a:schemeClr val="tx1"/>
                    </a:gs>
                  </a:gsLst>
                  <a:lin ang="5400000" scaled="0"/>
                </a:gradFill>
              </a:rPr>
              <a:t>) based on joined column(s)</a:t>
            </a:r>
          </a:p>
        </p:txBody>
      </p:sp>
      <p:sp>
        <p:nvSpPr>
          <p:cNvPr id="44" name="Rectangle 43"/>
          <p:cNvSpPr/>
          <p:nvPr/>
        </p:nvSpPr>
        <p:spPr>
          <a:xfrm>
            <a:off x="1059456" y="6240782"/>
            <a:ext cx="6438494" cy="369332"/>
          </a:xfrm>
          <a:prstGeom prst="rect">
            <a:avLst/>
          </a:prstGeom>
        </p:spPr>
        <p:txBody>
          <a:bodyPr wrap="none">
            <a:spAutoFit/>
          </a:bodyPr>
          <a:lstStyle/>
          <a:p>
            <a:r>
              <a:rPr lang="en-US" b="1" dirty="0"/>
              <a:t>Note: </a:t>
            </a:r>
            <a:r>
              <a:rPr lang="en-US" dirty="0">
                <a:solidFill>
                  <a:schemeClr val="tx1">
                    <a:lumMod val="50000"/>
                    <a:lumOff val="50000"/>
                  </a:schemeClr>
                </a:solidFill>
              </a:rPr>
              <a:t>One or Multiple columns can be used to create the join</a:t>
            </a:r>
          </a:p>
        </p:txBody>
      </p:sp>
      <p:sp>
        <p:nvSpPr>
          <p:cNvPr id="2" name="Footer Placeholder 1">
            <a:extLst>
              <a:ext uri="{FF2B5EF4-FFF2-40B4-BE49-F238E27FC236}">
                <a16:creationId xmlns:a16="http://schemas.microsoft.com/office/drawing/2014/main" id="{E5603434-4335-4779-94F2-4E3500C77784}"/>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71748237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3333220"/>
          </a:xfrm>
        </p:spPr>
        <p:txBody>
          <a:bodyPr/>
          <a:lstStyle/>
          <a:p>
            <a:r>
              <a:rPr lang="en-US" sz="6600" b="1" dirty="0">
                <a:solidFill>
                  <a:schemeClr val="tx1"/>
                </a:solidFill>
              </a:rPr>
              <a:t>Module 1 – Discovery</a:t>
            </a:r>
          </a:p>
          <a:p>
            <a:endParaRPr lang="en-US" sz="6600" b="1" dirty="0">
              <a:solidFill>
                <a:schemeClr val="tx1"/>
              </a:solidFill>
            </a:endParaRPr>
          </a:p>
        </p:txBody>
      </p:sp>
    </p:spTree>
    <p:extLst>
      <p:ext uri="{BB962C8B-B14F-4D97-AF65-F5344CB8AC3E}">
        <p14:creationId xmlns:p14="http://schemas.microsoft.com/office/powerpoint/2010/main" val="87500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Join Kinds – Other Combining Queries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6" name="Rectangle 15"/>
          <p:cNvSpPr/>
          <p:nvPr/>
        </p:nvSpPr>
        <p:spPr bwMode="auto">
          <a:xfrm>
            <a:off x="577515" y="1290906"/>
            <a:ext cx="5486400" cy="24688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385669" y="1290906"/>
            <a:ext cx="5486400" cy="24688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577515" y="4001571"/>
            <a:ext cx="5486400" cy="24688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6385669" y="4001571"/>
            <a:ext cx="5486400" cy="24688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600431" y="1316409"/>
            <a:ext cx="5486400" cy="2160591"/>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Merge</a:t>
            </a:r>
            <a:br>
              <a:rPr lang="en-US" sz="2000" b="1"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Combines attributes (columns) of two queries based on a joined columns(s)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Column(s) used for the join must be in both queries (can be one or more)</a:t>
            </a:r>
            <a:endParaRPr lang="en-US" sz="1400" dirty="0"/>
          </a:p>
          <a:p>
            <a:pPr marL="342900" indent="-342900">
              <a:lnSpc>
                <a:spcPct val="90000"/>
              </a:lnSpc>
              <a:spcAft>
                <a:spcPts val="600"/>
              </a:spcAft>
              <a:buFont typeface="Arial" panose="020B0604020202020204" pitchFamily="34" charset="0"/>
              <a:buChar char="•"/>
            </a:pPr>
            <a:r>
              <a:rPr lang="en-US" sz="1400" dirty="0"/>
              <a:t>Both queries rerun with each execution</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In Database terms, this is a JOIN</a:t>
            </a:r>
          </a:p>
        </p:txBody>
      </p:sp>
      <p:sp>
        <p:nvSpPr>
          <p:cNvPr id="25" name="TextBox 24"/>
          <p:cNvSpPr txBox="1"/>
          <p:nvPr/>
        </p:nvSpPr>
        <p:spPr>
          <a:xfrm>
            <a:off x="6378210" y="1314475"/>
            <a:ext cx="5486400" cy="2160591"/>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Append</a:t>
            </a:r>
            <a:br>
              <a:rPr lang="en-US" sz="2000" b="1" dirty="0">
                <a:gradFill>
                  <a:gsLst>
                    <a:gs pos="2917">
                      <a:schemeClr val="tx1"/>
                    </a:gs>
                    <a:gs pos="30000">
                      <a:schemeClr val="tx1"/>
                    </a:gs>
                  </a:gsLst>
                  <a:lin ang="5400000" scaled="0"/>
                </a:gradFill>
              </a:rPr>
            </a:br>
            <a:r>
              <a:rPr lang="en-US" sz="1400" dirty="0"/>
              <a:t>“Stack” records of two (or more) queries</a:t>
            </a:r>
          </a:p>
          <a:p>
            <a:pPr marL="342900" indent="-342900">
              <a:lnSpc>
                <a:spcPct val="90000"/>
              </a:lnSpc>
              <a:spcAft>
                <a:spcPts val="600"/>
              </a:spcAft>
              <a:buFont typeface="Arial" panose="020B0604020202020204" pitchFamily="34" charset="0"/>
              <a:buChar char="•"/>
            </a:pPr>
            <a:r>
              <a:rPr lang="en-US" sz="1400" dirty="0"/>
              <a:t>Both (all) queries rerun with each execution </a:t>
            </a:r>
          </a:p>
          <a:p>
            <a:pPr marL="342900" indent="-342900">
              <a:lnSpc>
                <a:spcPct val="90000"/>
              </a:lnSpc>
              <a:spcAft>
                <a:spcPts val="600"/>
              </a:spcAft>
              <a:buFont typeface="Arial" panose="020B0604020202020204" pitchFamily="34" charset="0"/>
              <a:buChar char="•"/>
            </a:pPr>
            <a:r>
              <a:rPr lang="en-US" sz="1400" dirty="0"/>
              <a:t>Like column headers must be named the same</a:t>
            </a:r>
          </a:p>
          <a:p>
            <a:pPr marL="342900" indent="-342900">
              <a:lnSpc>
                <a:spcPct val="90000"/>
              </a:lnSpc>
              <a:spcAft>
                <a:spcPts val="600"/>
              </a:spcAft>
              <a:buFont typeface="Arial" panose="020B0604020202020204" pitchFamily="34" charset="0"/>
              <a:buChar char="•"/>
            </a:pPr>
            <a:r>
              <a:rPr lang="en-US" sz="1400" dirty="0"/>
              <a:t>Non-matching columns will be added to the right as extra </a:t>
            </a:r>
            <a:r>
              <a:rPr lang="en-US" sz="1400" dirty="0" err="1"/>
              <a:t>colunns</a:t>
            </a:r>
            <a:r>
              <a:rPr lang="en-US" sz="1400" dirty="0"/>
              <a:t> </a:t>
            </a:r>
          </a:p>
        </p:txBody>
      </p:sp>
      <p:sp>
        <p:nvSpPr>
          <p:cNvPr id="27" name="TextBox 26"/>
          <p:cNvSpPr txBox="1"/>
          <p:nvPr/>
        </p:nvSpPr>
        <p:spPr>
          <a:xfrm>
            <a:off x="6385669" y="4001571"/>
            <a:ext cx="5486400" cy="2160591"/>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Reference</a:t>
            </a:r>
            <a:br>
              <a:rPr lang="en-US" sz="2000" b="1"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Uses the output of one query as the INPUT in another query.  (Link in a chain)</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All subsequent changes made to 1</a:t>
            </a:r>
            <a:r>
              <a:rPr lang="en-US" sz="1400" baseline="30000" dirty="0">
                <a:gradFill>
                  <a:gsLst>
                    <a:gs pos="2917">
                      <a:schemeClr val="tx1"/>
                    </a:gs>
                    <a:gs pos="30000">
                      <a:schemeClr val="tx1"/>
                    </a:gs>
                  </a:gsLst>
                  <a:lin ang="5400000" scaled="0"/>
                </a:gradFill>
              </a:rPr>
              <a:t>st</a:t>
            </a:r>
            <a:r>
              <a:rPr lang="en-US" sz="1400" dirty="0">
                <a:gradFill>
                  <a:gsLst>
                    <a:gs pos="2917">
                      <a:schemeClr val="tx1"/>
                    </a:gs>
                    <a:gs pos="30000">
                      <a:schemeClr val="tx1"/>
                    </a:gs>
                  </a:gsLst>
                  <a:lin ang="5400000" scaled="0"/>
                </a:gradFill>
              </a:rPr>
              <a:t> query affect the 2</a:t>
            </a:r>
            <a:r>
              <a:rPr lang="en-US" sz="1400" baseline="30000" dirty="0">
                <a:gradFill>
                  <a:gsLst>
                    <a:gs pos="2917">
                      <a:schemeClr val="tx1"/>
                    </a:gs>
                    <a:gs pos="30000">
                      <a:schemeClr val="tx1"/>
                    </a:gs>
                  </a:gsLst>
                  <a:lin ang="5400000" scaled="0"/>
                </a:gradFill>
              </a:rPr>
              <a:t>nd</a:t>
            </a:r>
            <a:r>
              <a:rPr lang="en-US" sz="1400" dirty="0">
                <a:gradFill>
                  <a:gsLst>
                    <a:gs pos="2917">
                      <a:schemeClr val="tx1"/>
                    </a:gs>
                    <a:gs pos="30000">
                      <a:schemeClr val="tx1"/>
                    </a:gs>
                  </a:gsLst>
                  <a:lin ang="5400000" scaled="0"/>
                </a:gradFill>
              </a:rPr>
              <a:t> during refresh</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When the 2</a:t>
            </a:r>
            <a:r>
              <a:rPr lang="en-US" sz="1400" baseline="30000" dirty="0">
                <a:gradFill>
                  <a:gsLst>
                    <a:gs pos="2917">
                      <a:schemeClr val="tx1"/>
                    </a:gs>
                    <a:gs pos="30000">
                      <a:schemeClr val="tx1"/>
                    </a:gs>
                  </a:gsLst>
                  <a:lin ang="5400000" scaled="0"/>
                </a:gradFill>
              </a:rPr>
              <a:t>nd</a:t>
            </a:r>
            <a:r>
              <a:rPr lang="en-US" sz="1400" dirty="0">
                <a:gradFill>
                  <a:gsLst>
                    <a:gs pos="2917">
                      <a:schemeClr val="tx1"/>
                    </a:gs>
                    <a:gs pos="30000">
                      <a:schemeClr val="tx1"/>
                    </a:gs>
                  </a:gsLst>
                  <a:lin ang="5400000" scaled="0"/>
                </a:gradFill>
              </a:rPr>
              <a:t> query executes, it re-executes all the steps in the 1</a:t>
            </a:r>
            <a:r>
              <a:rPr lang="en-US" sz="1400" baseline="30000" dirty="0">
                <a:gradFill>
                  <a:gsLst>
                    <a:gs pos="2917">
                      <a:schemeClr val="tx1"/>
                    </a:gs>
                    <a:gs pos="30000">
                      <a:schemeClr val="tx1"/>
                    </a:gs>
                  </a:gsLst>
                  <a:lin ang="5400000" scaled="0"/>
                </a:gradFill>
              </a:rPr>
              <a:t>st</a:t>
            </a:r>
            <a:r>
              <a:rPr lang="en-US" sz="1400" dirty="0">
                <a:gradFill>
                  <a:gsLst>
                    <a:gs pos="2917">
                      <a:schemeClr val="tx1"/>
                    </a:gs>
                    <a:gs pos="30000">
                      <a:schemeClr val="tx1"/>
                    </a:gs>
                  </a:gsLst>
                  <a:lin ang="5400000" scaled="0"/>
                </a:gradFill>
              </a:rPr>
              <a:t> query</a:t>
            </a:r>
          </a:p>
          <a:p>
            <a:pPr marL="342900" indent="-342900">
              <a:lnSpc>
                <a:spcPct val="90000"/>
              </a:lnSpc>
              <a:spcAft>
                <a:spcPts val="600"/>
              </a:spcAft>
              <a:buFont typeface="Arial" panose="020B0604020202020204" pitchFamily="34" charset="0"/>
              <a:buChar char="•"/>
            </a:pPr>
            <a:endParaRPr lang="en-US" sz="1400" dirty="0">
              <a:gradFill>
                <a:gsLst>
                  <a:gs pos="2917">
                    <a:schemeClr val="tx1"/>
                  </a:gs>
                  <a:gs pos="30000">
                    <a:schemeClr val="tx1"/>
                  </a:gs>
                </a:gsLst>
                <a:lin ang="5400000" scaled="0"/>
              </a:gradFill>
            </a:endParaRPr>
          </a:p>
        </p:txBody>
      </p:sp>
      <p:sp>
        <p:nvSpPr>
          <p:cNvPr id="13" name="TextBox 12"/>
          <p:cNvSpPr txBox="1"/>
          <p:nvPr/>
        </p:nvSpPr>
        <p:spPr>
          <a:xfrm>
            <a:off x="600431" y="4001571"/>
            <a:ext cx="5486400" cy="2043636"/>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Duplicate</a:t>
            </a:r>
          </a:p>
          <a:p>
            <a:pPr>
              <a:lnSpc>
                <a:spcPct val="90000"/>
              </a:lnSpc>
              <a:spcAft>
                <a:spcPts val="600"/>
              </a:spcAft>
            </a:pPr>
            <a:r>
              <a:rPr lang="en-US" sz="1400" dirty="0">
                <a:gradFill>
                  <a:gsLst>
                    <a:gs pos="2917">
                      <a:schemeClr val="tx1"/>
                    </a:gs>
                    <a:gs pos="30000">
                      <a:schemeClr val="tx1"/>
                    </a:gs>
                  </a:gsLst>
                  <a:lin ang="5400000" scaled="0"/>
                </a:gradFill>
              </a:rPr>
              <a:t>Copies a query at a point in time (Save As)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Duplicate query can be modified independently without altering the original query</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Executing the 2</a:t>
            </a:r>
            <a:r>
              <a:rPr lang="en-US" sz="1400" baseline="30000" dirty="0">
                <a:gradFill>
                  <a:gsLst>
                    <a:gs pos="2917">
                      <a:schemeClr val="tx1"/>
                    </a:gs>
                    <a:gs pos="30000">
                      <a:schemeClr val="tx1"/>
                    </a:gs>
                  </a:gsLst>
                  <a:lin ang="5400000" scaled="0"/>
                </a:gradFill>
              </a:rPr>
              <a:t>nd</a:t>
            </a:r>
            <a:r>
              <a:rPr lang="en-US" sz="1400" dirty="0">
                <a:gradFill>
                  <a:gsLst>
                    <a:gs pos="2917">
                      <a:schemeClr val="tx1"/>
                    </a:gs>
                    <a:gs pos="30000">
                      <a:schemeClr val="tx1"/>
                    </a:gs>
                  </a:gsLst>
                  <a:lin ang="5400000" scaled="0"/>
                </a:gradFill>
              </a:rPr>
              <a:t> query (duplicate) does NOT execute the 1</a:t>
            </a:r>
            <a:r>
              <a:rPr lang="en-US" sz="1400" baseline="30000" dirty="0">
                <a:gradFill>
                  <a:gsLst>
                    <a:gs pos="2917">
                      <a:schemeClr val="tx1"/>
                    </a:gs>
                    <a:gs pos="30000">
                      <a:schemeClr val="tx1"/>
                    </a:gs>
                  </a:gsLst>
                  <a:lin ang="5400000" scaled="0"/>
                </a:gradFill>
              </a:rPr>
              <a:t>st</a:t>
            </a:r>
            <a:r>
              <a:rPr lang="en-US" sz="1400" dirty="0">
                <a:gradFill>
                  <a:gsLst>
                    <a:gs pos="2917">
                      <a:schemeClr val="tx1"/>
                    </a:gs>
                    <a:gs pos="30000">
                      <a:schemeClr val="tx1"/>
                    </a:gs>
                  </a:gsLst>
                  <a:lin ang="5400000" scaled="0"/>
                </a:gradFill>
              </a:rPr>
              <a:t> (original) query</a:t>
            </a:r>
          </a:p>
          <a:p>
            <a:pPr marL="342900" indent="-342900">
              <a:lnSpc>
                <a:spcPct val="90000"/>
              </a:lnSpc>
              <a:spcAft>
                <a:spcPts val="600"/>
              </a:spcAft>
              <a:buFont typeface="Arial" panose="020B0604020202020204" pitchFamily="34" charset="0"/>
              <a:buChar char="•"/>
            </a:pPr>
            <a:endParaRPr lang="en-US" sz="1400" dirty="0">
              <a:gradFill>
                <a:gsLst>
                  <a:gs pos="2917">
                    <a:schemeClr val="tx1"/>
                  </a:gs>
                  <a:gs pos="30000">
                    <a:schemeClr val="tx1"/>
                  </a:gs>
                </a:gsLst>
                <a:lin ang="5400000" scaled="0"/>
              </a:gradFill>
            </a:endParaRPr>
          </a:p>
        </p:txBody>
      </p:sp>
      <p:sp>
        <p:nvSpPr>
          <p:cNvPr id="2" name="Footer Placeholder 1">
            <a:extLst>
              <a:ext uri="{FF2B5EF4-FFF2-40B4-BE49-F238E27FC236}">
                <a16:creationId xmlns:a16="http://schemas.microsoft.com/office/drawing/2014/main" id="{0C0001B7-3D2A-4A74-9021-6641F6837DF4}"/>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76490536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3333220"/>
          </a:xfrm>
        </p:spPr>
        <p:txBody>
          <a:bodyPr/>
          <a:lstStyle/>
          <a:p>
            <a:r>
              <a:rPr lang="en-US" sz="6600" b="1" dirty="0">
                <a:solidFill>
                  <a:schemeClr val="tx1"/>
                </a:solidFill>
                <a:latin typeface="Segoe Pro Display" panose="020B0502040504020203" pitchFamily="34" charset="0"/>
              </a:rPr>
              <a:t>Module 3 Lab:</a:t>
            </a:r>
          </a:p>
          <a:p>
            <a:r>
              <a:rPr lang="en-US" sz="6600" b="1" dirty="0">
                <a:solidFill>
                  <a:schemeClr val="tx1">
                    <a:lumMod val="50000"/>
                  </a:schemeClr>
                </a:solidFill>
                <a:latin typeface="Segoe Pro Display" panose="020B0502040504020203" pitchFamily="34" charset="0"/>
              </a:rPr>
              <a:t>Complex Transformation</a:t>
            </a:r>
            <a:endParaRPr lang="en-US" sz="6600" b="1" dirty="0">
              <a:solidFill>
                <a:schemeClr val="tx1"/>
              </a:solidFill>
              <a:latin typeface="Segoe Pro Display" panose="020B0502040504020203" pitchFamily="34" charset="0"/>
            </a:endParaRPr>
          </a:p>
          <a:p>
            <a:endParaRPr lang="en-US" sz="6600" b="1" dirty="0">
              <a:solidFill>
                <a:schemeClr val="tx1"/>
              </a:solidFill>
              <a:latin typeface="Segoe Pro Display" panose="020B0502040504020203" pitchFamily="34" charset="0"/>
            </a:endParaRPr>
          </a:p>
        </p:txBody>
      </p:sp>
    </p:spTree>
    <p:extLst>
      <p:ext uri="{BB962C8B-B14F-4D97-AF65-F5344CB8AC3E}">
        <p14:creationId xmlns:p14="http://schemas.microsoft.com/office/powerpoint/2010/main" val="192079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55700"/>
            <a:ext cx="11655425" cy="525463"/>
          </a:xfrm>
        </p:spPr>
        <p:txBody>
          <a:bodyPr vert="horz" wrap="square" lIns="146304" tIns="91440" rIns="146304" bIns="91440" rtlCol="0" anchor="t">
            <a:noAutofit/>
          </a:bodyPr>
          <a:lstStyle/>
          <a:p>
            <a:r>
              <a:rPr lang="en-US" sz="2800" b="1" dirty="0"/>
              <a:t>Objective:  </a:t>
            </a:r>
            <a:r>
              <a:rPr lang="en-US" sz="2800" dirty="0"/>
              <a:t>Transform a “wide” Budget file with three extra rows on top and </a:t>
            </a:r>
            <a:br>
              <a:rPr lang="en-US" sz="2800" dirty="0"/>
            </a:br>
            <a:r>
              <a:rPr lang="en-US" sz="2800" dirty="0"/>
              <a:t>a three row header into a usable </a:t>
            </a:r>
            <a:r>
              <a:rPr lang="en-US" sz="2800" dirty="0" err="1"/>
              <a:t>BudgetFact</a:t>
            </a:r>
            <a:r>
              <a:rPr lang="en-US" sz="2800" dirty="0"/>
              <a:t> table</a:t>
            </a:r>
            <a:endParaRPr lang="en-US" sz="2800" b="1" dirty="0"/>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a:solidFill>
                  <a:prstClr val="black"/>
                </a:solidFill>
                <a:latin typeface="Segoe UI" panose="020B0502040204020203" pitchFamily="34" charset="0"/>
                <a:cs typeface="Segoe UI" panose="020B0502040204020203" pitchFamily="34" charset="0"/>
              </a:rPr>
              <a:t>Module 3 Lab:  </a:t>
            </a:r>
            <a:r>
              <a:rPr lang="en-US" sz="3600" dirty="0">
                <a:solidFill>
                  <a:prstClr val="black"/>
                </a:solidFill>
                <a:latin typeface="Segoe UI" panose="020B0502040204020203" pitchFamily="34" charset="0"/>
                <a:cs typeface="Segoe UI" panose="020B0502040204020203" pitchFamily="34" charset="0"/>
              </a:rPr>
              <a:t>Create Budget Fact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16388" name="Picture 4" descr="BudgetFact Scenario Pg 19.png (993×2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8921" y="4938071"/>
            <a:ext cx="6286929" cy="1608138"/>
          </a:xfrm>
          <a:prstGeom prst="rect">
            <a:avLst/>
          </a:prstGeom>
          <a:noFill/>
          <a:extLst>
            <a:ext uri="{909E8E84-426E-40DD-AFC4-6F175D3DCCD1}">
              <a14:hiddenFill xmlns:a14="http://schemas.microsoft.com/office/drawing/2010/main">
                <a:solidFill>
                  <a:srgbClr val="FFFFFF"/>
                </a:solidFill>
              </a14:hiddenFill>
            </a:ext>
          </a:extLst>
        </p:spPr>
      </p:pic>
      <p:sp>
        <p:nvSpPr>
          <p:cNvPr id="13" name="Bent Arrow 12"/>
          <p:cNvSpPr/>
          <p:nvPr/>
        </p:nvSpPr>
        <p:spPr bwMode="auto">
          <a:xfrm rot="16200000" flipH="1" flipV="1">
            <a:off x="8413580" y="2951423"/>
            <a:ext cx="1879078" cy="1641475"/>
          </a:xfrm>
          <a:prstGeom prst="bentArrow">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pic>
        <p:nvPicPr>
          <p:cNvPr id="3" name="Picture 2"/>
          <p:cNvPicPr>
            <a:picLocks noChangeAspect="1"/>
          </p:cNvPicPr>
          <p:nvPr/>
        </p:nvPicPr>
        <p:blipFill>
          <a:blip r:embed="rId5"/>
          <a:stretch>
            <a:fillRect/>
          </a:stretch>
        </p:blipFill>
        <p:spPr>
          <a:xfrm>
            <a:off x="457200" y="2286000"/>
            <a:ext cx="7970676" cy="2400300"/>
          </a:xfrm>
          <a:prstGeom prst="rect">
            <a:avLst/>
          </a:prstGeom>
        </p:spPr>
      </p:pic>
      <p:sp>
        <p:nvSpPr>
          <p:cNvPr id="4" name="Footer Placeholder 3">
            <a:extLst>
              <a:ext uri="{FF2B5EF4-FFF2-40B4-BE49-F238E27FC236}">
                <a16:creationId xmlns:a16="http://schemas.microsoft.com/office/drawing/2014/main" id="{9DDE7449-E4FB-4099-AB6B-6459ABE7872C}"/>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08208941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dirty="0"/>
              <a:t>Import CSV, remove blank rows, and rename query to </a:t>
            </a:r>
            <a:r>
              <a:rPr lang="en-US" sz="2800" dirty="0" err="1"/>
              <a:t>BudgetFact_Data</a:t>
            </a:r>
            <a:endParaRPr lang="en-US" sz="2800" b="1" dirty="0"/>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a:solidFill>
                  <a:prstClr val="black"/>
                </a:solidFill>
                <a:latin typeface="Segoe UI" panose="020B0502040204020203" pitchFamily="34" charset="0"/>
                <a:cs typeface="Segoe UI" panose="020B0502040204020203" pitchFamily="34" charset="0"/>
              </a:rPr>
              <a:t>Module 3 Lab:  </a:t>
            </a:r>
            <a:r>
              <a:rPr lang="en-US" sz="3600" dirty="0">
                <a:solidFill>
                  <a:prstClr val="black"/>
                </a:solidFill>
                <a:latin typeface="Segoe UI" panose="020B0502040204020203" pitchFamily="34" charset="0"/>
                <a:cs typeface="Segoe UI" panose="020B0502040204020203" pitchFamily="34" charset="0"/>
              </a:rPr>
              <a:t>Create Budget Fact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4" name="Picture 3"/>
          <p:cNvPicPr>
            <a:picLocks noChangeAspect="1"/>
          </p:cNvPicPr>
          <p:nvPr/>
        </p:nvPicPr>
        <p:blipFill>
          <a:blip r:embed="rId4"/>
          <a:stretch>
            <a:fillRect/>
          </a:stretch>
        </p:blipFill>
        <p:spPr>
          <a:xfrm>
            <a:off x="457200" y="2286000"/>
            <a:ext cx="9557241" cy="2603634"/>
          </a:xfrm>
          <a:prstGeom prst="rect">
            <a:avLst/>
          </a:prstGeom>
        </p:spPr>
      </p:pic>
      <p:sp>
        <p:nvSpPr>
          <p:cNvPr id="3" name="Footer Placeholder 2">
            <a:extLst>
              <a:ext uri="{FF2B5EF4-FFF2-40B4-BE49-F238E27FC236}">
                <a16:creationId xmlns:a16="http://schemas.microsoft.com/office/drawing/2014/main" id="{F86BEBE2-1C5F-4EF6-ADA4-B9D2C04AF0D1}"/>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07974174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dirty="0"/>
              <a:t>Create a Duplicate, and Extract just the Header Rows into a separate query</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a:solidFill>
                  <a:prstClr val="black"/>
                </a:solidFill>
                <a:latin typeface="Segoe UI" panose="020B0502040204020203" pitchFamily="34" charset="0"/>
                <a:cs typeface="Segoe UI" panose="020B0502040204020203" pitchFamily="34" charset="0"/>
              </a:rPr>
              <a:t>Module 3 Lab:  </a:t>
            </a:r>
            <a:r>
              <a:rPr lang="en-US" sz="3600" dirty="0">
                <a:solidFill>
                  <a:prstClr val="black"/>
                </a:solidFill>
                <a:latin typeface="Segoe UI" panose="020B0502040204020203" pitchFamily="34" charset="0"/>
                <a:cs typeface="Segoe UI" panose="020B0502040204020203" pitchFamily="34" charset="0"/>
              </a:rPr>
              <a:t>Create Budget Fact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3" name="Bent Arrow 12"/>
          <p:cNvSpPr/>
          <p:nvPr/>
        </p:nvSpPr>
        <p:spPr bwMode="auto">
          <a:xfrm rot="16200000" flipH="1" flipV="1">
            <a:off x="7426978" y="2951424"/>
            <a:ext cx="1879078" cy="1641475"/>
          </a:xfrm>
          <a:prstGeom prst="bentArrow">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pic>
        <p:nvPicPr>
          <p:cNvPr id="4" name="Picture 3"/>
          <p:cNvPicPr>
            <a:picLocks noChangeAspect="1"/>
          </p:cNvPicPr>
          <p:nvPr/>
        </p:nvPicPr>
        <p:blipFill>
          <a:blip r:embed="rId4"/>
          <a:stretch>
            <a:fillRect/>
          </a:stretch>
        </p:blipFill>
        <p:spPr>
          <a:xfrm>
            <a:off x="2434572" y="4918510"/>
            <a:ext cx="9750288" cy="929644"/>
          </a:xfrm>
          <a:prstGeom prst="rect">
            <a:avLst/>
          </a:prstGeom>
        </p:spPr>
      </p:pic>
      <p:pic>
        <p:nvPicPr>
          <p:cNvPr id="10" name="Picture 9"/>
          <p:cNvPicPr>
            <a:picLocks noChangeAspect="1"/>
          </p:cNvPicPr>
          <p:nvPr/>
        </p:nvPicPr>
        <p:blipFill>
          <a:blip r:embed="rId5"/>
          <a:stretch>
            <a:fillRect/>
          </a:stretch>
        </p:blipFill>
        <p:spPr>
          <a:xfrm>
            <a:off x="178897" y="2286000"/>
            <a:ext cx="7366883" cy="2006925"/>
          </a:xfrm>
          <a:prstGeom prst="rect">
            <a:avLst/>
          </a:prstGeom>
        </p:spPr>
      </p:pic>
      <p:sp>
        <p:nvSpPr>
          <p:cNvPr id="3" name="Footer Placeholder 2">
            <a:extLst>
              <a:ext uri="{FF2B5EF4-FFF2-40B4-BE49-F238E27FC236}">
                <a16:creationId xmlns:a16="http://schemas.microsoft.com/office/drawing/2014/main" id="{5293D8A7-688F-4B6B-9DDA-A7D8A63F884B}"/>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78049820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dirty="0"/>
              <a:t>Transpose headers, combine into a single column, and transpose back</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a:solidFill>
                  <a:prstClr val="black"/>
                </a:solidFill>
                <a:latin typeface="Segoe UI" panose="020B0502040204020203" pitchFamily="34" charset="0"/>
                <a:cs typeface="Segoe UI" panose="020B0502040204020203" pitchFamily="34" charset="0"/>
              </a:rPr>
              <a:t>Module 3 Lab:  </a:t>
            </a:r>
            <a:r>
              <a:rPr lang="en-US" sz="3600" dirty="0">
                <a:solidFill>
                  <a:prstClr val="black"/>
                </a:solidFill>
                <a:latin typeface="Segoe UI" panose="020B0502040204020203" pitchFamily="34" charset="0"/>
                <a:cs typeface="Segoe UI" panose="020B0502040204020203" pitchFamily="34" charset="0"/>
              </a:rPr>
              <a:t>Create Budget Fact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3" name="Bent Arrow 12"/>
          <p:cNvSpPr/>
          <p:nvPr/>
        </p:nvSpPr>
        <p:spPr bwMode="auto">
          <a:xfrm flipH="1" flipV="1">
            <a:off x="3494650" y="2790119"/>
            <a:ext cx="3316653" cy="754682"/>
          </a:xfrm>
          <a:prstGeom prst="bentArrow">
            <a:avLst>
              <a:gd name="adj1" fmla="val 25000"/>
              <a:gd name="adj2" fmla="val 44353"/>
              <a:gd name="adj3" fmla="val 25000"/>
              <a:gd name="adj4" fmla="val 43750"/>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pic>
        <p:nvPicPr>
          <p:cNvPr id="11" name="Picture 10"/>
          <p:cNvPicPr>
            <a:picLocks noChangeAspect="1"/>
          </p:cNvPicPr>
          <p:nvPr/>
        </p:nvPicPr>
        <p:blipFill>
          <a:blip r:embed="rId4"/>
          <a:stretch>
            <a:fillRect/>
          </a:stretch>
        </p:blipFill>
        <p:spPr>
          <a:xfrm>
            <a:off x="355043" y="1902979"/>
            <a:ext cx="9304499" cy="887140"/>
          </a:xfrm>
          <a:prstGeom prst="rect">
            <a:avLst/>
          </a:prstGeom>
        </p:spPr>
      </p:pic>
      <p:pic>
        <p:nvPicPr>
          <p:cNvPr id="12290" name="Picture 2" descr="C:\Users\barbarar\AppData\Local\Temp\SNAGHTML43550bc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406" y="3062915"/>
            <a:ext cx="3029106" cy="30919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stretch>
            <a:fillRect/>
          </a:stretch>
        </p:blipFill>
        <p:spPr>
          <a:xfrm>
            <a:off x="5955116" y="5987109"/>
            <a:ext cx="6236020" cy="406421"/>
          </a:xfrm>
          <a:prstGeom prst="rect">
            <a:avLst/>
          </a:prstGeom>
        </p:spPr>
      </p:pic>
      <p:pic>
        <p:nvPicPr>
          <p:cNvPr id="5" name="Picture 4"/>
          <p:cNvPicPr>
            <a:picLocks noChangeAspect="1"/>
          </p:cNvPicPr>
          <p:nvPr/>
        </p:nvPicPr>
        <p:blipFill>
          <a:blip r:embed="rId7"/>
          <a:stretch>
            <a:fillRect/>
          </a:stretch>
        </p:blipFill>
        <p:spPr>
          <a:xfrm>
            <a:off x="4015829" y="3476516"/>
            <a:ext cx="1697442" cy="3091974"/>
          </a:xfrm>
          <a:prstGeom prst="rect">
            <a:avLst/>
          </a:prstGeom>
        </p:spPr>
      </p:pic>
      <p:sp>
        <p:nvSpPr>
          <p:cNvPr id="15" name="Down Arrow 14"/>
          <p:cNvSpPr/>
          <p:nvPr/>
        </p:nvSpPr>
        <p:spPr bwMode="auto">
          <a:xfrm rot="16200000">
            <a:off x="3520749" y="4800818"/>
            <a:ext cx="468982" cy="521180"/>
          </a:xfrm>
          <a:prstGeom prst="downArrow">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Bent Arrow 15"/>
          <p:cNvSpPr/>
          <p:nvPr/>
        </p:nvSpPr>
        <p:spPr bwMode="auto">
          <a:xfrm rot="16200000" flipH="1" flipV="1">
            <a:off x="6051891" y="4925728"/>
            <a:ext cx="887199" cy="1080749"/>
          </a:xfrm>
          <a:prstGeom prst="bentArrow">
            <a:avLst>
              <a:gd name="adj1" fmla="val 25000"/>
              <a:gd name="adj2" fmla="val 44353"/>
              <a:gd name="adj3" fmla="val 25000"/>
              <a:gd name="adj4" fmla="val 43750"/>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03DAA56E-4330-4A18-BCE8-807C243F62C3}"/>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99935664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dirty="0"/>
              <a:t>Append </a:t>
            </a:r>
            <a:r>
              <a:rPr lang="en-US" sz="2800" dirty="0" err="1"/>
              <a:t>BudgetFact_Data</a:t>
            </a:r>
            <a:r>
              <a:rPr lang="en-US" sz="2800" dirty="0"/>
              <a:t> to the bottom of the headers, then remove the extraneous header rows, finally set first row as header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a:solidFill>
                  <a:prstClr val="black"/>
                </a:solidFill>
                <a:latin typeface="Segoe UI" panose="020B0502040204020203" pitchFamily="34" charset="0"/>
                <a:cs typeface="Segoe UI" panose="020B0502040204020203" pitchFamily="34" charset="0"/>
              </a:rPr>
              <a:t>Module 3 Lab:  </a:t>
            </a:r>
            <a:r>
              <a:rPr lang="en-US" sz="3600" dirty="0">
                <a:solidFill>
                  <a:prstClr val="black"/>
                </a:solidFill>
                <a:latin typeface="Segoe UI" panose="020B0502040204020203" pitchFamily="34" charset="0"/>
                <a:cs typeface="Segoe UI" panose="020B0502040204020203" pitchFamily="34" charset="0"/>
              </a:rPr>
              <a:t>Create Budget Fact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4" name="Picture 3"/>
          <p:cNvPicPr>
            <a:picLocks noChangeAspect="1"/>
          </p:cNvPicPr>
          <p:nvPr/>
        </p:nvPicPr>
        <p:blipFill>
          <a:blip r:embed="rId4"/>
          <a:stretch>
            <a:fillRect/>
          </a:stretch>
        </p:blipFill>
        <p:spPr>
          <a:xfrm>
            <a:off x="457200" y="2245780"/>
            <a:ext cx="10152576" cy="428982"/>
          </a:xfrm>
          <a:prstGeom prst="rect">
            <a:avLst/>
          </a:prstGeom>
        </p:spPr>
      </p:pic>
      <p:pic>
        <p:nvPicPr>
          <p:cNvPr id="3" name="Picture 2"/>
          <p:cNvPicPr>
            <a:picLocks noChangeAspect="1"/>
          </p:cNvPicPr>
          <p:nvPr/>
        </p:nvPicPr>
        <p:blipFill>
          <a:blip r:embed="rId5"/>
          <a:stretch>
            <a:fillRect/>
          </a:stretch>
        </p:blipFill>
        <p:spPr>
          <a:xfrm>
            <a:off x="457200" y="3084144"/>
            <a:ext cx="10078048" cy="1890703"/>
          </a:xfrm>
          <a:prstGeom prst="rect">
            <a:avLst/>
          </a:prstGeom>
        </p:spPr>
      </p:pic>
      <p:pic>
        <p:nvPicPr>
          <p:cNvPr id="5" name="Picture 4"/>
          <p:cNvPicPr>
            <a:picLocks noChangeAspect="1"/>
          </p:cNvPicPr>
          <p:nvPr/>
        </p:nvPicPr>
        <p:blipFill>
          <a:blip r:embed="rId6"/>
          <a:stretch>
            <a:fillRect/>
          </a:stretch>
        </p:blipFill>
        <p:spPr>
          <a:xfrm>
            <a:off x="457204" y="5384231"/>
            <a:ext cx="10078044" cy="1217737"/>
          </a:xfrm>
          <a:prstGeom prst="rect">
            <a:avLst/>
          </a:prstGeom>
        </p:spPr>
      </p:pic>
      <p:sp>
        <p:nvSpPr>
          <p:cNvPr id="13" name="Plus 12"/>
          <p:cNvSpPr/>
          <p:nvPr/>
        </p:nvSpPr>
        <p:spPr bwMode="auto">
          <a:xfrm>
            <a:off x="5092700" y="2669903"/>
            <a:ext cx="508000" cy="419100"/>
          </a:xfrm>
          <a:prstGeom prst="mathPlus">
            <a:avLst/>
          </a:prstGeom>
          <a:solidFill>
            <a:srgbClr val="F2C81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Equal 13"/>
          <p:cNvSpPr/>
          <p:nvPr/>
        </p:nvSpPr>
        <p:spPr bwMode="auto">
          <a:xfrm>
            <a:off x="5092700" y="4969988"/>
            <a:ext cx="508000" cy="419100"/>
          </a:xfrm>
          <a:prstGeom prst="mathEqual">
            <a:avLst/>
          </a:prstGeom>
          <a:solidFill>
            <a:srgbClr val="F2C81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ooter Placeholder 8">
            <a:extLst>
              <a:ext uri="{FF2B5EF4-FFF2-40B4-BE49-F238E27FC236}">
                <a16:creationId xmlns:a16="http://schemas.microsoft.com/office/drawing/2014/main" id="{0EA40CD8-DDB6-422D-BF60-C7500B069E32}"/>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17246320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dirty="0"/>
              <a:t>Unpivot Forecast Columns, Split and Rename them, then set data types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a:solidFill>
                  <a:prstClr val="black"/>
                </a:solidFill>
                <a:latin typeface="Segoe UI" panose="020B0502040204020203" pitchFamily="34" charset="0"/>
                <a:cs typeface="Segoe UI" panose="020B0502040204020203" pitchFamily="34" charset="0"/>
              </a:rPr>
              <a:t>Module 3 Lab:  </a:t>
            </a:r>
            <a:r>
              <a:rPr lang="en-US" sz="3600" dirty="0">
                <a:solidFill>
                  <a:prstClr val="black"/>
                </a:solidFill>
                <a:latin typeface="Segoe UI" panose="020B0502040204020203" pitchFamily="34" charset="0"/>
                <a:cs typeface="Segoe UI" panose="020B0502040204020203" pitchFamily="34" charset="0"/>
              </a:rPr>
              <a:t>Create Budget Fact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14" name="Picture 13"/>
          <p:cNvPicPr>
            <a:picLocks noChangeAspect="1"/>
          </p:cNvPicPr>
          <p:nvPr/>
        </p:nvPicPr>
        <p:blipFill>
          <a:blip r:embed="rId4"/>
          <a:stretch>
            <a:fillRect/>
          </a:stretch>
        </p:blipFill>
        <p:spPr>
          <a:xfrm>
            <a:off x="457200" y="2273588"/>
            <a:ext cx="10078044" cy="1217737"/>
          </a:xfrm>
          <a:prstGeom prst="rect">
            <a:avLst/>
          </a:prstGeom>
        </p:spPr>
      </p:pic>
      <p:pic>
        <p:nvPicPr>
          <p:cNvPr id="12" name="Picture 11"/>
          <p:cNvPicPr>
            <a:picLocks noChangeAspect="1"/>
          </p:cNvPicPr>
          <p:nvPr/>
        </p:nvPicPr>
        <p:blipFill>
          <a:blip r:embed="rId5"/>
          <a:stretch>
            <a:fillRect/>
          </a:stretch>
        </p:blipFill>
        <p:spPr>
          <a:xfrm>
            <a:off x="5251772" y="4162373"/>
            <a:ext cx="5283472" cy="2013053"/>
          </a:xfrm>
          <a:prstGeom prst="rect">
            <a:avLst/>
          </a:prstGeom>
        </p:spPr>
      </p:pic>
      <p:sp>
        <p:nvSpPr>
          <p:cNvPr id="17" name="Bent Arrow 16"/>
          <p:cNvSpPr/>
          <p:nvPr/>
        </p:nvSpPr>
        <p:spPr bwMode="auto">
          <a:xfrm rot="10800000" flipH="1">
            <a:off x="3215879" y="3598671"/>
            <a:ext cx="1879078" cy="1685925"/>
          </a:xfrm>
          <a:prstGeom prst="bentArrow">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43A3F3CE-B86B-4203-AC82-284A3725FF46}"/>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71063417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dirty="0"/>
              <a:t>Merge in </a:t>
            </a:r>
            <a:r>
              <a:rPr lang="en-US" sz="2800" dirty="0" err="1"/>
              <a:t>CatSegID</a:t>
            </a:r>
            <a:r>
              <a:rPr lang="en-US" sz="2800" dirty="0"/>
              <a:t> and remove extraneous columns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a:solidFill>
                  <a:prstClr val="black"/>
                </a:solidFill>
                <a:latin typeface="Segoe UI" panose="020B0502040204020203" pitchFamily="34" charset="0"/>
                <a:cs typeface="Segoe UI" panose="020B0502040204020203" pitchFamily="34" charset="0"/>
              </a:rPr>
              <a:t>Module 3 Lab:  </a:t>
            </a:r>
            <a:r>
              <a:rPr lang="en-US" sz="3600" dirty="0">
                <a:solidFill>
                  <a:prstClr val="black"/>
                </a:solidFill>
                <a:latin typeface="Segoe UI" panose="020B0502040204020203" pitchFamily="34" charset="0"/>
                <a:cs typeface="Segoe UI" panose="020B0502040204020203" pitchFamily="34" charset="0"/>
              </a:rPr>
              <a:t>Create Budget Fact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12" name="Picture 11"/>
          <p:cNvPicPr>
            <a:picLocks noChangeAspect="1"/>
          </p:cNvPicPr>
          <p:nvPr/>
        </p:nvPicPr>
        <p:blipFill>
          <a:blip r:embed="rId4"/>
          <a:stretch>
            <a:fillRect/>
          </a:stretch>
        </p:blipFill>
        <p:spPr>
          <a:xfrm>
            <a:off x="457200" y="2125319"/>
            <a:ext cx="5283472" cy="2013053"/>
          </a:xfrm>
          <a:prstGeom prst="rect">
            <a:avLst/>
          </a:prstGeom>
        </p:spPr>
      </p:pic>
      <p:pic>
        <p:nvPicPr>
          <p:cNvPr id="3" name="Picture 2"/>
          <p:cNvPicPr>
            <a:picLocks noChangeAspect="1"/>
          </p:cNvPicPr>
          <p:nvPr/>
        </p:nvPicPr>
        <p:blipFill>
          <a:blip r:embed="rId5"/>
          <a:stretch>
            <a:fillRect/>
          </a:stretch>
        </p:blipFill>
        <p:spPr>
          <a:xfrm>
            <a:off x="7206273" y="2125319"/>
            <a:ext cx="4248368" cy="2038455"/>
          </a:xfrm>
          <a:prstGeom prst="rect">
            <a:avLst/>
          </a:prstGeom>
        </p:spPr>
      </p:pic>
      <p:sp>
        <p:nvSpPr>
          <p:cNvPr id="10" name="Down Arrow 9"/>
          <p:cNvSpPr/>
          <p:nvPr/>
        </p:nvSpPr>
        <p:spPr bwMode="auto">
          <a:xfrm rot="16200000">
            <a:off x="6174922" y="2596062"/>
            <a:ext cx="715336" cy="874340"/>
          </a:xfrm>
          <a:prstGeom prst="downArrow">
            <a:avLst/>
          </a:prstGeom>
          <a:solidFill>
            <a:srgbClr val="FFC000"/>
          </a:solid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5-Point Star 10"/>
          <p:cNvSpPr/>
          <p:nvPr/>
        </p:nvSpPr>
        <p:spPr bwMode="auto">
          <a:xfrm rot="17448821">
            <a:off x="9070522" y="4361362"/>
            <a:ext cx="715336" cy="874340"/>
          </a:xfrm>
          <a:prstGeom prst="star5">
            <a:avLst>
              <a:gd name="adj" fmla="val 21978"/>
              <a:gd name="hf" fmla="val 105146"/>
              <a:gd name="vf" fmla="val 110557"/>
            </a:avLst>
          </a:prstGeom>
          <a:solidFill>
            <a:srgbClr val="FFC000"/>
          </a:solid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3">
            <a:extLst>
              <a:ext uri="{FF2B5EF4-FFF2-40B4-BE49-F238E27FC236}">
                <a16:creationId xmlns:a16="http://schemas.microsoft.com/office/drawing/2014/main" id="{32D6CB81-743A-46ED-B00D-1A9FA82D9C7A}"/>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427703113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355042" y="659529"/>
            <a:ext cx="10104582" cy="5660011"/>
          </a:xfrm>
          <a:prstGeom prst="rect">
            <a:avLst/>
          </a:prstGeom>
          <a:noFill/>
        </p:spPr>
        <p:txBody>
          <a:bodyPr wrap="square" lIns="182880" tIns="146304" rIns="182880" bIns="146304" rtlCol="0">
            <a:spAutoFit/>
          </a:bodyPr>
          <a:lstStyle/>
          <a:p>
            <a:pPr marL="457200" indent="-457200">
              <a:lnSpc>
                <a:spcPct val="90000"/>
              </a:lnSpc>
              <a:spcAft>
                <a:spcPts val="1800"/>
              </a:spcAft>
              <a:buAutoNum type="arabicPeriod"/>
            </a:pPr>
            <a:r>
              <a:rPr lang="en-US" sz="2400" dirty="0">
                <a:gradFill>
                  <a:gsLst>
                    <a:gs pos="8000">
                      <a:schemeClr val="tx1">
                        <a:lumMod val="97000"/>
                      </a:schemeClr>
                    </a:gs>
                    <a:gs pos="30000">
                      <a:schemeClr val="tx1"/>
                    </a:gs>
                  </a:gsLst>
                  <a:lin ang="5400000" scaled="0"/>
                </a:gradFill>
              </a:rPr>
              <a:t>Which transformation type turns all rows into columns and columns into rows?</a:t>
            </a:r>
            <a:endParaRPr lang="en-US" dirty="0">
              <a:gradFill>
                <a:gsLst>
                  <a:gs pos="8000">
                    <a:schemeClr val="tx1">
                      <a:lumMod val="97000"/>
                    </a:schemeClr>
                  </a:gs>
                  <a:gs pos="30000">
                    <a:schemeClr val="tx1"/>
                  </a:gs>
                </a:gsLst>
                <a:lin ang="5400000" scaled="0"/>
              </a:gradFill>
            </a:endParaRPr>
          </a:p>
          <a:p>
            <a:pPr marL="914400" lvl="1" indent="-457200">
              <a:lnSpc>
                <a:spcPct val="90000"/>
              </a:lnSpc>
              <a:spcAft>
                <a:spcPts val="1800"/>
              </a:spcAft>
              <a:buAutoNum type="arabicPeriod"/>
            </a:pPr>
            <a:r>
              <a:rPr lang="en-US" sz="3600" b="1" dirty="0">
                <a:gradFill>
                  <a:gsLst>
                    <a:gs pos="8000">
                      <a:schemeClr val="tx1">
                        <a:lumMod val="97000"/>
                      </a:schemeClr>
                    </a:gs>
                    <a:gs pos="30000">
                      <a:schemeClr val="tx1"/>
                    </a:gs>
                  </a:gsLst>
                  <a:lin ang="5400000" scaled="0"/>
                </a:gradFill>
              </a:rPr>
              <a:t>Transpose</a:t>
            </a:r>
            <a:br>
              <a:rPr lang="en-US" sz="3600" b="1" dirty="0">
                <a:gradFill>
                  <a:gsLst>
                    <a:gs pos="8000">
                      <a:schemeClr val="tx1">
                        <a:lumMod val="97000"/>
                      </a:schemeClr>
                    </a:gs>
                    <a:gs pos="30000">
                      <a:schemeClr val="tx1"/>
                    </a:gs>
                  </a:gsLst>
                  <a:lin ang="5400000" scaled="0"/>
                </a:gradFill>
              </a:rPr>
            </a:br>
            <a:endParaRPr lang="en-US" sz="2400" dirty="0">
              <a:gradFill>
                <a:gsLst>
                  <a:gs pos="8000">
                    <a:schemeClr val="tx1">
                      <a:lumMod val="97000"/>
                    </a:schemeClr>
                  </a:gs>
                  <a:gs pos="30000">
                    <a:schemeClr val="tx1"/>
                  </a:gs>
                </a:gsLst>
                <a:lin ang="5400000" scaled="0"/>
              </a:gradFill>
            </a:endParaRPr>
          </a:p>
          <a:p>
            <a:pPr marL="457200" indent="-457200">
              <a:lnSpc>
                <a:spcPct val="90000"/>
              </a:lnSpc>
              <a:spcAft>
                <a:spcPts val="1800"/>
              </a:spcAft>
              <a:buAutoNum type="arabicPeriod"/>
            </a:pPr>
            <a:r>
              <a:rPr lang="en-US" sz="2400" dirty="0">
                <a:gradFill>
                  <a:gsLst>
                    <a:gs pos="8000">
                      <a:schemeClr val="tx1">
                        <a:lumMod val="97000"/>
                      </a:schemeClr>
                    </a:gs>
                    <a:gs pos="30000">
                      <a:schemeClr val="tx1"/>
                    </a:gs>
                  </a:gsLst>
                  <a:lin ang="5400000" scaled="0"/>
                </a:gradFill>
              </a:rPr>
              <a:t>Which Merge type would you use to get all rows from two queries, even if the joined column(s) did not match?</a:t>
            </a:r>
          </a:p>
          <a:p>
            <a:pPr marL="914400" lvl="1" indent="-457200">
              <a:lnSpc>
                <a:spcPct val="90000"/>
              </a:lnSpc>
              <a:spcAft>
                <a:spcPts val="1800"/>
              </a:spcAft>
              <a:buAutoNum type="arabicPeriod"/>
            </a:pPr>
            <a:r>
              <a:rPr lang="en-US" sz="3600" b="1" dirty="0">
                <a:gradFill>
                  <a:gsLst>
                    <a:gs pos="8000">
                      <a:schemeClr val="tx1">
                        <a:lumMod val="97000"/>
                      </a:schemeClr>
                    </a:gs>
                    <a:gs pos="30000">
                      <a:schemeClr val="tx1"/>
                    </a:gs>
                  </a:gsLst>
                  <a:lin ang="5400000" scaled="0"/>
                </a:gradFill>
              </a:rPr>
              <a:t>Full Outer Join</a:t>
            </a:r>
            <a:br>
              <a:rPr lang="en-US" sz="3600" b="1" dirty="0">
                <a:gradFill>
                  <a:gsLst>
                    <a:gs pos="8000">
                      <a:schemeClr val="tx1">
                        <a:lumMod val="97000"/>
                      </a:schemeClr>
                    </a:gs>
                    <a:gs pos="30000">
                      <a:schemeClr val="tx1"/>
                    </a:gs>
                  </a:gsLst>
                  <a:lin ang="5400000" scaled="0"/>
                </a:gradFill>
              </a:rPr>
            </a:br>
            <a:endParaRPr lang="en-US" sz="2400" dirty="0">
              <a:gradFill>
                <a:gsLst>
                  <a:gs pos="8000">
                    <a:schemeClr val="tx1">
                      <a:lumMod val="97000"/>
                    </a:schemeClr>
                  </a:gs>
                  <a:gs pos="30000">
                    <a:schemeClr val="tx1"/>
                  </a:gs>
                </a:gsLst>
                <a:lin ang="5400000" scaled="0"/>
              </a:gradFill>
            </a:endParaRPr>
          </a:p>
          <a:p>
            <a:pPr marL="457200" indent="-457200">
              <a:lnSpc>
                <a:spcPct val="90000"/>
              </a:lnSpc>
              <a:spcAft>
                <a:spcPts val="1800"/>
              </a:spcAft>
              <a:buAutoNum type="arabicPeriod"/>
            </a:pPr>
            <a:r>
              <a:rPr lang="en-US" sz="2400" dirty="0">
                <a:gradFill>
                  <a:gsLst>
                    <a:gs pos="8000">
                      <a:schemeClr val="tx1">
                        <a:lumMod val="97000"/>
                      </a:schemeClr>
                    </a:gs>
                    <a:gs pos="30000">
                      <a:schemeClr val="tx1"/>
                    </a:gs>
                  </a:gsLst>
                  <a:lin ang="5400000" scaled="0"/>
                </a:gradFill>
              </a:rPr>
              <a:t>What happens in an Append if the column names do not match?</a:t>
            </a:r>
          </a:p>
          <a:p>
            <a:pPr marL="914400" lvl="1" indent="-457200">
              <a:lnSpc>
                <a:spcPct val="90000"/>
              </a:lnSpc>
              <a:spcAft>
                <a:spcPts val="1800"/>
              </a:spcAft>
              <a:buAutoNum type="arabicPeriod"/>
            </a:pPr>
            <a:r>
              <a:rPr lang="en-US" sz="3200" b="1" dirty="0">
                <a:gradFill>
                  <a:gsLst>
                    <a:gs pos="8000">
                      <a:schemeClr val="tx1">
                        <a:lumMod val="97000"/>
                      </a:schemeClr>
                    </a:gs>
                    <a:gs pos="30000">
                      <a:schemeClr val="tx1"/>
                    </a:gs>
                  </a:gsLst>
                  <a:lin ang="5400000" scaled="0"/>
                </a:gradFill>
              </a:rPr>
              <a:t>Extra Columns are added to the right of the source table. </a:t>
            </a:r>
            <a:endParaRPr lang="en-US" sz="2400" dirty="0">
              <a:gradFill>
                <a:gsLst>
                  <a:gs pos="8000">
                    <a:schemeClr val="tx1">
                      <a:lumMod val="97000"/>
                    </a:schemeClr>
                  </a:gs>
                  <a:gs pos="30000">
                    <a:schemeClr val="tx1"/>
                  </a:gs>
                </a:gsLst>
                <a:lin ang="5400000" scaled="0"/>
              </a:gradFill>
            </a:endParaRPr>
          </a:p>
        </p:txBody>
      </p:sp>
      <p:sp>
        <p:nvSpPr>
          <p:cNvPr id="2" name="Footer Placeholder 1">
            <a:extLst>
              <a:ext uri="{FF2B5EF4-FFF2-40B4-BE49-F238E27FC236}">
                <a16:creationId xmlns:a16="http://schemas.microsoft.com/office/drawing/2014/main" id="{BDB4AA69-105E-41E4-84C5-2865C56F67CB}"/>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048381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idx="1"/>
          </p:nvPr>
        </p:nvSpPr>
        <p:spPr>
          <a:xfrm>
            <a:off x="355042" y="3429000"/>
            <a:ext cx="10515600" cy="2808419"/>
          </a:xfrm>
          <a:prstGeom prst="rect">
            <a:avLst/>
          </a:prstGeom>
        </p:spPr>
        <p:txBody>
          <a:bodyPr>
            <a:normAutofit/>
          </a:bodyPr>
          <a:lstStyle/>
          <a:p>
            <a:r>
              <a:rPr lang="en-US" sz="3200" b="1" dirty="0"/>
              <a:t>The Request</a:t>
            </a:r>
          </a:p>
          <a:p>
            <a:pPr lvl="1"/>
            <a:r>
              <a:rPr lang="en-US" sz="2800" dirty="0"/>
              <a:t>The CMO wants a sales &amp; market share analysis</a:t>
            </a:r>
          </a:p>
          <a:p>
            <a:pPr lvl="2"/>
            <a:r>
              <a:rPr lang="en-US" sz="2400" dirty="0"/>
              <a:t>What product categories and segments show recent trends</a:t>
            </a:r>
          </a:p>
          <a:p>
            <a:pPr lvl="2"/>
            <a:r>
              <a:rPr lang="en-US" sz="2400" dirty="0"/>
              <a:t>What product segments are meeting our Budget goals?</a:t>
            </a:r>
          </a:p>
          <a:p>
            <a:pPr lvl="2"/>
            <a:r>
              <a:rPr lang="en-US" sz="2400" dirty="0"/>
              <a:t>How well do </a:t>
            </a:r>
            <a:r>
              <a:rPr lang="en-US" sz="2400" dirty="0" err="1"/>
              <a:t>VanArsdel’s</a:t>
            </a:r>
            <a:r>
              <a:rPr lang="en-US" sz="2400" dirty="0"/>
              <a:t> products sell compared to 3</a:t>
            </a:r>
            <a:r>
              <a:rPr lang="en-US" sz="2400" baseline="30000" dirty="0"/>
              <a:t>rd</a:t>
            </a:r>
            <a:r>
              <a:rPr lang="en-US" sz="2400" dirty="0"/>
              <a:t> Party?</a:t>
            </a:r>
          </a:p>
          <a:p>
            <a:pPr lvl="2"/>
            <a:r>
              <a:rPr lang="en-US" sz="2400" dirty="0"/>
              <a:t>How do we perform nationwide vs. international for our products?</a:t>
            </a:r>
          </a:p>
          <a:p>
            <a:pPr marL="914225" lvl="2" indent="0">
              <a:buNone/>
            </a:pPr>
            <a:endParaRPr lang="en-US" sz="2400" dirty="0"/>
          </a:p>
        </p:txBody>
      </p:sp>
      <p:sp>
        <p:nvSpPr>
          <p:cNvPr id="3" name="Footer Placeholder 2">
            <a:extLst>
              <a:ext uri="{FF2B5EF4-FFF2-40B4-BE49-F238E27FC236}">
                <a16:creationId xmlns:a16="http://schemas.microsoft.com/office/drawing/2014/main" id="{5EE70D26-1B9A-4862-B450-CDF6DA76867A}"/>
              </a:ext>
            </a:extLst>
          </p:cNvPr>
          <p:cNvSpPr>
            <a:spLocks noGrp="1"/>
          </p:cNvSpPr>
          <p:nvPr>
            <p:ph type="ftr" sz="quarter" idx="4294967295"/>
          </p:nvPr>
        </p:nvSpPr>
        <p:spPr>
          <a:xfrm>
            <a:off x="3595254" y="6477337"/>
            <a:ext cx="4114800" cy="228600"/>
          </a:xfrm>
        </p:spPr>
        <p:txBody>
          <a:bodyPr/>
          <a:lstStyle/>
          <a:p>
            <a:r>
              <a:rPr lang="en-US" dirty="0">
                <a:solidFill>
                  <a:prstClr val="black">
                    <a:tint val="75000"/>
                  </a:prstClr>
                </a:solidFill>
              </a:rPr>
              <a:t>© 2017 Microsoft. All rights reserved.</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Who are we?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48997" y="797886"/>
            <a:ext cx="2979944" cy="444115"/>
          </a:xfrm>
          <a:prstGeom prst="rect">
            <a:avLst/>
          </a:prstGeom>
        </p:spPr>
      </p:pic>
      <p:sp>
        <p:nvSpPr>
          <p:cNvPr id="14" name="TextBox 13">
            <a:extLst>
              <a:ext uri="{FF2B5EF4-FFF2-40B4-BE49-F238E27FC236}">
                <a16:creationId xmlns:a16="http://schemas.microsoft.com/office/drawing/2014/main" id="{8B841BB8-3611-493F-9568-CA3F4B0C6501}"/>
              </a:ext>
            </a:extLst>
          </p:cNvPr>
          <p:cNvSpPr txBox="1"/>
          <p:nvPr/>
        </p:nvSpPr>
        <p:spPr>
          <a:xfrm>
            <a:off x="249381" y="1051341"/>
            <a:ext cx="10806546" cy="2123658"/>
          </a:xfrm>
          <a:prstGeom prst="rect">
            <a:avLst/>
          </a:prstGeom>
          <a:noFill/>
        </p:spPr>
        <p:txBody>
          <a:bodyPr wrap="square" rtlCol="0">
            <a:spAutoFit/>
          </a:bodyPr>
          <a:lstStyle/>
          <a:p>
            <a:pPr marL="285750" indent="-285750">
              <a:buFont typeface="Arial" panose="020B0604020202020204" pitchFamily="34" charset="0"/>
              <a:buChar char="•"/>
            </a:pPr>
            <a:r>
              <a:rPr lang="en-US" sz="3600" b="1" dirty="0">
                <a:latin typeface="Segoe Pro" panose="020B0502040504020203" pitchFamily="34" charset="0"/>
              </a:rPr>
              <a:t>VanArsdel</a:t>
            </a:r>
            <a:endParaRPr lang="en-US" sz="3200" b="1" dirty="0">
              <a:latin typeface="Segoe Pro Light" panose="020B0302040504020203" pitchFamily="34" charset="0"/>
            </a:endParaRPr>
          </a:p>
          <a:p>
            <a:pPr marL="742950" lvl="1" indent="-285750">
              <a:buFont typeface="Arial" panose="020B0604020202020204" pitchFamily="34" charset="0"/>
              <a:buChar char="•"/>
            </a:pPr>
            <a:r>
              <a:rPr lang="en-US" sz="2400" dirty="0">
                <a:latin typeface="Segoe Pro Light" panose="020B0302040504020203" pitchFamily="34" charset="0"/>
              </a:rPr>
              <a:t>Manufactures and sells sporting goods</a:t>
            </a:r>
          </a:p>
          <a:p>
            <a:pPr marL="742950" lvl="1" indent="-285750">
              <a:buFont typeface="Arial" panose="020B0604020202020204" pitchFamily="34" charset="0"/>
              <a:buChar char="•"/>
            </a:pPr>
            <a:r>
              <a:rPr lang="en-US" sz="2400" dirty="0">
                <a:latin typeface="Segoe Pro Light" panose="020B0302040504020203" pitchFamily="34" charset="0"/>
              </a:rPr>
              <a:t>Has invested heavily in R&amp;D for products for customers</a:t>
            </a:r>
          </a:p>
          <a:p>
            <a:pPr marL="742950" lvl="1" indent="-285750">
              <a:buFont typeface="Arial" panose="020B0604020202020204" pitchFamily="34" charset="0"/>
              <a:buChar char="•"/>
            </a:pPr>
            <a:r>
              <a:rPr lang="en-US" sz="2400" dirty="0">
                <a:latin typeface="Segoe Pro Light" panose="020B0302040504020203" pitchFamily="34" charset="0"/>
              </a:rPr>
              <a:t>Sales come from its own manufactured products and other manufactures</a:t>
            </a:r>
          </a:p>
          <a:p>
            <a:pPr marL="742950" lvl="1" indent="-285750">
              <a:buFont typeface="Arial" panose="020B0604020202020204" pitchFamily="34" charset="0"/>
              <a:buChar char="•"/>
            </a:pPr>
            <a:r>
              <a:rPr lang="en-US" sz="2400" dirty="0">
                <a:latin typeface="Segoe Pro Light" panose="020B0302040504020203" pitchFamily="34" charset="0"/>
              </a:rPr>
              <a:t>Sells directly to consumers nationwide &amp; international</a:t>
            </a:r>
          </a:p>
        </p:txBody>
      </p:sp>
    </p:spTree>
    <p:extLst>
      <p:ext uri="{BB962C8B-B14F-4D97-AF65-F5344CB8AC3E}">
        <p14:creationId xmlns:p14="http://schemas.microsoft.com/office/powerpoint/2010/main" val="255055982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10561057" cy="2012859"/>
          </a:xfrm>
        </p:spPr>
        <p:txBody>
          <a:bodyPr/>
          <a:lstStyle/>
          <a:p>
            <a:r>
              <a:rPr lang="en-US" sz="6600" b="1" dirty="0">
                <a:solidFill>
                  <a:schemeClr val="tx1"/>
                </a:solidFill>
                <a:latin typeface="Segoe Pro Display" panose="020B0502040504020203" pitchFamily="34" charset="0"/>
              </a:rPr>
              <a:t>Module 4:</a:t>
            </a:r>
            <a:br>
              <a:rPr lang="en-US" sz="6600" b="1" dirty="0">
                <a:solidFill>
                  <a:schemeClr val="tx1"/>
                </a:solidFill>
                <a:latin typeface="Segoe Pro Display" panose="020B0502040504020203" pitchFamily="34" charset="0"/>
              </a:rPr>
            </a:br>
            <a:r>
              <a:rPr lang="en-US" sz="6600" b="1" dirty="0">
                <a:solidFill>
                  <a:schemeClr val="tx1"/>
                </a:solidFill>
                <a:latin typeface="Segoe Pro Display" panose="020B0502040504020203" pitchFamily="34" charset="0"/>
              </a:rPr>
              <a:t>Variable and Parameters</a:t>
            </a:r>
          </a:p>
        </p:txBody>
      </p:sp>
    </p:spTree>
    <p:extLst>
      <p:ext uri="{BB962C8B-B14F-4D97-AF65-F5344CB8AC3E}">
        <p14:creationId xmlns:p14="http://schemas.microsoft.com/office/powerpoint/2010/main" val="1804851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21673" y="1154546"/>
            <a:ext cx="11037454" cy="4524315"/>
          </a:xfrm>
          <a:prstGeom prst="rect">
            <a:avLst/>
          </a:prstGeom>
        </p:spPr>
        <p:txBody>
          <a:bodyPr wrap="square">
            <a:spAutoFit/>
          </a:bodyPr>
          <a:lstStyle/>
          <a:p>
            <a:pPr>
              <a:lnSpc>
                <a:spcPct val="120000"/>
              </a:lnSpc>
            </a:pPr>
            <a:r>
              <a:rPr lang="en-US" sz="2400" u="sng" dirty="0">
                <a:solidFill>
                  <a:schemeClr val="tx1">
                    <a:lumMod val="50000"/>
                  </a:schemeClr>
                </a:solidFill>
              </a:rPr>
              <a:t>Objectives</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what Variables and Parameters are how they can be used</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the benefits to parameterizing your queries</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what “Enter Data” is and how it can be used</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how to organize your queries using folder groups</a:t>
            </a:r>
          </a:p>
          <a:p>
            <a:pPr>
              <a:lnSpc>
                <a:spcPct val="120000"/>
              </a:lnSpc>
            </a:pPr>
            <a:r>
              <a:rPr lang="en-US" sz="2400" u="sng" dirty="0">
                <a:solidFill>
                  <a:schemeClr val="tx1">
                    <a:lumMod val="50000"/>
                  </a:schemeClr>
                </a:solidFill>
              </a:rPr>
              <a:t>Agenda</a:t>
            </a:r>
          </a:p>
          <a:p>
            <a:pPr marL="342900" indent="-342900">
              <a:lnSpc>
                <a:spcPct val="120000"/>
              </a:lnSpc>
              <a:buFont typeface="Arial" panose="020B0604020202020204" pitchFamily="34" charset="0"/>
              <a:buChar char="•"/>
            </a:pPr>
            <a:r>
              <a:rPr lang="en-US" sz="2400" dirty="0">
                <a:solidFill>
                  <a:schemeClr val="tx1">
                    <a:lumMod val="50000"/>
                  </a:schemeClr>
                </a:solidFill>
              </a:rPr>
              <a:t>Power BI M Variables &amp; Parameters</a:t>
            </a:r>
          </a:p>
          <a:p>
            <a:pPr marL="342900" indent="-342900">
              <a:lnSpc>
                <a:spcPct val="120000"/>
              </a:lnSpc>
              <a:buFont typeface="Arial" panose="020B0604020202020204" pitchFamily="34" charset="0"/>
              <a:buChar char="•"/>
            </a:pPr>
            <a:r>
              <a:rPr lang="en-US" sz="2400" dirty="0">
                <a:solidFill>
                  <a:schemeClr val="tx1">
                    <a:lumMod val="50000"/>
                  </a:schemeClr>
                </a:solidFill>
              </a:rPr>
              <a:t>Enter Data</a:t>
            </a:r>
          </a:p>
          <a:p>
            <a:pPr marL="342900" indent="-342900">
              <a:lnSpc>
                <a:spcPct val="120000"/>
              </a:lnSpc>
              <a:buFont typeface="Arial" panose="020B0604020202020204" pitchFamily="34" charset="0"/>
              <a:buChar char="•"/>
            </a:pPr>
            <a:r>
              <a:rPr lang="en-US" sz="2400" dirty="0">
                <a:solidFill>
                  <a:schemeClr val="tx1">
                    <a:lumMod val="50000"/>
                  </a:schemeClr>
                </a:solidFill>
              </a:rPr>
              <a:t>Leveraging Variables &amp; Parameters</a:t>
            </a:r>
          </a:p>
          <a:p>
            <a:pPr marL="342900" indent="-342900">
              <a:lnSpc>
                <a:spcPct val="120000"/>
              </a:lnSpc>
              <a:buFont typeface="Arial" panose="020B0604020202020204" pitchFamily="34" charset="0"/>
              <a:buChar char="•"/>
            </a:pPr>
            <a:r>
              <a:rPr lang="en-US" sz="2400" dirty="0">
                <a:solidFill>
                  <a:schemeClr val="tx1">
                    <a:lumMod val="50000"/>
                  </a:schemeClr>
                </a:solidFill>
              </a:rPr>
              <a:t>Create Change Log</a:t>
            </a:r>
          </a:p>
        </p:txBody>
      </p:sp>
      <p:sp>
        <p:nvSpPr>
          <p:cNvPr id="3" name="Footer Placeholder 2">
            <a:extLst>
              <a:ext uri="{FF2B5EF4-FFF2-40B4-BE49-F238E27FC236}">
                <a16:creationId xmlns:a16="http://schemas.microsoft.com/office/drawing/2014/main" id="{73C754ED-A689-4633-A1F7-3CAF21116310}"/>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30486284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Variable and Parameters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1" name="Rectangle 10"/>
          <p:cNvSpPr/>
          <p:nvPr/>
        </p:nvSpPr>
        <p:spPr bwMode="auto">
          <a:xfrm>
            <a:off x="445710" y="1204720"/>
            <a:ext cx="3622309" cy="511061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207582" y="1204719"/>
            <a:ext cx="3622309" cy="511061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969454" y="1204718"/>
            <a:ext cx="3824041" cy="511061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45711" y="1334009"/>
            <a:ext cx="3622308" cy="3591752"/>
          </a:xfrm>
          <a:prstGeom prst="rect">
            <a:avLst/>
          </a:prstGeom>
          <a:noFill/>
        </p:spPr>
        <p:txBody>
          <a:bodyPr wrap="square" lIns="182880" tIns="146304" rIns="182880" bIns="146304" rtlCol="0">
            <a:spAutoFit/>
          </a:bodyPr>
          <a:lstStyle/>
          <a:p>
            <a:pPr>
              <a:lnSpc>
                <a:spcPct val="90000"/>
              </a:lnSpc>
              <a:spcAft>
                <a:spcPts val="600"/>
              </a:spcAft>
            </a:pPr>
            <a:r>
              <a:rPr lang="en-US" sz="2000" b="1" dirty="0"/>
              <a:t>M Variables</a:t>
            </a:r>
          </a:p>
          <a:p>
            <a:pPr>
              <a:lnSpc>
                <a:spcPct val="90000"/>
              </a:lnSpc>
              <a:spcAft>
                <a:spcPts val="600"/>
              </a:spcAft>
            </a:pPr>
            <a:r>
              <a:rPr lang="en-US" sz="1400" dirty="0">
                <a:gradFill>
                  <a:gsLst>
                    <a:gs pos="2917">
                      <a:schemeClr val="tx1"/>
                    </a:gs>
                    <a:gs pos="30000">
                      <a:schemeClr val="tx1"/>
                    </a:gs>
                  </a:gsLst>
                  <a:lin ang="5400000" scaled="0"/>
                </a:gradFill>
              </a:rPr>
              <a:t>Query with a constant value, table or list result</a:t>
            </a:r>
          </a:p>
          <a:p>
            <a:pPr marL="342900" indent="-342900">
              <a:lnSpc>
                <a:spcPct val="90000"/>
              </a:lnSpc>
              <a:spcAft>
                <a:spcPts val="600"/>
              </a:spcAft>
              <a:buFont typeface="Wingdings" panose="05000000000000000000" pitchFamily="2" charset="2"/>
              <a:buChar char="§"/>
            </a:pPr>
            <a:r>
              <a:rPr lang="en-US" sz="1400" dirty="0"/>
              <a:t>Create with a new blank query</a:t>
            </a:r>
          </a:p>
          <a:p>
            <a:pPr marL="342900" indent="-342900">
              <a:lnSpc>
                <a:spcPct val="90000"/>
              </a:lnSpc>
              <a:spcAft>
                <a:spcPts val="600"/>
              </a:spcAft>
              <a:buFont typeface="Wingdings" panose="05000000000000000000" pitchFamily="2" charset="2"/>
              <a:buChar char="§"/>
            </a:pPr>
            <a:r>
              <a:rPr lang="en-US" sz="1400" dirty="0"/>
              <a:t>Query name is the Variable name to use in other queries</a:t>
            </a:r>
          </a:p>
          <a:p>
            <a:pPr marL="342900" indent="-342900">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Type the variable value in the formula bar</a:t>
            </a:r>
          </a:p>
          <a:p>
            <a:pPr marL="342900" indent="-342900">
              <a:lnSpc>
                <a:spcPct val="90000"/>
              </a:lnSpc>
              <a:spcAft>
                <a:spcPts val="600"/>
              </a:spcAft>
              <a:buFont typeface="Wingdings" panose="05000000000000000000" pitchFamily="2" charset="2"/>
              <a:buChar char="§"/>
            </a:pPr>
            <a:endParaRPr lang="en-US" sz="14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endParaRPr lang="en-US" sz="14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endParaRPr lang="en-US" sz="14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endParaRPr lang="en-US" sz="14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Advanced Editor would look like this:</a:t>
            </a:r>
          </a:p>
        </p:txBody>
      </p:sp>
      <p:sp>
        <p:nvSpPr>
          <p:cNvPr id="15" name="TextBox 14"/>
          <p:cNvSpPr txBox="1"/>
          <p:nvPr/>
        </p:nvSpPr>
        <p:spPr>
          <a:xfrm>
            <a:off x="4424152" y="1334009"/>
            <a:ext cx="3405739" cy="4331955"/>
          </a:xfrm>
          <a:prstGeom prst="rect">
            <a:avLst/>
          </a:prstGeom>
          <a:noFill/>
        </p:spPr>
        <p:txBody>
          <a:bodyPr wrap="square" lIns="182880" tIns="146304" rIns="182880" bIns="146304" rtlCol="0">
            <a:spAutoFit/>
          </a:bodyPr>
          <a:lstStyle/>
          <a:p>
            <a:pPr>
              <a:lnSpc>
                <a:spcPct val="90000"/>
              </a:lnSpc>
              <a:spcAft>
                <a:spcPts val="600"/>
              </a:spcAft>
            </a:pPr>
            <a:r>
              <a:rPr lang="en-US" sz="2000" b="1" dirty="0"/>
              <a:t>M Parameters</a:t>
            </a:r>
          </a:p>
          <a:p>
            <a:pPr>
              <a:lnSpc>
                <a:spcPct val="90000"/>
              </a:lnSpc>
              <a:spcAft>
                <a:spcPts val="600"/>
              </a:spcAft>
            </a:pPr>
            <a:r>
              <a:rPr lang="en-US" sz="1400" dirty="0">
                <a:gradFill>
                  <a:gsLst>
                    <a:gs pos="2917">
                      <a:schemeClr val="tx1"/>
                    </a:gs>
                    <a:gs pos="30000">
                      <a:schemeClr val="tx1"/>
                    </a:gs>
                  </a:gsLst>
                  <a:lin ang="5400000" scaled="0"/>
                </a:gradFill>
              </a:rPr>
              <a:t>Parameters take Variables to the next level. </a:t>
            </a:r>
          </a:p>
          <a:p>
            <a:pPr marL="342900" lvl="1" indent="-342900">
              <a:lnSpc>
                <a:spcPct val="90000"/>
              </a:lnSpc>
              <a:spcAft>
                <a:spcPts val="600"/>
              </a:spcAft>
              <a:buFont typeface="Wingdings" panose="05000000000000000000" pitchFamily="2" charset="2"/>
              <a:buChar char="§"/>
            </a:pPr>
            <a:r>
              <a:rPr lang="en-US" sz="1400" dirty="0"/>
              <a:t>Parameters can be any VALID data type </a:t>
            </a:r>
          </a:p>
          <a:p>
            <a:pPr marL="342900" lvl="1" indent="-342900">
              <a:lnSpc>
                <a:spcPct val="90000"/>
              </a:lnSpc>
              <a:spcAft>
                <a:spcPts val="600"/>
              </a:spcAft>
              <a:buFont typeface="Wingdings" panose="05000000000000000000" pitchFamily="2" charset="2"/>
              <a:buChar char="§"/>
            </a:pPr>
            <a:r>
              <a:rPr lang="en-US" sz="1400" dirty="0"/>
              <a:t>The most common are hard keyed single, switchable values</a:t>
            </a:r>
            <a:br>
              <a:rPr lang="en-US" sz="1400" dirty="0"/>
            </a:br>
            <a:br>
              <a:rPr lang="en-US" sz="1400" dirty="0"/>
            </a:br>
            <a:br>
              <a:rPr lang="en-US" sz="1400" dirty="0"/>
            </a:br>
            <a:br>
              <a:rPr lang="en-US" sz="300" dirty="0"/>
            </a:br>
            <a:endParaRPr lang="en-US" sz="1400" dirty="0"/>
          </a:p>
          <a:p>
            <a:pPr marL="342900" indent="-342900">
              <a:lnSpc>
                <a:spcPct val="90000"/>
              </a:lnSpc>
              <a:spcAft>
                <a:spcPts val="600"/>
              </a:spcAft>
              <a:buFont typeface="Wingdings" panose="05000000000000000000" pitchFamily="2" charset="2"/>
              <a:buChar char="§"/>
            </a:pPr>
            <a:r>
              <a:rPr lang="en-US" sz="1400" dirty="0"/>
              <a:t>The values list for a parameter can also come from a query that is formatted as a </a:t>
            </a:r>
            <a:r>
              <a:rPr lang="en-US" sz="1400" b="1" dirty="0"/>
              <a:t>LIST</a:t>
            </a:r>
          </a:p>
          <a:p>
            <a:pPr marL="342900" indent="-342900">
              <a:lnSpc>
                <a:spcPct val="90000"/>
              </a:lnSpc>
              <a:spcAft>
                <a:spcPts val="600"/>
              </a:spcAft>
              <a:buFont typeface="Wingdings" panose="05000000000000000000" pitchFamily="2" charset="2"/>
              <a:buChar char="§"/>
            </a:pPr>
            <a:endParaRPr lang="en-US" sz="1400" b="1" dirty="0"/>
          </a:p>
          <a:p>
            <a:pPr marL="342900" indent="-342900">
              <a:lnSpc>
                <a:spcPct val="90000"/>
              </a:lnSpc>
              <a:spcAft>
                <a:spcPts val="600"/>
              </a:spcAft>
              <a:buFont typeface="Wingdings" panose="05000000000000000000" pitchFamily="2" charset="2"/>
              <a:buChar char="§"/>
            </a:pPr>
            <a:endParaRPr lang="en-US" sz="1400" b="1" dirty="0"/>
          </a:p>
          <a:p>
            <a:pPr marL="342900" indent="-342900">
              <a:lnSpc>
                <a:spcPct val="90000"/>
              </a:lnSpc>
              <a:spcAft>
                <a:spcPts val="600"/>
              </a:spcAft>
              <a:buFont typeface="Wingdings" panose="05000000000000000000" pitchFamily="2" charset="2"/>
              <a:buChar char="§"/>
            </a:pPr>
            <a:endParaRPr lang="en-US" sz="1400" b="1" dirty="0"/>
          </a:p>
          <a:p>
            <a:pPr marL="342900" indent="-342900">
              <a:lnSpc>
                <a:spcPct val="90000"/>
              </a:lnSpc>
              <a:spcAft>
                <a:spcPts val="600"/>
              </a:spcAft>
              <a:buFont typeface="Wingdings" panose="05000000000000000000" pitchFamily="2" charset="2"/>
              <a:buChar char="§"/>
            </a:pPr>
            <a:r>
              <a:rPr lang="en-US" sz="1400" dirty="0"/>
              <a:t>Parameter used as Source Input</a:t>
            </a:r>
          </a:p>
        </p:txBody>
      </p:sp>
      <p:sp>
        <p:nvSpPr>
          <p:cNvPr id="16" name="TextBox 15"/>
          <p:cNvSpPr txBox="1"/>
          <p:nvPr/>
        </p:nvSpPr>
        <p:spPr>
          <a:xfrm>
            <a:off x="7969454" y="1334009"/>
            <a:ext cx="3824041" cy="3862596"/>
          </a:xfrm>
          <a:prstGeom prst="rect">
            <a:avLst/>
          </a:prstGeom>
          <a:noFill/>
        </p:spPr>
        <p:txBody>
          <a:bodyPr wrap="square" lIns="182880" tIns="146304" rIns="182880" bIns="146304" rtlCol="0">
            <a:spAutoFit/>
          </a:bodyPr>
          <a:lstStyle/>
          <a:p>
            <a:pPr>
              <a:lnSpc>
                <a:spcPct val="90000"/>
              </a:lnSpc>
              <a:spcAft>
                <a:spcPts val="600"/>
              </a:spcAft>
            </a:pPr>
            <a:r>
              <a:rPr lang="en-US" sz="2000" b="1" dirty="0"/>
              <a:t>Parameter Usage</a:t>
            </a:r>
          </a:p>
          <a:p>
            <a:pPr>
              <a:lnSpc>
                <a:spcPct val="90000"/>
              </a:lnSpc>
              <a:spcAft>
                <a:spcPts val="600"/>
              </a:spcAft>
            </a:pPr>
            <a:r>
              <a:rPr lang="en-US" sz="1400" dirty="0">
                <a:gradFill>
                  <a:gsLst>
                    <a:gs pos="2917">
                      <a:schemeClr val="tx1"/>
                    </a:gs>
                    <a:gs pos="30000">
                      <a:schemeClr val="tx1"/>
                    </a:gs>
                  </a:gsLst>
                  <a:lin ang="5400000" scaled="0"/>
                </a:gradFill>
              </a:rPr>
              <a:t>Be Creative!</a:t>
            </a:r>
          </a:p>
          <a:p>
            <a:pPr marL="342900" lvl="1" indent="-342900">
              <a:lnSpc>
                <a:spcPct val="90000"/>
              </a:lnSpc>
              <a:spcAft>
                <a:spcPts val="600"/>
              </a:spcAft>
              <a:buFont typeface="Wingdings" panose="05000000000000000000" pitchFamily="2" charset="2"/>
              <a:buChar char="§"/>
            </a:pPr>
            <a:r>
              <a:rPr lang="en-US" sz="1400" dirty="0"/>
              <a:t>SQL Server</a:t>
            </a:r>
          </a:p>
          <a:p>
            <a:pPr marL="800100" lvl="2" indent="-342900">
              <a:lnSpc>
                <a:spcPct val="90000"/>
              </a:lnSpc>
              <a:spcAft>
                <a:spcPts val="600"/>
              </a:spcAft>
              <a:buFont typeface="Wingdings" panose="05000000000000000000" pitchFamily="2" charset="2"/>
              <a:buChar char="§"/>
            </a:pPr>
            <a:r>
              <a:rPr lang="en-US" sz="1400" dirty="0"/>
              <a:t>For Database Name</a:t>
            </a:r>
          </a:p>
          <a:p>
            <a:pPr marL="800100" lvl="2" indent="-342900">
              <a:lnSpc>
                <a:spcPct val="90000"/>
              </a:lnSpc>
              <a:spcAft>
                <a:spcPts val="600"/>
              </a:spcAft>
              <a:buFont typeface="Wingdings" panose="05000000000000000000" pitchFamily="2" charset="2"/>
              <a:buChar char="§"/>
            </a:pPr>
            <a:r>
              <a:rPr lang="en-US" sz="1400" dirty="0"/>
              <a:t>For Server (Switch Dev, Test, Prod)</a:t>
            </a:r>
          </a:p>
          <a:p>
            <a:pPr marL="342900" lvl="1" indent="-342900">
              <a:lnSpc>
                <a:spcPct val="90000"/>
              </a:lnSpc>
              <a:spcAft>
                <a:spcPts val="600"/>
              </a:spcAft>
              <a:buFont typeface="Wingdings" panose="05000000000000000000" pitchFamily="2" charset="2"/>
              <a:buChar char="§"/>
            </a:pPr>
            <a:r>
              <a:rPr lang="en-US" sz="1400" dirty="0"/>
              <a:t>“Where Clauses” in SQL Queries</a:t>
            </a:r>
          </a:p>
          <a:p>
            <a:pPr marL="800100" lvl="2" indent="-342900">
              <a:lnSpc>
                <a:spcPct val="90000"/>
              </a:lnSpc>
              <a:spcAft>
                <a:spcPts val="600"/>
              </a:spcAft>
              <a:buFont typeface="Wingdings" panose="05000000000000000000" pitchFamily="2" charset="2"/>
              <a:buChar char="§"/>
            </a:pPr>
            <a:r>
              <a:rPr lang="en-US" sz="1400" dirty="0"/>
              <a:t>To pull all Orgs, or just a single one</a:t>
            </a:r>
          </a:p>
          <a:p>
            <a:pPr marL="342900" lvl="1" indent="-342900">
              <a:lnSpc>
                <a:spcPct val="90000"/>
              </a:lnSpc>
              <a:spcAft>
                <a:spcPts val="600"/>
              </a:spcAft>
              <a:buFont typeface="Wingdings" panose="05000000000000000000" pitchFamily="2" charset="2"/>
              <a:buChar char="§"/>
            </a:pPr>
            <a:r>
              <a:rPr lang="en-US" sz="1400" dirty="0"/>
              <a:t>SharePoint Team site names</a:t>
            </a:r>
          </a:p>
          <a:p>
            <a:pPr marL="800100" lvl="2" indent="-342900">
              <a:lnSpc>
                <a:spcPct val="90000"/>
              </a:lnSpc>
              <a:spcAft>
                <a:spcPts val="600"/>
              </a:spcAft>
              <a:buFont typeface="Wingdings" panose="05000000000000000000" pitchFamily="2" charset="2"/>
              <a:buChar char="§"/>
            </a:pPr>
            <a:r>
              <a:rPr lang="en-US" sz="1400" dirty="0"/>
              <a:t>If they are based on a template, you can easily share queries</a:t>
            </a:r>
          </a:p>
          <a:p>
            <a:pPr marL="342900" lvl="1" indent="-342900">
              <a:lnSpc>
                <a:spcPct val="90000"/>
              </a:lnSpc>
              <a:spcAft>
                <a:spcPts val="600"/>
              </a:spcAft>
              <a:buFont typeface="Wingdings" panose="05000000000000000000" pitchFamily="2" charset="2"/>
              <a:buChar char="§"/>
            </a:pPr>
            <a:r>
              <a:rPr lang="en-US" sz="1400" dirty="0"/>
              <a:t>File Paths and File Names</a:t>
            </a:r>
          </a:p>
          <a:p>
            <a:pPr marL="800100" lvl="2" indent="-342900">
              <a:lnSpc>
                <a:spcPct val="90000"/>
              </a:lnSpc>
              <a:spcAft>
                <a:spcPts val="600"/>
              </a:spcAft>
              <a:buFont typeface="Wingdings" panose="05000000000000000000" pitchFamily="2" charset="2"/>
              <a:buChar char="§"/>
            </a:pPr>
            <a:r>
              <a:rPr lang="en-US" sz="1400" dirty="0"/>
              <a:t>Have a single place where you need to make a change</a:t>
            </a:r>
          </a:p>
        </p:txBody>
      </p:sp>
      <p:pic>
        <p:nvPicPr>
          <p:cNvPr id="2" name="Picture 1"/>
          <p:cNvPicPr>
            <a:picLocks noChangeAspect="1"/>
          </p:cNvPicPr>
          <p:nvPr/>
        </p:nvPicPr>
        <p:blipFill>
          <a:blip r:embed="rId4"/>
          <a:stretch>
            <a:fillRect/>
          </a:stretch>
        </p:blipFill>
        <p:spPr>
          <a:xfrm>
            <a:off x="550477" y="3421454"/>
            <a:ext cx="3378601" cy="721923"/>
          </a:xfrm>
          <a:prstGeom prst="rect">
            <a:avLst/>
          </a:prstGeom>
        </p:spPr>
      </p:pic>
      <p:pic>
        <p:nvPicPr>
          <p:cNvPr id="3" name="Picture 2"/>
          <p:cNvPicPr>
            <a:picLocks noChangeAspect="1"/>
          </p:cNvPicPr>
          <p:nvPr/>
        </p:nvPicPr>
        <p:blipFill>
          <a:blip r:embed="rId5"/>
          <a:stretch>
            <a:fillRect/>
          </a:stretch>
        </p:blipFill>
        <p:spPr>
          <a:xfrm>
            <a:off x="971152" y="4834798"/>
            <a:ext cx="2229810" cy="1427307"/>
          </a:xfrm>
          <a:prstGeom prst="rect">
            <a:avLst/>
          </a:prstGeom>
        </p:spPr>
      </p:pic>
      <p:pic>
        <p:nvPicPr>
          <p:cNvPr id="4" name="Picture 3"/>
          <p:cNvPicPr>
            <a:picLocks noChangeAspect="1"/>
          </p:cNvPicPr>
          <p:nvPr/>
        </p:nvPicPr>
        <p:blipFill>
          <a:blip r:embed="rId6"/>
          <a:stretch>
            <a:fillRect/>
          </a:stretch>
        </p:blipFill>
        <p:spPr>
          <a:xfrm>
            <a:off x="4533416" y="4433319"/>
            <a:ext cx="3232316" cy="825542"/>
          </a:xfrm>
          <a:prstGeom prst="rect">
            <a:avLst/>
          </a:prstGeom>
        </p:spPr>
      </p:pic>
      <p:pic>
        <p:nvPicPr>
          <p:cNvPr id="5" name="Picture 4"/>
          <p:cNvPicPr>
            <a:picLocks noChangeAspect="1"/>
          </p:cNvPicPr>
          <p:nvPr/>
        </p:nvPicPr>
        <p:blipFill>
          <a:blip r:embed="rId7"/>
          <a:stretch>
            <a:fillRect/>
          </a:stretch>
        </p:blipFill>
        <p:spPr>
          <a:xfrm>
            <a:off x="4533416" y="3261288"/>
            <a:ext cx="3213265" cy="476274"/>
          </a:xfrm>
          <a:prstGeom prst="rect">
            <a:avLst/>
          </a:prstGeom>
        </p:spPr>
      </p:pic>
      <p:pic>
        <p:nvPicPr>
          <p:cNvPr id="9" name="Picture 8"/>
          <p:cNvPicPr>
            <a:picLocks noChangeAspect="1"/>
          </p:cNvPicPr>
          <p:nvPr/>
        </p:nvPicPr>
        <p:blipFill>
          <a:blip r:embed="rId8"/>
          <a:stretch>
            <a:fillRect/>
          </a:stretch>
        </p:blipFill>
        <p:spPr>
          <a:xfrm>
            <a:off x="4227024" y="5768853"/>
            <a:ext cx="3602867" cy="185765"/>
          </a:xfrm>
          <a:prstGeom prst="rect">
            <a:avLst/>
          </a:prstGeom>
        </p:spPr>
      </p:pic>
      <p:sp>
        <p:nvSpPr>
          <p:cNvPr id="10" name="Footer Placeholder 9">
            <a:extLst>
              <a:ext uri="{FF2B5EF4-FFF2-40B4-BE49-F238E27FC236}">
                <a16:creationId xmlns:a16="http://schemas.microsoft.com/office/drawing/2014/main" id="{60958ECB-DB2D-407B-A9D4-5D7ABEC957F4}"/>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34168232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Enter Data</a:t>
            </a:r>
            <a:endParaRPr lang="en-US" sz="3600" dirty="0">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Title 1"/>
          <p:cNvSpPr>
            <a:spLocks noGrp="1"/>
          </p:cNvSpPr>
          <p:nvPr>
            <p:ph type="title" idx="4294967295"/>
          </p:nvPr>
        </p:nvSpPr>
        <p:spPr>
          <a:xfrm>
            <a:off x="0" y="1190625"/>
            <a:ext cx="11655425" cy="525463"/>
          </a:xfrm>
        </p:spPr>
        <p:txBody>
          <a:bodyPr vert="horz" wrap="square" lIns="146304" tIns="91440" rIns="146304" bIns="91440" rtlCol="0" anchor="t">
            <a:noAutofit/>
          </a:bodyPr>
          <a:lstStyle/>
          <a:p>
            <a:r>
              <a:rPr lang="en-US" sz="2800" dirty="0"/>
              <a:t>User </a:t>
            </a:r>
            <a:r>
              <a:rPr lang="en-US" sz="2800" b="1" dirty="0"/>
              <a:t>Enter Data </a:t>
            </a:r>
            <a:r>
              <a:rPr lang="en-US" sz="2800" dirty="0"/>
              <a:t>to add a table on the fly.  They make great mapping tables. </a:t>
            </a:r>
          </a:p>
        </p:txBody>
      </p:sp>
      <p:sp>
        <p:nvSpPr>
          <p:cNvPr id="15" name="Subtitle 1"/>
          <p:cNvSpPr txBox="1">
            <a:spLocks/>
          </p:cNvSpPr>
          <p:nvPr/>
        </p:nvSpPr>
        <p:spPr>
          <a:xfrm>
            <a:off x="5702978" y="5610270"/>
            <a:ext cx="6172928" cy="984885"/>
          </a:xfrm>
          <a:prstGeom prst="rect">
            <a:avLst/>
          </a:prstGeom>
        </p:spPr>
        <p:txBody>
          <a:bodyPr vert="horz" wrap="square" lIns="0" tIns="60960" rIns="0" bIns="60960" rtlCol="0">
            <a:spAutoFit/>
          </a:bodyPr>
          <a:lstStyle>
            <a:lvl1pPr marL="0" indent="0" algn="l" defTabSz="914400" rtl="0" eaLnBrk="1" latinLnBrk="0" hangingPunct="1">
              <a:lnSpc>
                <a:spcPct val="100000"/>
              </a:lnSpc>
              <a:spcBef>
                <a:spcPct val="0"/>
              </a:spcBef>
              <a:buClr>
                <a:srgbClr val="00B7E6"/>
              </a:buClr>
              <a:buSzPct val="110000"/>
              <a:buFont typeface="Wingdings" panose="05000000000000000000" pitchFamily="2" charset="2"/>
              <a:buNone/>
              <a:defRPr lang="en-US" sz="1100" b="1" kern="1200" spc="0" baseline="0"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1pPr>
            <a:lvl2pPr marL="457200" indent="0" algn="ctr" defTabSz="914400" rtl="0" eaLnBrk="1" latinLnBrk="0" hangingPunct="1">
              <a:lnSpc>
                <a:spcPct val="90000"/>
              </a:lnSpc>
              <a:spcBef>
                <a:spcPts val="600"/>
              </a:spcBef>
              <a:buClr>
                <a:srgbClr val="CDCDCD"/>
              </a:buClr>
              <a:buSzPct val="110000"/>
              <a:buFont typeface="Wingdings" panose="05000000000000000000" pitchFamily="2" charset="2"/>
              <a:buNone/>
              <a:defRPr lang="en-US" sz="1400" kern="1200" spc="0" baseline="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400"/>
              </a:spcBef>
              <a:buClr>
                <a:srgbClr val="CDCDCD"/>
              </a:buClr>
              <a:buSzPct val="110000"/>
              <a:buFont typeface="Wingdings" panose="05000000000000000000" pitchFamily="2" charset="2"/>
              <a:buNone/>
              <a:defRPr lang="en-US" sz="1200" kern="1200" spc="0" baseline="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300"/>
              </a:spcBef>
              <a:buClr>
                <a:srgbClr val="CDCDCD"/>
              </a:buClr>
              <a:buSzPct val="110000"/>
              <a:buFont typeface="Wingdings" panose="05000000000000000000" pitchFamily="2" charset="2"/>
              <a:buNone/>
              <a:defRPr lang="en-US" sz="1100" kern="1200" spc="0" baseline="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300"/>
              </a:spcBef>
              <a:buClr>
                <a:srgbClr val="CDCDCD"/>
              </a:buClr>
              <a:buSzPct val="110000"/>
              <a:buFont typeface="Wingdings" panose="05000000000000000000" pitchFamily="2" charset="2"/>
              <a:buNone/>
              <a:defRPr lang="en-US" sz="1100" kern="1200" spc="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800" b="0" dirty="0">
                <a:solidFill>
                  <a:schemeClr val="tx1"/>
                </a:solidFill>
                <a:latin typeface="+mj-lt"/>
              </a:rPr>
              <a:t>&lt;- To add additional rows or columns later, click the gear icon.</a:t>
            </a:r>
          </a:p>
        </p:txBody>
      </p:sp>
      <p:pic>
        <p:nvPicPr>
          <p:cNvPr id="2" name="Picture 1"/>
          <p:cNvPicPr>
            <a:picLocks noChangeAspect="1"/>
          </p:cNvPicPr>
          <p:nvPr/>
        </p:nvPicPr>
        <p:blipFill>
          <a:blip r:embed="rId4"/>
          <a:stretch>
            <a:fillRect/>
          </a:stretch>
        </p:blipFill>
        <p:spPr>
          <a:xfrm>
            <a:off x="463869" y="1914299"/>
            <a:ext cx="3213265" cy="1333569"/>
          </a:xfrm>
          <a:prstGeom prst="rect">
            <a:avLst/>
          </a:prstGeom>
        </p:spPr>
      </p:pic>
      <p:pic>
        <p:nvPicPr>
          <p:cNvPr id="4" name="Picture 3"/>
          <p:cNvPicPr>
            <a:picLocks noChangeAspect="1"/>
          </p:cNvPicPr>
          <p:nvPr/>
        </p:nvPicPr>
        <p:blipFill>
          <a:blip r:embed="rId5"/>
          <a:stretch>
            <a:fillRect/>
          </a:stretch>
        </p:blipFill>
        <p:spPr>
          <a:xfrm>
            <a:off x="463868" y="4249961"/>
            <a:ext cx="4817845" cy="2345194"/>
          </a:xfrm>
          <a:prstGeom prst="rect">
            <a:avLst/>
          </a:prstGeom>
        </p:spPr>
      </p:pic>
      <p:pic>
        <p:nvPicPr>
          <p:cNvPr id="5" name="Picture 4"/>
          <p:cNvPicPr>
            <a:picLocks noChangeAspect="1"/>
          </p:cNvPicPr>
          <p:nvPr/>
        </p:nvPicPr>
        <p:blipFill>
          <a:blip r:embed="rId6"/>
          <a:stretch>
            <a:fillRect/>
          </a:stretch>
        </p:blipFill>
        <p:spPr>
          <a:xfrm>
            <a:off x="5592053" y="1715944"/>
            <a:ext cx="6394779" cy="3429176"/>
          </a:xfrm>
          <a:prstGeom prst="rect">
            <a:avLst/>
          </a:prstGeom>
        </p:spPr>
      </p:pic>
      <p:sp>
        <p:nvSpPr>
          <p:cNvPr id="11" name="Down Arrow 9">
            <a:extLst>
              <a:ext uri="{FF2B5EF4-FFF2-40B4-BE49-F238E27FC236}">
                <a16:creationId xmlns:a16="http://schemas.microsoft.com/office/drawing/2014/main" id="{B7FC7B85-74AC-4FF1-AA28-4D733627B47D}"/>
              </a:ext>
            </a:extLst>
          </p:cNvPr>
          <p:cNvSpPr/>
          <p:nvPr/>
        </p:nvSpPr>
        <p:spPr bwMode="auto">
          <a:xfrm rot="16200000">
            <a:off x="4378904" y="1984981"/>
            <a:ext cx="544945" cy="1260674"/>
          </a:xfrm>
          <a:prstGeom prst="downArrow">
            <a:avLst>
              <a:gd name="adj1" fmla="val 50000"/>
              <a:gd name="adj2" fmla="val 95954"/>
            </a:avLst>
          </a:prstGeom>
          <a:solidFill>
            <a:srgbClr val="FFC000"/>
          </a:solid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F8B8EC1B-1741-419A-B4DA-6D4A23CAB02B}"/>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89514903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4247317"/>
          </a:xfrm>
        </p:spPr>
        <p:txBody>
          <a:bodyPr/>
          <a:lstStyle/>
          <a:p>
            <a:r>
              <a:rPr lang="en-US" sz="6600" b="1" dirty="0">
                <a:solidFill>
                  <a:schemeClr val="tx1"/>
                </a:solidFill>
              </a:rPr>
              <a:t>Module 4 Lab:</a:t>
            </a:r>
          </a:p>
          <a:p>
            <a:r>
              <a:rPr lang="en-US" sz="6600" b="1" dirty="0">
                <a:solidFill>
                  <a:schemeClr val="tx1">
                    <a:lumMod val="50000"/>
                  </a:schemeClr>
                </a:solidFill>
              </a:rPr>
              <a:t>Creating Parameters and Paths</a:t>
            </a:r>
            <a:r>
              <a:rPr lang="en-US" sz="6600" b="1" dirty="0">
                <a:solidFill>
                  <a:schemeClr val="tx1"/>
                </a:solidFill>
              </a:rPr>
              <a:t> </a:t>
            </a:r>
          </a:p>
          <a:p>
            <a:endParaRPr lang="en-US" sz="6600" b="1" dirty="0">
              <a:solidFill>
                <a:schemeClr val="tx1"/>
              </a:solidFill>
            </a:endParaRPr>
          </a:p>
        </p:txBody>
      </p:sp>
    </p:spTree>
    <p:extLst>
      <p:ext uri="{BB962C8B-B14F-4D97-AF65-F5344CB8AC3E}">
        <p14:creationId xmlns:p14="http://schemas.microsoft.com/office/powerpoint/2010/main" val="18807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All of the queries in our file are dependent on the file being in a specified path</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Lab: File Source considerations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355042" y="1661925"/>
            <a:ext cx="10561320" cy="269612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If you move the source file and try to refresh the queries you will receive an error</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 to File Share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Different folder location</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To SharePoint</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To OneDrive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Each query will need to be changed EACH time the file is moved</a:t>
            </a:r>
          </a:p>
          <a:p>
            <a:pPr marL="342900" indent="-3429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4"/>
          <a:stretch>
            <a:fillRect/>
          </a:stretch>
        </p:blipFill>
        <p:spPr>
          <a:xfrm>
            <a:off x="4938032" y="2186452"/>
            <a:ext cx="7157996" cy="1100481"/>
          </a:xfrm>
          <a:prstGeom prst="rect">
            <a:avLst/>
          </a:prstGeom>
        </p:spPr>
      </p:pic>
      <p:sp>
        <p:nvSpPr>
          <p:cNvPr id="10" name="Title 1"/>
          <p:cNvSpPr txBox="1">
            <a:spLocks/>
          </p:cNvSpPr>
          <p:nvPr/>
        </p:nvSpPr>
        <p:spPr>
          <a:xfrm>
            <a:off x="355042" y="4515601"/>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t>Creating Parameters with Dynamic Paths resolves this issue</a:t>
            </a:r>
          </a:p>
        </p:txBody>
      </p:sp>
      <p:sp>
        <p:nvSpPr>
          <p:cNvPr id="3" name="Footer Placeholder 2">
            <a:extLst>
              <a:ext uri="{FF2B5EF4-FFF2-40B4-BE49-F238E27FC236}">
                <a16:creationId xmlns:a16="http://schemas.microsoft.com/office/drawing/2014/main" id="{7623305F-3933-4844-8E53-2B0548E0F457}"/>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93467700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Create Parameters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Lab: Create Parameters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355042" y="1672683"/>
            <a:ext cx="2429255" cy="163429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Actual File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Budget File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Path</a:t>
            </a:r>
          </a:p>
          <a:p>
            <a:pPr marL="342900" indent="-3429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8114" y="1130759"/>
            <a:ext cx="5010669" cy="5428922"/>
          </a:xfrm>
          <a:prstGeom prst="rect">
            <a:avLst/>
          </a:prstGeom>
        </p:spPr>
      </p:pic>
      <p:sp>
        <p:nvSpPr>
          <p:cNvPr id="4" name="Footer Placeholder 3">
            <a:extLst>
              <a:ext uri="{FF2B5EF4-FFF2-40B4-BE49-F238E27FC236}">
                <a16:creationId xmlns:a16="http://schemas.microsoft.com/office/drawing/2014/main" id="{4B44380B-96FA-4D0A-B7E4-E65677CCD920}"/>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72430788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Use blank query to create Dynamic Path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Lab:  Dynamic Path to Excel Source File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393339" y="2125319"/>
            <a:ext cx="5511502" cy="266534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Uses Blank Query</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Populate Advanced Editor of query with text from file provided</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For each query which uses the Excel source, update the Source (applied step) with the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new variable name </a:t>
            </a:r>
            <a:br>
              <a:rPr lang="en-US" sz="2000" dirty="0">
                <a:gradFill>
                  <a:gsLst>
                    <a:gs pos="2917">
                      <a:schemeClr val="tx1"/>
                    </a:gs>
                    <a:gs pos="30000">
                      <a:schemeClr val="tx1"/>
                    </a:gs>
                  </a:gsLst>
                  <a:lin ang="5400000" scaled="0"/>
                </a:gradFill>
              </a:rPr>
            </a:br>
            <a:r>
              <a:rPr lang="en-US" sz="2000" i="1" dirty="0">
                <a:gradFill>
                  <a:gsLst>
                    <a:gs pos="2917">
                      <a:schemeClr val="tx1"/>
                    </a:gs>
                    <a:gs pos="30000">
                      <a:schemeClr val="tx1"/>
                    </a:gs>
                  </a:gsLst>
                  <a:lin ang="5400000" scaled="0"/>
                </a:gradFill>
              </a:rPr>
              <a:t>=</a:t>
            </a:r>
            <a:r>
              <a:rPr lang="en-US" sz="2000" b="1" i="1" dirty="0" err="1">
                <a:gradFill>
                  <a:gsLst>
                    <a:gs pos="2917">
                      <a:schemeClr val="tx1"/>
                    </a:gs>
                    <a:gs pos="30000">
                      <a:schemeClr val="tx1"/>
                    </a:gs>
                  </a:gsLst>
                  <a:lin ang="5400000" scaled="0"/>
                </a:gradFill>
              </a:rPr>
              <a:t>Actuals_Path</a:t>
            </a:r>
            <a:endParaRPr lang="en-US" sz="2000" b="1" i="1" dirty="0">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6858" y="965200"/>
            <a:ext cx="5951161" cy="3029965"/>
          </a:xfrm>
          <a:prstGeom prst="rect">
            <a:avLst/>
          </a:prstGeom>
        </p:spPr>
      </p:pic>
      <p:pic>
        <p:nvPicPr>
          <p:cNvPr id="10" name="Picture 9"/>
          <p:cNvPicPr>
            <a:picLocks noChangeAspect="1"/>
          </p:cNvPicPr>
          <p:nvPr/>
        </p:nvPicPr>
        <p:blipFill>
          <a:blip r:embed="rId5"/>
          <a:stretch>
            <a:fillRect/>
          </a:stretch>
        </p:blipFill>
        <p:spPr>
          <a:xfrm>
            <a:off x="4627897" y="3937674"/>
            <a:ext cx="7563239" cy="2590933"/>
          </a:xfrm>
          <a:prstGeom prst="rect">
            <a:avLst/>
          </a:prstGeom>
        </p:spPr>
      </p:pic>
      <p:sp>
        <p:nvSpPr>
          <p:cNvPr id="3" name="Footer Placeholder 2">
            <a:extLst>
              <a:ext uri="{FF2B5EF4-FFF2-40B4-BE49-F238E27FC236}">
                <a16:creationId xmlns:a16="http://schemas.microsoft.com/office/drawing/2014/main" id="{115076DB-52E1-4D58-8AE1-A1FA234290B2}"/>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52714011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4" name="Picture 4" descr="C:\Users\barbarar\AppData\Local\Temp\SNAGHTML10fb11f9.PNG"/>
          <p:cNvPicPr>
            <a:picLocks noChangeAspect="1" noChangeArrowheads="1"/>
          </p:cNvPicPr>
          <p:nvPr/>
        </p:nvPicPr>
        <p:blipFill rotWithShape="1">
          <a:blip r:embed="rId3">
            <a:extLst>
              <a:ext uri="{28A0092B-C50C-407E-A947-70E740481C1C}">
                <a14:useLocalDpi xmlns:a14="http://schemas.microsoft.com/office/drawing/2010/main" val="0"/>
              </a:ext>
            </a:extLst>
          </a:blip>
          <a:srcRect b="46884"/>
          <a:stretch/>
        </p:blipFill>
        <p:spPr bwMode="auto">
          <a:xfrm>
            <a:off x="782299" y="2286525"/>
            <a:ext cx="8248650" cy="227668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dirty="0"/>
              <a:t>Use the </a:t>
            </a:r>
            <a:r>
              <a:rPr lang="en-US" sz="2800" b="1" dirty="0" err="1"/>
              <a:t>Actuals_Path</a:t>
            </a:r>
            <a:r>
              <a:rPr lang="en-US" sz="2800" b="1" dirty="0"/>
              <a:t> </a:t>
            </a:r>
            <a:r>
              <a:rPr lang="en-US" sz="2800" dirty="0"/>
              <a:t>query as a variable in other queries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Lab:  Dynamic Path to Excel Source File</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355042" y="1661925"/>
            <a:ext cx="10561320" cy="5724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In Advanced Editor, update the Excel source to the new </a:t>
            </a:r>
            <a:r>
              <a:rPr lang="en-US" sz="2000" dirty="0" err="1">
                <a:gradFill>
                  <a:gsLst>
                    <a:gs pos="2917">
                      <a:schemeClr val="tx1"/>
                    </a:gs>
                    <a:gs pos="30000">
                      <a:schemeClr val="tx1"/>
                    </a:gs>
                  </a:gsLst>
                  <a:lin ang="5400000" scaled="0"/>
                </a:gradFill>
              </a:rPr>
              <a:t>Actuals_Path</a:t>
            </a:r>
            <a:r>
              <a:rPr lang="en-US" sz="2000" dirty="0">
                <a:gradFill>
                  <a:gsLst>
                    <a:gs pos="2917">
                      <a:schemeClr val="tx1"/>
                    </a:gs>
                    <a:gs pos="30000">
                      <a:schemeClr val="tx1"/>
                    </a:gs>
                  </a:gsLst>
                  <a:lin ang="5400000" scaled="0"/>
                </a:gradFill>
              </a:rPr>
              <a:t> source.</a:t>
            </a:r>
          </a:p>
        </p:txBody>
      </p:sp>
      <p:sp>
        <p:nvSpPr>
          <p:cNvPr id="4" name="TextBox 3"/>
          <p:cNvSpPr txBox="1"/>
          <p:nvPr/>
        </p:nvSpPr>
        <p:spPr>
          <a:xfrm>
            <a:off x="5794623" y="2434226"/>
            <a:ext cx="200346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Original</a:t>
            </a:r>
          </a:p>
        </p:txBody>
      </p:sp>
      <p:pic>
        <p:nvPicPr>
          <p:cNvPr id="3" name="Picture 2"/>
          <p:cNvPicPr>
            <a:picLocks noChangeAspect="1"/>
          </p:cNvPicPr>
          <p:nvPr/>
        </p:nvPicPr>
        <p:blipFill>
          <a:blip r:embed="rId5"/>
          <a:stretch>
            <a:fillRect/>
          </a:stretch>
        </p:blipFill>
        <p:spPr>
          <a:xfrm>
            <a:off x="779144" y="4563213"/>
            <a:ext cx="8251805" cy="2009561"/>
          </a:xfrm>
          <a:prstGeom prst="rect">
            <a:avLst/>
          </a:prstGeom>
          <a:ln w="12700">
            <a:solidFill>
              <a:schemeClr val="tx1"/>
            </a:solidFill>
          </a:ln>
        </p:spPr>
      </p:pic>
      <p:sp>
        <p:nvSpPr>
          <p:cNvPr id="11" name="TextBox 10"/>
          <p:cNvSpPr txBox="1"/>
          <p:nvPr/>
        </p:nvSpPr>
        <p:spPr>
          <a:xfrm>
            <a:off x="5794622" y="4647105"/>
            <a:ext cx="200346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Updated</a:t>
            </a:r>
          </a:p>
        </p:txBody>
      </p:sp>
      <p:sp>
        <p:nvSpPr>
          <p:cNvPr id="5" name="Footer Placeholder 4">
            <a:extLst>
              <a:ext uri="{FF2B5EF4-FFF2-40B4-BE49-F238E27FC236}">
                <a16:creationId xmlns:a16="http://schemas.microsoft.com/office/drawing/2014/main" id="{69B263E0-0698-41F8-BFCE-EB8F8D530973}"/>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59130891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Follow a similar patter to make the Budget CSV file dynamic</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Lab:  Dynamic Path to CSV Source File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355043" y="1661925"/>
            <a:ext cx="5796802" cy="238834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Uses Blank Query</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Populate Advanced Editor of query with text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from file provided</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For each query which uses the Excel source,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update the Source (applied step) with the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new variable name </a:t>
            </a:r>
            <a:br>
              <a:rPr lang="en-US" sz="2000" dirty="0">
                <a:gradFill>
                  <a:gsLst>
                    <a:gs pos="2917">
                      <a:schemeClr val="tx1"/>
                    </a:gs>
                    <a:gs pos="30000">
                      <a:schemeClr val="tx1"/>
                    </a:gs>
                  </a:gsLst>
                  <a:lin ang="5400000" scaled="0"/>
                </a:gradFill>
              </a:rPr>
            </a:br>
            <a:r>
              <a:rPr lang="en-US" sz="2000" i="1" dirty="0">
                <a:gradFill>
                  <a:gsLst>
                    <a:gs pos="2917">
                      <a:schemeClr val="tx1"/>
                    </a:gs>
                    <a:gs pos="30000">
                      <a:schemeClr val="tx1"/>
                    </a:gs>
                  </a:gsLst>
                  <a:lin ang="5400000" scaled="0"/>
                </a:gradFill>
              </a:rPr>
              <a:t>=</a:t>
            </a:r>
            <a:r>
              <a:rPr lang="en-US" sz="2000" i="1" dirty="0" err="1">
                <a:gradFill>
                  <a:gsLst>
                    <a:gs pos="2917">
                      <a:schemeClr val="tx1"/>
                    </a:gs>
                    <a:gs pos="30000">
                      <a:schemeClr val="tx1"/>
                    </a:gs>
                  </a:gsLst>
                  <a:lin ang="5400000" scaled="0"/>
                </a:gradFill>
              </a:rPr>
              <a:t>Budget_Path</a:t>
            </a:r>
            <a:endParaRPr lang="en-US" sz="2000" i="1"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6811" y="1653158"/>
            <a:ext cx="4638853" cy="2396193"/>
          </a:xfrm>
          <a:prstGeom prst="rect">
            <a:avLst/>
          </a:prstGeom>
        </p:spPr>
      </p:pic>
      <p:pic>
        <p:nvPicPr>
          <p:cNvPr id="10" name="Picture 9"/>
          <p:cNvPicPr>
            <a:picLocks noChangeAspect="1"/>
          </p:cNvPicPr>
          <p:nvPr/>
        </p:nvPicPr>
        <p:blipFill>
          <a:blip r:embed="rId5"/>
          <a:stretch>
            <a:fillRect/>
          </a:stretch>
        </p:blipFill>
        <p:spPr>
          <a:xfrm>
            <a:off x="355042" y="4049351"/>
            <a:ext cx="6867879" cy="2391598"/>
          </a:xfrm>
          <a:prstGeom prst="rect">
            <a:avLst/>
          </a:prstGeom>
        </p:spPr>
      </p:pic>
      <p:sp>
        <p:nvSpPr>
          <p:cNvPr id="3" name="Footer Placeholder 2">
            <a:extLst>
              <a:ext uri="{FF2B5EF4-FFF2-40B4-BE49-F238E27FC236}">
                <a16:creationId xmlns:a16="http://schemas.microsoft.com/office/drawing/2014/main" id="{C9C3B661-B1DC-479A-B26B-A8044497A6BC}"/>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3783507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62B44-D5F6-4891-89F8-3E06B52122C9}"/>
              </a:ext>
            </a:extLst>
          </p:cNvPr>
          <p:cNvSpPr>
            <a:spLocks noGrp="1"/>
          </p:cNvSpPr>
          <p:nvPr>
            <p:ph type="title"/>
          </p:nvPr>
        </p:nvSpPr>
        <p:spPr>
          <a:xfrm>
            <a:off x="26189" y="66864"/>
            <a:ext cx="10907422" cy="494840"/>
          </a:xfrm>
        </p:spPr>
        <p:txBody>
          <a:bodyPr>
            <a:noAutofit/>
          </a:bodyPr>
          <a:lstStyle/>
          <a:p>
            <a:r>
              <a:rPr lang="en-US" b="1" dirty="0">
                <a:latin typeface="Segoe Pro" panose="020B0502040504020203" pitchFamily="34" charset="0"/>
              </a:rPr>
              <a:t>Where do we Start? Ask the Right Questions</a:t>
            </a:r>
          </a:p>
        </p:txBody>
      </p:sp>
      <p:sp>
        <p:nvSpPr>
          <p:cNvPr id="3" name="Text Placeholder 2">
            <a:extLst>
              <a:ext uri="{FF2B5EF4-FFF2-40B4-BE49-F238E27FC236}">
                <a16:creationId xmlns:a16="http://schemas.microsoft.com/office/drawing/2014/main" id="{ED0C6F74-39F4-4644-B31E-BD063C5A7BF0}"/>
              </a:ext>
            </a:extLst>
          </p:cNvPr>
          <p:cNvSpPr>
            <a:spLocks noGrp="1"/>
          </p:cNvSpPr>
          <p:nvPr>
            <p:ph type="body" sz="quarter" idx="13"/>
          </p:nvPr>
        </p:nvSpPr>
        <p:spPr>
          <a:xfrm>
            <a:off x="104775" y="782053"/>
            <a:ext cx="10180638" cy="4551947"/>
          </a:xfrm>
        </p:spPr>
        <p:txBody>
          <a:bodyPr>
            <a:normAutofit lnSpcReduction="10000"/>
          </a:bodyPr>
          <a:lstStyle/>
          <a:p>
            <a:pPr marL="0" indent="0">
              <a:buNone/>
            </a:pPr>
            <a:r>
              <a:rPr lang="en-US" dirty="0"/>
              <a:t>Start with answering basic questions about your project</a:t>
            </a:r>
          </a:p>
          <a:p>
            <a:pPr marL="0" indent="0">
              <a:buNone/>
            </a:pPr>
            <a:endParaRPr lang="en-US" dirty="0"/>
          </a:p>
          <a:p>
            <a:r>
              <a:rPr lang="en-US" sz="3200" b="1" dirty="0"/>
              <a:t>What Data do we need?</a:t>
            </a:r>
          </a:p>
          <a:p>
            <a:pPr lvl="1"/>
            <a:r>
              <a:rPr lang="en-US" sz="2800" dirty="0">
                <a:latin typeface="+mn-lt"/>
              </a:rPr>
              <a:t>What fields and tables are required to answer the questions?</a:t>
            </a:r>
            <a:br>
              <a:rPr lang="en-US" sz="2800" dirty="0">
                <a:latin typeface="+mn-lt"/>
              </a:rPr>
            </a:br>
            <a:endParaRPr lang="en-US" dirty="0">
              <a:latin typeface="+mn-lt"/>
            </a:endParaRPr>
          </a:p>
          <a:p>
            <a:r>
              <a:rPr lang="en-US" sz="3200" b="1" dirty="0">
                <a:latin typeface="Segoe Pro" panose="020B0502040504020203" pitchFamily="34" charset="0"/>
              </a:rPr>
              <a:t>What Data do we have?</a:t>
            </a:r>
          </a:p>
          <a:p>
            <a:pPr lvl="1"/>
            <a:r>
              <a:rPr lang="en-US" sz="2800" dirty="0">
                <a:latin typeface="+mn-lt"/>
              </a:rPr>
              <a:t>What do I have currently have that is relevant to this project? </a:t>
            </a:r>
            <a:br>
              <a:rPr lang="en-US" sz="2800" dirty="0">
                <a:latin typeface="+mn-lt"/>
              </a:rPr>
            </a:br>
            <a:endParaRPr lang="en-US" dirty="0">
              <a:latin typeface="+mn-lt"/>
            </a:endParaRPr>
          </a:p>
          <a:p>
            <a:r>
              <a:rPr lang="en-US" sz="3200" b="1" dirty="0"/>
              <a:t>What Data do we transform?</a:t>
            </a:r>
          </a:p>
          <a:p>
            <a:pPr lvl="1"/>
            <a:r>
              <a:rPr lang="en-US" sz="2800" dirty="0">
                <a:latin typeface="+mn-lt"/>
              </a:rPr>
              <a:t>What data do I need to optimize to be in the correct shape?</a:t>
            </a:r>
          </a:p>
        </p:txBody>
      </p:sp>
    </p:spTree>
    <p:extLst>
      <p:ext uri="{BB962C8B-B14F-4D97-AF65-F5344CB8AC3E}">
        <p14:creationId xmlns:p14="http://schemas.microsoft.com/office/powerpoint/2010/main" val="2838957655"/>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Use Enter Data to create a Change Log</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Lab:  Create a Change Log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355042" y="1661925"/>
            <a:ext cx="10561320" cy="191129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a table within query to house the change log</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Name the query </a:t>
            </a:r>
            <a:r>
              <a:rPr lang="en-US" sz="2000" b="1" dirty="0">
                <a:gradFill>
                  <a:gsLst>
                    <a:gs pos="2917">
                      <a:schemeClr val="tx1"/>
                    </a:gs>
                    <a:gs pos="30000">
                      <a:schemeClr val="tx1"/>
                    </a:gs>
                  </a:gsLst>
                  <a:lin ang="5400000" scaled="0"/>
                </a:gradFill>
              </a:rPr>
              <a:t>Change Log</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Update table each time a change is made to the code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If you decide to load file to data model, then you have the ability to report on current version and last update date </a:t>
            </a:r>
          </a:p>
        </p:txBody>
      </p:sp>
      <p:pic>
        <p:nvPicPr>
          <p:cNvPr id="10" name="Picture 9"/>
          <p:cNvPicPr>
            <a:picLocks noChangeAspect="1"/>
          </p:cNvPicPr>
          <p:nvPr/>
        </p:nvPicPr>
        <p:blipFill>
          <a:blip r:embed="rId4"/>
          <a:stretch>
            <a:fillRect/>
          </a:stretch>
        </p:blipFill>
        <p:spPr>
          <a:xfrm>
            <a:off x="355042" y="4135532"/>
            <a:ext cx="3213265" cy="1333569"/>
          </a:xfrm>
          <a:prstGeom prst="rect">
            <a:avLst/>
          </a:prstGeom>
        </p:spPr>
      </p:pic>
      <p:pic>
        <p:nvPicPr>
          <p:cNvPr id="3" name="Picture 2"/>
          <p:cNvPicPr>
            <a:picLocks noChangeAspect="1"/>
          </p:cNvPicPr>
          <p:nvPr/>
        </p:nvPicPr>
        <p:blipFill>
          <a:blip r:embed="rId5"/>
          <a:stretch>
            <a:fillRect/>
          </a:stretch>
        </p:blipFill>
        <p:spPr>
          <a:xfrm>
            <a:off x="3986839" y="4129056"/>
            <a:ext cx="4654789" cy="1689187"/>
          </a:xfrm>
          <a:prstGeom prst="rect">
            <a:avLst/>
          </a:prstGeom>
        </p:spPr>
      </p:pic>
      <p:pic>
        <p:nvPicPr>
          <p:cNvPr id="4" name="Picture 3"/>
          <p:cNvPicPr>
            <a:picLocks noChangeAspect="1"/>
          </p:cNvPicPr>
          <p:nvPr/>
        </p:nvPicPr>
        <p:blipFill>
          <a:blip r:embed="rId6"/>
          <a:stretch>
            <a:fillRect/>
          </a:stretch>
        </p:blipFill>
        <p:spPr>
          <a:xfrm>
            <a:off x="8906149" y="4573412"/>
            <a:ext cx="2548492" cy="697087"/>
          </a:xfrm>
          <a:prstGeom prst="rect">
            <a:avLst/>
          </a:prstGeom>
        </p:spPr>
      </p:pic>
      <p:sp>
        <p:nvSpPr>
          <p:cNvPr id="11" name="TextBox 10"/>
          <p:cNvSpPr txBox="1"/>
          <p:nvPr/>
        </p:nvSpPr>
        <p:spPr>
          <a:xfrm>
            <a:off x="9401449" y="4020634"/>
            <a:ext cx="194365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Report</a:t>
            </a:r>
          </a:p>
        </p:txBody>
      </p:sp>
      <p:sp>
        <p:nvSpPr>
          <p:cNvPr id="5" name="Footer Placeholder 4">
            <a:extLst>
              <a:ext uri="{FF2B5EF4-FFF2-40B4-BE49-F238E27FC236}">
                <a16:creationId xmlns:a16="http://schemas.microsoft.com/office/drawing/2014/main" id="{6CCEBB05-C185-4B51-80EE-935B15650184}"/>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83589569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Use Folders to Group Queries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Lab:  Organize your Queries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355042" y="1661925"/>
            <a:ext cx="10561320" cy="128035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logical groups to Manage your queries</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Can create sub-groups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Use Drag and Drop to move queries to folders</a:t>
            </a:r>
          </a:p>
        </p:txBody>
      </p:sp>
      <p:pic>
        <p:nvPicPr>
          <p:cNvPr id="19458" name="Picture 2" descr="Grouping quieries pg 23.jpg (1155×8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0178" y="1327150"/>
            <a:ext cx="5754021" cy="439896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A7E5E588-2356-4969-89DE-1379480C1094}"/>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84090987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Use the M Language to create your own Custom Connector!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Custom Connectors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355042" y="1661925"/>
            <a:ext cx="10561320" cy="128035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Samples and SDK on </a:t>
            </a:r>
            <a:r>
              <a:rPr lang="en-US" sz="2000" dirty="0" err="1">
                <a:gradFill>
                  <a:gsLst>
                    <a:gs pos="2917">
                      <a:schemeClr val="tx1"/>
                    </a:gs>
                    <a:gs pos="30000">
                      <a:schemeClr val="tx1"/>
                    </a:gs>
                  </a:gsLst>
                  <a:lin ang="5400000" scaled="0"/>
                </a:gradFill>
              </a:rPr>
              <a:t>github</a:t>
            </a:r>
            <a:endParaRPr lang="en-US" sz="2000" dirty="0">
              <a:gradFill>
                <a:gsLst>
                  <a:gs pos="2917">
                    <a:schemeClr val="tx1"/>
                  </a:gs>
                  <a:gs pos="30000">
                    <a:schemeClr val="tx1"/>
                  </a:gs>
                </a:gsLst>
                <a:lin ang="5400000" scaled="0"/>
              </a:gradFill>
            </a:endParaRPr>
          </a:p>
          <a:p>
            <a:pPr>
              <a:lnSpc>
                <a:spcPct val="90000"/>
              </a:lnSpc>
              <a:spcAft>
                <a:spcPts val="600"/>
              </a:spcAft>
            </a:pPr>
            <a:r>
              <a:rPr lang="en-US" sz="2000" dirty="0">
                <a:gradFill>
                  <a:gsLst>
                    <a:gs pos="2917">
                      <a:schemeClr val="tx1"/>
                    </a:gs>
                    <a:gs pos="30000">
                      <a:schemeClr val="tx1"/>
                    </a:gs>
                  </a:gsLst>
                  <a:lin ang="5400000" scaled="0"/>
                </a:gradFill>
                <a:hlinkClick r:id="rId4"/>
              </a:rPr>
              <a:t>https://github.com/Microsoft/DataConnectors</a:t>
            </a:r>
            <a:endParaRPr lang="en-U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sp>
        <p:nvSpPr>
          <p:cNvPr id="3" name="Footer Placeholder 2">
            <a:extLst>
              <a:ext uri="{FF2B5EF4-FFF2-40B4-BE49-F238E27FC236}">
                <a16:creationId xmlns:a16="http://schemas.microsoft.com/office/drawing/2014/main" id="{A7E5E588-2356-4969-89DE-1379480C1094}"/>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pic>
        <p:nvPicPr>
          <p:cNvPr id="4" name="Picture 3">
            <a:extLst>
              <a:ext uri="{FF2B5EF4-FFF2-40B4-BE49-F238E27FC236}">
                <a16:creationId xmlns:a16="http://schemas.microsoft.com/office/drawing/2014/main" id="{7667B079-2959-41F1-AD5B-C123A3B2C8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2431" y="1731820"/>
            <a:ext cx="3628828" cy="3978416"/>
          </a:xfrm>
          <a:prstGeom prst="rect">
            <a:avLst/>
          </a:prstGeom>
          <a:ln w="12700">
            <a:solidFill>
              <a:schemeClr val="bg1">
                <a:lumMod val="75000"/>
              </a:schemeClr>
            </a:solidFill>
          </a:ln>
        </p:spPr>
      </p:pic>
      <p:pic>
        <p:nvPicPr>
          <p:cNvPr id="5" name="Picture 4">
            <a:extLst>
              <a:ext uri="{FF2B5EF4-FFF2-40B4-BE49-F238E27FC236}">
                <a16:creationId xmlns:a16="http://schemas.microsoft.com/office/drawing/2014/main" id="{0487151C-1154-4CED-AF27-D276C01122D5}"/>
              </a:ext>
            </a:extLst>
          </p:cNvPr>
          <p:cNvPicPr>
            <a:picLocks noChangeAspect="1"/>
          </p:cNvPicPr>
          <p:nvPr/>
        </p:nvPicPr>
        <p:blipFill>
          <a:blip r:embed="rId6"/>
          <a:stretch>
            <a:fillRect/>
          </a:stretch>
        </p:blipFill>
        <p:spPr>
          <a:xfrm>
            <a:off x="743238" y="2942276"/>
            <a:ext cx="4892464" cy="2918713"/>
          </a:xfrm>
          <a:prstGeom prst="rect">
            <a:avLst/>
          </a:prstGeom>
        </p:spPr>
      </p:pic>
    </p:spTree>
    <p:extLst>
      <p:ext uri="{BB962C8B-B14F-4D97-AF65-F5344CB8AC3E}">
        <p14:creationId xmlns:p14="http://schemas.microsoft.com/office/powerpoint/2010/main" val="4206698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258618" y="1422400"/>
            <a:ext cx="10104582" cy="3213187"/>
          </a:xfrm>
          <a:prstGeom prst="rect">
            <a:avLst/>
          </a:prstGeom>
          <a:noFill/>
        </p:spPr>
        <p:txBody>
          <a:bodyPr wrap="square" lIns="182880" tIns="146304" rIns="182880" bIns="146304" rtlCol="0">
            <a:spAutoFit/>
          </a:bodyPr>
          <a:lstStyle/>
          <a:p>
            <a:pPr marL="457200" indent="-457200">
              <a:lnSpc>
                <a:spcPct val="90000"/>
              </a:lnSpc>
              <a:spcAft>
                <a:spcPts val="1800"/>
              </a:spcAft>
              <a:buAutoNum type="arabicPeriod"/>
            </a:pPr>
            <a:r>
              <a:rPr lang="en-US" sz="2400" dirty="0">
                <a:gradFill>
                  <a:gsLst>
                    <a:gs pos="8000">
                      <a:schemeClr val="tx1">
                        <a:lumMod val="97000"/>
                      </a:schemeClr>
                    </a:gs>
                    <a:gs pos="30000">
                      <a:schemeClr val="tx1"/>
                    </a:gs>
                  </a:gsLst>
                  <a:lin ang="5400000" scaled="0"/>
                </a:gradFill>
              </a:rPr>
              <a:t>A Parameter can be used to easily switch your queries to a different Server (T/F)?</a:t>
            </a:r>
          </a:p>
          <a:p>
            <a:pPr marL="457200" indent="-457200">
              <a:lnSpc>
                <a:spcPct val="90000"/>
              </a:lnSpc>
              <a:spcAft>
                <a:spcPts val="1800"/>
              </a:spcAft>
              <a:buAutoNum type="arabicPeriod"/>
            </a:pPr>
            <a:r>
              <a:rPr lang="en-US" sz="2400" dirty="0">
                <a:gradFill>
                  <a:gsLst>
                    <a:gs pos="8000">
                      <a:schemeClr val="tx1">
                        <a:lumMod val="97000"/>
                      </a:schemeClr>
                    </a:gs>
                    <a:gs pos="30000">
                      <a:schemeClr val="tx1"/>
                    </a:gs>
                  </a:gsLst>
                  <a:lin ang="5400000" scaled="0"/>
                </a:gradFill>
              </a:rPr>
              <a:t>Provide one example for usage of </a:t>
            </a:r>
            <a:r>
              <a:rPr lang="en-US" sz="2400" b="1" dirty="0">
                <a:gradFill>
                  <a:gsLst>
                    <a:gs pos="8000">
                      <a:schemeClr val="tx1">
                        <a:lumMod val="97000"/>
                      </a:schemeClr>
                    </a:gs>
                    <a:gs pos="30000">
                      <a:schemeClr val="tx1"/>
                    </a:gs>
                  </a:gsLst>
                  <a:lin ang="5400000" scaled="0"/>
                </a:gradFill>
              </a:rPr>
              <a:t>Enter Data</a:t>
            </a:r>
            <a:r>
              <a:rPr lang="en-US" sz="2400" dirty="0">
                <a:gradFill>
                  <a:gsLst>
                    <a:gs pos="8000">
                      <a:schemeClr val="tx1">
                        <a:lumMod val="97000"/>
                      </a:schemeClr>
                    </a:gs>
                    <a:gs pos="30000">
                      <a:schemeClr val="tx1"/>
                    </a:gs>
                  </a:gsLst>
                  <a:lin ang="5400000" scaled="0"/>
                </a:gradFill>
              </a:rPr>
              <a:t>?</a:t>
            </a:r>
          </a:p>
          <a:p>
            <a:pPr marL="457200" indent="-457200">
              <a:lnSpc>
                <a:spcPct val="90000"/>
              </a:lnSpc>
              <a:spcAft>
                <a:spcPts val="1800"/>
              </a:spcAft>
              <a:buAutoNum type="arabicPeriod"/>
            </a:pPr>
            <a:r>
              <a:rPr lang="en-US" sz="2400" dirty="0">
                <a:gradFill>
                  <a:gsLst>
                    <a:gs pos="8000">
                      <a:schemeClr val="tx1">
                        <a:lumMod val="97000"/>
                      </a:schemeClr>
                    </a:gs>
                    <a:gs pos="30000">
                      <a:schemeClr val="tx1"/>
                    </a:gs>
                  </a:gsLst>
                  <a:lin ang="5400000" scaled="0"/>
                </a:gradFill>
              </a:rPr>
              <a:t>Advantages to putting queries in Query Groups (folders)?</a:t>
            </a:r>
          </a:p>
          <a:p>
            <a:pPr marL="457200" indent="-457200">
              <a:lnSpc>
                <a:spcPct val="90000"/>
              </a:lnSpc>
              <a:spcAft>
                <a:spcPts val="1800"/>
              </a:spcAft>
              <a:buAutoNum type="arabicPeriod"/>
            </a:pPr>
            <a:endParaRPr lang="en-US" sz="2400" dirty="0">
              <a:gradFill>
                <a:gsLst>
                  <a:gs pos="8000">
                    <a:schemeClr val="tx1">
                      <a:lumMod val="97000"/>
                    </a:schemeClr>
                  </a:gs>
                  <a:gs pos="30000">
                    <a:schemeClr val="tx1"/>
                  </a:gs>
                </a:gsLst>
                <a:lin ang="5400000" scaled="0"/>
              </a:gradFill>
            </a:endParaRPr>
          </a:p>
          <a:p>
            <a:pPr marL="457200" indent="-457200">
              <a:lnSpc>
                <a:spcPct val="90000"/>
              </a:lnSpc>
              <a:spcAft>
                <a:spcPts val="1800"/>
              </a:spcAft>
              <a:buAutoNum type="arabicPeriod"/>
            </a:pPr>
            <a:endParaRPr lang="en-US" sz="2400" dirty="0">
              <a:gradFill>
                <a:gsLst>
                  <a:gs pos="8000">
                    <a:schemeClr val="tx1">
                      <a:lumMod val="97000"/>
                    </a:schemeClr>
                  </a:gs>
                  <a:gs pos="30000">
                    <a:schemeClr val="tx1"/>
                  </a:gs>
                </a:gsLst>
                <a:lin ang="5400000" scaled="0"/>
              </a:gradFill>
            </a:endParaRPr>
          </a:p>
        </p:txBody>
      </p:sp>
      <p:sp>
        <p:nvSpPr>
          <p:cNvPr id="2" name="Footer Placeholder 1">
            <a:extLst>
              <a:ext uri="{FF2B5EF4-FFF2-40B4-BE49-F238E27FC236}">
                <a16:creationId xmlns:a16="http://schemas.microsoft.com/office/drawing/2014/main" id="{ECD34718-623D-4622-A3D7-EE00800C789C}"/>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30940852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3333220"/>
          </a:xfrm>
        </p:spPr>
        <p:txBody>
          <a:bodyPr/>
          <a:lstStyle/>
          <a:p>
            <a:r>
              <a:rPr lang="en-US" sz="6600" b="1" dirty="0">
                <a:solidFill>
                  <a:schemeClr val="tx1"/>
                </a:solidFill>
              </a:rPr>
              <a:t>Appendix A:</a:t>
            </a:r>
          </a:p>
          <a:p>
            <a:r>
              <a:rPr lang="en-US" sz="6600" b="1" dirty="0">
                <a:solidFill>
                  <a:schemeClr val="tx1">
                    <a:lumMod val="50000"/>
                  </a:schemeClr>
                </a:solidFill>
              </a:rPr>
              <a:t>Knowledge Check Answers</a:t>
            </a:r>
            <a:endParaRPr lang="en-US" sz="6600" b="1" dirty="0">
              <a:solidFill>
                <a:schemeClr val="tx1"/>
              </a:solidFill>
            </a:endParaRPr>
          </a:p>
          <a:p>
            <a:endParaRPr lang="en-US" sz="6600" b="1" dirty="0">
              <a:solidFill>
                <a:schemeClr val="tx1"/>
              </a:solidFill>
            </a:endParaRPr>
          </a:p>
        </p:txBody>
      </p:sp>
    </p:spTree>
    <p:extLst>
      <p:ext uri="{BB962C8B-B14F-4D97-AF65-F5344CB8AC3E}">
        <p14:creationId xmlns:p14="http://schemas.microsoft.com/office/powerpoint/2010/main" val="651395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KNOWLEDGE CHECK Answers – Module 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258618" y="1422400"/>
            <a:ext cx="10526786" cy="3951851"/>
          </a:xfrm>
          <a:prstGeom prst="rect">
            <a:avLst/>
          </a:prstGeom>
          <a:noFill/>
        </p:spPr>
        <p:txBody>
          <a:bodyPr wrap="square" lIns="182880" tIns="146304" rIns="182880" bIns="146304" rtlCol="0">
            <a:spAutoFit/>
          </a:bodyPr>
          <a:lstStyle/>
          <a:p>
            <a:pPr marL="457200" marR="0" lvl="0" indent="-457200" algn="l" defTabSz="914400" rtl="0" eaLnBrk="1" fontAlgn="auto" latinLnBrk="0" hangingPunct="1">
              <a:lnSpc>
                <a:spcPct val="9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What allow tables in the data model to “talk” to one another? </a:t>
            </a:r>
          </a:p>
          <a:p>
            <a:pPr marL="914400" marR="0" lvl="1" indent="-457200" algn="l" defTabSz="914400" rtl="0" eaLnBrk="1" fontAlgn="auto" latinLnBrk="0" hangingPunct="1">
              <a:lnSpc>
                <a:spcPct val="90000"/>
              </a:lnSpc>
              <a:spcBef>
                <a:spcPts val="0"/>
              </a:spcBef>
              <a:spcAft>
                <a:spcPts val="0"/>
              </a:spcAft>
              <a:buClrTx/>
              <a:buSzTx/>
              <a:buFontTx/>
              <a:buAutoNum type="arabicPeriod"/>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Relationships </a:t>
            </a:r>
          </a:p>
          <a:p>
            <a:pPr marL="457200" marR="0" lvl="0" indent="-4572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What type of schema has all attributes for model in a single table?</a:t>
            </a:r>
          </a:p>
          <a:p>
            <a:pPr marL="914400" marR="0" lvl="1" indent="-4572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2400" b="0" i="1" u="none" strike="noStrike" kern="1200" cap="none" spc="0" normalizeH="0" baseline="0" noProof="0" dirty="0">
                <a:ln w="0"/>
                <a:solidFill>
                  <a:prstClr val="black"/>
                </a:solidFill>
                <a:effectLst/>
                <a:uLnTx/>
                <a:uFillTx/>
                <a:latin typeface="Segoe UI"/>
                <a:ea typeface="+mn-ea"/>
                <a:cs typeface="+mn-cs"/>
              </a:rPr>
              <a:t>Denormalized or “Flat” – the Kitchen Sink Schema</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p>
          <a:p>
            <a:pPr marL="457200" marR="0" lvl="0" indent="-4572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When would you use multiple Fact tables</a:t>
            </a:r>
          </a:p>
          <a:p>
            <a:pPr marL="914400" marR="0" lvl="1" indent="-4572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Multiple Reasons</a:t>
            </a:r>
          </a:p>
          <a:p>
            <a:pPr marL="1371600" marR="0" lvl="2" indent="-4572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Different Time Grains</a:t>
            </a:r>
          </a:p>
          <a:p>
            <a:pPr marL="1371600" marR="0" lvl="2" indent="-4572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Different dimensional attributes</a:t>
            </a:r>
          </a:p>
          <a:p>
            <a:pPr marL="1371600" marR="0" lvl="2" indent="-4572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One dimension at different grain: Product v. Product Category</a:t>
            </a:r>
          </a:p>
          <a:p>
            <a:pPr marL="1371600" marR="0" lvl="2" indent="-4572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Facts are sourced from different systems with different refresh cadences.</a:t>
            </a:r>
          </a:p>
        </p:txBody>
      </p:sp>
      <p:sp>
        <p:nvSpPr>
          <p:cNvPr id="2" name="Footer Placeholder 1">
            <a:extLst>
              <a:ext uri="{FF2B5EF4-FFF2-40B4-BE49-F238E27FC236}">
                <a16:creationId xmlns:a16="http://schemas.microsoft.com/office/drawing/2014/main" id="{06487C91-F0DE-4F42-A310-F18B40D0B2AE}"/>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88365020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KNOWLEDGE CHECK Answers </a:t>
            </a:r>
            <a:r>
              <a:rPr kumimoji="0" lang="en-US" sz="3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Module 2</a:t>
            </a: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258618" y="1422400"/>
            <a:ext cx="10104582" cy="3951851"/>
          </a:xfrm>
          <a:prstGeom prst="rect">
            <a:avLst/>
          </a:prstGeom>
          <a:noFill/>
        </p:spPr>
        <p:txBody>
          <a:bodyPr wrap="square" lIns="182880" tIns="146304" rIns="182880" bIns="146304" rtlCol="0">
            <a:spAutoFit/>
          </a:bodyPr>
          <a:lstStyle/>
          <a:p>
            <a:pPr marL="457200" marR="0" lvl="0" indent="-457200" algn="l" defTabSz="914400" rtl="0" eaLnBrk="1" fontAlgn="auto" latinLnBrk="0" hangingPunct="1">
              <a:lnSpc>
                <a:spcPct val="9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gradFill>
                  <a:gsLst>
                    <a:gs pos="8000">
                      <a:prstClr val="black">
                        <a:lumMod val="97000"/>
                      </a:prstClr>
                    </a:gs>
                    <a:gs pos="30000">
                      <a:prstClr val="black"/>
                    </a:gs>
                  </a:gsLst>
                  <a:lin ang="5400000" scaled="0"/>
                </a:gradFill>
                <a:effectLst/>
                <a:uLnTx/>
                <a:uFillTx/>
                <a:latin typeface="Segoe UI"/>
                <a:ea typeface="+mn-ea"/>
                <a:cs typeface="+mn-cs"/>
              </a:rPr>
              <a:t>You cannot import multiple tables from a single source (T/F)?</a:t>
            </a:r>
          </a:p>
          <a:p>
            <a:pPr marL="914400" marR="0" lvl="1" indent="-457200" algn="l" defTabSz="914400" rtl="0" eaLnBrk="1" fontAlgn="auto" latinLnBrk="0" hangingPunct="1">
              <a:lnSpc>
                <a:spcPct val="90000"/>
              </a:lnSpc>
              <a:spcBef>
                <a:spcPts val="0"/>
              </a:spcBef>
              <a:spcAft>
                <a:spcPts val="0"/>
              </a:spcAft>
              <a:buClrTx/>
              <a:buSzTx/>
              <a:buFontTx/>
              <a:buAutoNum type="arabicPeriod"/>
              <a:tabLst/>
              <a:defRPr/>
            </a:pPr>
            <a:r>
              <a:rPr kumimoji="0" lang="en-US" sz="2400" b="0" i="1" u="none" strike="noStrike" kern="1200" cap="none" spc="0" normalizeH="0" baseline="0" noProof="0" dirty="0">
                <a:ln>
                  <a:noFill/>
                </a:ln>
                <a:gradFill>
                  <a:gsLst>
                    <a:gs pos="8000">
                      <a:prstClr val="black">
                        <a:lumMod val="97000"/>
                      </a:prstClr>
                    </a:gs>
                    <a:gs pos="30000">
                      <a:prstClr val="black"/>
                    </a:gs>
                  </a:gsLst>
                  <a:lin ang="5400000" scaled="0"/>
                </a:gradFill>
                <a:effectLst/>
                <a:uLnTx/>
                <a:uFillTx/>
                <a:latin typeface="Segoe UI"/>
                <a:ea typeface="+mn-ea"/>
                <a:cs typeface="+mn-cs"/>
              </a:rPr>
              <a:t>FALSE – you CAN import multiple tables from a single source</a:t>
            </a:r>
          </a:p>
          <a:p>
            <a:pPr marL="457200" marR="0" lvl="0" indent="-457200" algn="l" defTabSz="914400" rtl="0" eaLnBrk="1" fontAlgn="auto" latinLnBrk="0" hangingPunct="1">
              <a:lnSpc>
                <a:spcPct val="9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gradFill>
                  <a:gsLst>
                    <a:gs pos="8000">
                      <a:prstClr val="black">
                        <a:lumMod val="97000"/>
                      </a:prstClr>
                    </a:gs>
                    <a:gs pos="30000">
                      <a:prstClr val="black"/>
                    </a:gs>
                  </a:gsLst>
                  <a:lin ang="5400000" scaled="0"/>
                </a:gradFill>
                <a:effectLst/>
                <a:uLnTx/>
                <a:uFillTx/>
                <a:latin typeface="Segoe UI"/>
                <a:ea typeface="+mn-ea"/>
                <a:cs typeface="+mn-cs"/>
              </a:rPr>
              <a:t>Why would we need a snowflake dimension?</a:t>
            </a:r>
          </a:p>
          <a:p>
            <a:pPr marL="914400" marR="0" lvl="1" indent="-457200" algn="l" defTabSz="914400" rtl="0" eaLnBrk="1" fontAlgn="auto" latinLnBrk="0" hangingPunct="1">
              <a:lnSpc>
                <a:spcPct val="90000"/>
              </a:lnSpc>
              <a:spcBef>
                <a:spcPts val="0"/>
              </a:spcBef>
              <a:spcAft>
                <a:spcPts val="0"/>
              </a:spcAft>
              <a:buClrTx/>
              <a:buSzTx/>
              <a:buFontTx/>
              <a:buAutoNum type="arabicPeriod"/>
              <a:tabLst/>
              <a:defRPr/>
            </a:pPr>
            <a:r>
              <a:rPr kumimoji="0" lang="en-US" sz="2400" b="0" i="1" u="none" strike="noStrike" kern="1200" cap="none" spc="0" normalizeH="0" baseline="0" noProof="0" dirty="0">
                <a:ln w="0"/>
                <a:solidFill>
                  <a:prstClr val="black"/>
                </a:solidFill>
                <a:effectLst/>
                <a:uLnTx/>
                <a:uFillTx/>
                <a:latin typeface="Segoe UI"/>
                <a:ea typeface="+mn-ea"/>
                <a:cs typeface="+mn-cs"/>
              </a:rPr>
              <a:t>A snowflake dimension can be useful to remove duplicating fields from a large dimension.  Or to use the snowflake for a primary dimension off a second fact at a higher grain.</a:t>
            </a:r>
          </a:p>
          <a:p>
            <a:pPr marL="457200" marR="0" lvl="0" indent="-457200" algn="l" defTabSz="914400" rtl="0" eaLnBrk="1" fontAlgn="auto" latinLnBrk="0" hangingPunct="1">
              <a:lnSpc>
                <a:spcPct val="9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gradFill>
                  <a:gsLst>
                    <a:gs pos="8000">
                      <a:prstClr val="black">
                        <a:lumMod val="97000"/>
                      </a:prstClr>
                    </a:gs>
                    <a:gs pos="30000">
                      <a:prstClr val="black"/>
                    </a:gs>
                  </a:gsLst>
                  <a:lin ang="5400000" scaled="0"/>
                </a:gradFill>
                <a:effectLst/>
                <a:uLnTx/>
                <a:uFillTx/>
                <a:latin typeface="Segoe UI"/>
                <a:ea typeface="+mn-ea"/>
                <a:cs typeface="+mn-cs"/>
              </a:rPr>
              <a:t>What syntax would you use to find out if a column has “Abc” as its first three character?</a:t>
            </a:r>
          </a:p>
          <a:p>
            <a:pPr marL="914400" marR="0" lvl="1" indent="-457200" algn="l" defTabSz="914400" rtl="0" eaLnBrk="1" fontAlgn="auto" latinLnBrk="0" hangingPunct="1">
              <a:lnSpc>
                <a:spcPct val="90000"/>
              </a:lnSpc>
              <a:spcBef>
                <a:spcPts val="0"/>
              </a:spcBef>
              <a:spcAft>
                <a:spcPts val="0"/>
              </a:spcAft>
              <a:buClrTx/>
              <a:buSzTx/>
              <a:buFontTx/>
              <a:buAutoNum type="arabicPeriod"/>
              <a:tabLst/>
              <a:defRPr/>
            </a:pPr>
            <a:r>
              <a:rPr kumimoji="0" lang="en-US" sz="2400" b="0" i="1" u="none" strike="noStrike" kern="1200" cap="none" spc="0" normalizeH="0" baseline="0" noProof="0" dirty="0">
                <a:ln w="0"/>
                <a:solidFill>
                  <a:prstClr val="black"/>
                </a:solidFill>
                <a:effectLst/>
                <a:uLnTx/>
                <a:uFillTx/>
                <a:latin typeface="Segoe UI"/>
                <a:ea typeface="+mn-ea"/>
                <a:cs typeface="+mn-cs"/>
              </a:rPr>
              <a:t>Text.StartsWith([Column], “Abc”)</a:t>
            </a:r>
          </a:p>
          <a:p>
            <a:pPr marL="457200" marR="0" lvl="0" indent="-457200" algn="l" defTabSz="914400" rtl="0" eaLnBrk="1" fontAlgn="auto" latinLnBrk="0" hangingPunct="1">
              <a:lnSpc>
                <a:spcPct val="9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gradFill>
                  <a:gsLst>
                    <a:gs pos="8000">
                      <a:prstClr val="black">
                        <a:lumMod val="97000"/>
                      </a:prstClr>
                    </a:gs>
                    <a:gs pos="30000">
                      <a:prstClr val="black"/>
                    </a:gs>
                  </a:gsLst>
                  <a:lin ang="5400000" scaled="0"/>
                </a:gradFill>
                <a:effectLst/>
                <a:uLnTx/>
                <a:uFillTx/>
                <a:latin typeface="Segoe UI"/>
                <a:ea typeface="+mn-ea"/>
                <a:cs typeface="+mn-cs"/>
              </a:rPr>
              <a:t>Or Last three?</a:t>
            </a:r>
          </a:p>
          <a:p>
            <a:pPr marL="914400" marR="0" lvl="1" indent="-457200" algn="l" defTabSz="914400" rtl="0" eaLnBrk="1" fontAlgn="auto" latinLnBrk="0" hangingPunct="1">
              <a:lnSpc>
                <a:spcPct val="90000"/>
              </a:lnSpc>
              <a:spcBef>
                <a:spcPts val="0"/>
              </a:spcBef>
              <a:spcAft>
                <a:spcPts val="0"/>
              </a:spcAft>
              <a:buClrTx/>
              <a:buSzTx/>
              <a:buFontTx/>
              <a:buAutoNum type="arabicPeriod"/>
              <a:tabLst/>
              <a:defRPr/>
            </a:pPr>
            <a:r>
              <a:rPr kumimoji="0" lang="en-US" sz="2400" b="0" i="1" u="none" strike="noStrike" kern="1200" cap="none" spc="0" normalizeH="0" baseline="0" noProof="0" dirty="0">
                <a:ln w="0"/>
                <a:solidFill>
                  <a:prstClr val="black"/>
                </a:solidFill>
                <a:effectLst/>
                <a:uLnTx/>
                <a:uFillTx/>
                <a:latin typeface="Segoe UI"/>
                <a:ea typeface="+mn-ea"/>
                <a:cs typeface="+mn-cs"/>
              </a:rPr>
              <a:t>Text.EndsWith([Column], “Abc”)</a:t>
            </a:r>
          </a:p>
        </p:txBody>
      </p:sp>
      <p:sp>
        <p:nvSpPr>
          <p:cNvPr id="2" name="Footer Placeholder 1">
            <a:extLst>
              <a:ext uri="{FF2B5EF4-FFF2-40B4-BE49-F238E27FC236}">
                <a16:creationId xmlns:a16="http://schemas.microsoft.com/office/drawing/2014/main" id="{84206683-C0CD-4815-9D13-051657D6BE1F}"/>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02263473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KNOWLEDGE CHECK Answers – Module 3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258618" y="1422400"/>
            <a:ext cx="10104582" cy="3287054"/>
          </a:xfrm>
          <a:prstGeom prst="rect">
            <a:avLst/>
          </a:prstGeom>
          <a:noFill/>
        </p:spPr>
        <p:txBody>
          <a:bodyPr wrap="square" lIns="182880" tIns="146304" rIns="182880" bIns="146304" rtlCol="0">
            <a:spAutoFit/>
          </a:bodyPr>
          <a:lstStyle/>
          <a:p>
            <a:pPr marL="457200" marR="0" lvl="0" indent="-457200" algn="l" defTabSz="914400" rtl="0" eaLnBrk="1" fontAlgn="auto" latinLnBrk="0" hangingPunct="1">
              <a:lnSpc>
                <a:spcPct val="9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gradFill>
                  <a:gsLst>
                    <a:gs pos="8000">
                      <a:prstClr val="black">
                        <a:lumMod val="97000"/>
                      </a:prstClr>
                    </a:gs>
                    <a:gs pos="30000">
                      <a:prstClr val="black"/>
                    </a:gs>
                  </a:gsLst>
                  <a:lin ang="5400000" scaled="0"/>
                </a:gradFill>
                <a:effectLst/>
                <a:uLnTx/>
                <a:uFillTx/>
                <a:latin typeface="Segoe UI"/>
                <a:ea typeface="+mn-ea"/>
                <a:cs typeface="+mn-cs"/>
              </a:rPr>
              <a:t>Which transformation type turns all rows into columns and columns into rows?</a:t>
            </a:r>
          </a:p>
          <a:p>
            <a:pPr marL="914400" marR="0" lvl="1" indent="-457200" algn="l" defTabSz="914400" rtl="0" eaLnBrk="1" fontAlgn="auto" latinLnBrk="0" hangingPunct="1">
              <a:lnSpc>
                <a:spcPct val="90000"/>
              </a:lnSpc>
              <a:spcBef>
                <a:spcPts val="0"/>
              </a:spcBef>
              <a:spcAft>
                <a:spcPts val="0"/>
              </a:spcAft>
              <a:buClrTx/>
              <a:buSzTx/>
              <a:buFontTx/>
              <a:buAutoNum type="arabicPeriod"/>
              <a:tabLst/>
              <a:defRPr/>
            </a:pPr>
            <a:r>
              <a:rPr kumimoji="0" lang="en-US" sz="2400" b="0" i="1" u="none" strike="noStrike" kern="1200" cap="none" spc="0" normalizeH="0" baseline="0" noProof="0" dirty="0">
                <a:ln>
                  <a:noFill/>
                </a:ln>
                <a:gradFill>
                  <a:gsLst>
                    <a:gs pos="8000">
                      <a:prstClr val="black">
                        <a:lumMod val="97000"/>
                      </a:prstClr>
                    </a:gs>
                    <a:gs pos="30000">
                      <a:prstClr val="black"/>
                    </a:gs>
                  </a:gsLst>
                  <a:lin ang="5400000" scaled="0"/>
                </a:gradFill>
                <a:effectLst/>
                <a:uLnTx/>
                <a:uFillTx/>
                <a:latin typeface="Segoe UI"/>
                <a:ea typeface="+mn-ea"/>
                <a:cs typeface="+mn-cs"/>
              </a:rPr>
              <a:t>Transpose</a:t>
            </a:r>
          </a:p>
          <a:p>
            <a:pPr marL="457200" marR="0" lvl="0" indent="-457200" algn="l" defTabSz="914400" rtl="0" eaLnBrk="1" fontAlgn="auto" latinLnBrk="0" hangingPunct="1">
              <a:lnSpc>
                <a:spcPct val="9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gradFill>
                  <a:gsLst>
                    <a:gs pos="8000">
                      <a:prstClr val="black">
                        <a:lumMod val="97000"/>
                      </a:prstClr>
                    </a:gs>
                    <a:gs pos="30000">
                      <a:prstClr val="black"/>
                    </a:gs>
                  </a:gsLst>
                  <a:lin ang="5400000" scaled="0"/>
                </a:gradFill>
                <a:effectLst/>
                <a:uLnTx/>
                <a:uFillTx/>
                <a:latin typeface="Segoe UI"/>
                <a:ea typeface="+mn-ea"/>
                <a:cs typeface="+mn-cs"/>
              </a:rPr>
              <a:t>Which Merge type would you use to get all rows from two queries, even if the joined column(s) did not match?</a:t>
            </a:r>
          </a:p>
          <a:p>
            <a:pPr marL="914400" marR="0" lvl="1" indent="-457200" algn="l" defTabSz="914400" rtl="0" eaLnBrk="1" fontAlgn="auto" latinLnBrk="0" hangingPunct="1">
              <a:lnSpc>
                <a:spcPct val="90000"/>
              </a:lnSpc>
              <a:spcBef>
                <a:spcPts val="0"/>
              </a:spcBef>
              <a:spcAft>
                <a:spcPts val="0"/>
              </a:spcAft>
              <a:buClrTx/>
              <a:buSzTx/>
              <a:buFontTx/>
              <a:buAutoNum type="arabicPeriod"/>
              <a:tabLst/>
              <a:defRPr/>
            </a:pPr>
            <a:r>
              <a:rPr kumimoji="0" lang="en-US" sz="2400" b="0" i="1" u="none" strike="noStrike" kern="1200" cap="none" spc="0" normalizeH="0" baseline="0" noProof="0" dirty="0">
                <a:ln>
                  <a:noFill/>
                </a:ln>
                <a:gradFill>
                  <a:gsLst>
                    <a:gs pos="8000">
                      <a:prstClr val="black">
                        <a:lumMod val="97000"/>
                      </a:prstClr>
                    </a:gs>
                    <a:gs pos="30000">
                      <a:prstClr val="black"/>
                    </a:gs>
                  </a:gsLst>
                  <a:lin ang="5400000" scaled="0"/>
                </a:gradFill>
                <a:effectLst/>
                <a:uLnTx/>
                <a:uFillTx/>
                <a:latin typeface="Segoe UI"/>
                <a:ea typeface="+mn-ea"/>
                <a:cs typeface="+mn-cs"/>
              </a:rPr>
              <a:t>Full Outer Join</a:t>
            </a:r>
          </a:p>
          <a:p>
            <a:pPr marL="457200" marR="0" lvl="0" indent="-457200" algn="l" defTabSz="914400" rtl="0" eaLnBrk="1" fontAlgn="auto" latinLnBrk="0" hangingPunct="1">
              <a:lnSpc>
                <a:spcPct val="9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gradFill>
                  <a:gsLst>
                    <a:gs pos="8000">
                      <a:prstClr val="black">
                        <a:lumMod val="97000"/>
                      </a:prstClr>
                    </a:gs>
                    <a:gs pos="30000">
                      <a:prstClr val="black"/>
                    </a:gs>
                  </a:gsLst>
                  <a:lin ang="5400000" scaled="0"/>
                </a:gradFill>
                <a:effectLst/>
                <a:uLnTx/>
                <a:uFillTx/>
                <a:latin typeface="Segoe UI"/>
                <a:ea typeface="+mn-ea"/>
                <a:cs typeface="+mn-cs"/>
              </a:rPr>
              <a:t>What happens in an Append if the column names do not match?</a:t>
            </a:r>
          </a:p>
          <a:p>
            <a:pPr marL="914400" marR="0" lvl="1" indent="-457200" algn="l" defTabSz="914400" rtl="0" eaLnBrk="1" fontAlgn="auto" latinLnBrk="0" hangingPunct="1">
              <a:lnSpc>
                <a:spcPct val="90000"/>
              </a:lnSpc>
              <a:spcBef>
                <a:spcPts val="0"/>
              </a:spcBef>
              <a:spcAft>
                <a:spcPts val="0"/>
              </a:spcAft>
              <a:buClrTx/>
              <a:buSzTx/>
              <a:buFontTx/>
              <a:buAutoNum type="arabicPeriod"/>
              <a:tabLst/>
              <a:defRPr/>
            </a:pPr>
            <a:r>
              <a:rPr kumimoji="0" lang="en-US" sz="2400" b="0" i="1" u="none" strike="noStrike" kern="1200" cap="none" spc="0" normalizeH="0" baseline="0" noProof="0" dirty="0">
                <a:ln>
                  <a:noFill/>
                </a:ln>
                <a:gradFill>
                  <a:gsLst>
                    <a:gs pos="8000">
                      <a:prstClr val="black">
                        <a:lumMod val="97000"/>
                      </a:prstClr>
                    </a:gs>
                    <a:gs pos="30000">
                      <a:prstClr val="black"/>
                    </a:gs>
                  </a:gsLst>
                  <a:lin ang="5400000" scaled="0"/>
                </a:gradFill>
                <a:effectLst/>
                <a:uLnTx/>
                <a:uFillTx/>
                <a:latin typeface="Segoe UI"/>
                <a:ea typeface="+mn-ea"/>
                <a:cs typeface="+mn-cs"/>
              </a:rPr>
              <a:t>Extra Columns are added to the right of the Joining columns.  If the field did not exist in the source for the row, then the field is null</a:t>
            </a:r>
          </a:p>
        </p:txBody>
      </p:sp>
      <p:sp>
        <p:nvSpPr>
          <p:cNvPr id="2" name="Footer Placeholder 1">
            <a:extLst>
              <a:ext uri="{FF2B5EF4-FFF2-40B4-BE49-F238E27FC236}">
                <a16:creationId xmlns:a16="http://schemas.microsoft.com/office/drawing/2014/main" id="{AEAD8B11-FC45-4538-8A7B-18CCDFF62C2D}"/>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40234792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KNOWLEDGE CHECK Answers – Module 4</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258618" y="1422400"/>
            <a:ext cx="10104582" cy="3619452"/>
          </a:xfrm>
          <a:prstGeom prst="rect">
            <a:avLst/>
          </a:prstGeom>
          <a:noFill/>
        </p:spPr>
        <p:txBody>
          <a:bodyPr wrap="square" lIns="182880" tIns="146304" rIns="182880" bIns="146304" rtlCol="0">
            <a:spAutoFit/>
          </a:bodyPr>
          <a:lstStyle/>
          <a:p>
            <a:pPr marL="457200" marR="0" lvl="0" indent="-457200" algn="l" defTabSz="914400" rtl="0" eaLnBrk="1" fontAlgn="auto" latinLnBrk="0" hangingPunct="1">
              <a:lnSpc>
                <a:spcPct val="9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gradFill>
                  <a:gsLst>
                    <a:gs pos="8000">
                      <a:prstClr val="black">
                        <a:lumMod val="97000"/>
                      </a:prstClr>
                    </a:gs>
                    <a:gs pos="30000">
                      <a:prstClr val="black"/>
                    </a:gs>
                  </a:gsLst>
                  <a:lin ang="5400000" scaled="0"/>
                </a:gradFill>
                <a:effectLst/>
                <a:uLnTx/>
                <a:uFillTx/>
                <a:latin typeface="Segoe UI"/>
                <a:ea typeface="+mn-ea"/>
                <a:cs typeface="+mn-cs"/>
              </a:rPr>
              <a:t>A Parameter can be used to easily switch your queries to a different Server (T/F)?</a:t>
            </a:r>
          </a:p>
          <a:p>
            <a:pPr marL="914400" marR="0" lvl="1" indent="-457200" algn="l" defTabSz="914400" rtl="0" eaLnBrk="1" fontAlgn="auto" latinLnBrk="0" hangingPunct="1">
              <a:lnSpc>
                <a:spcPct val="90000"/>
              </a:lnSpc>
              <a:spcBef>
                <a:spcPts val="0"/>
              </a:spcBef>
              <a:spcAft>
                <a:spcPts val="0"/>
              </a:spcAft>
              <a:buClrTx/>
              <a:buSzTx/>
              <a:buFontTx/>
              <a:buAutoNum type="arabicPeriod"/>
              <a:tabLst/>
              <a:defRPr/>
            </a:pPr>
            <a:r>
              <a:rPr kumimoji="0" lang="en-US" sz="2400" b="0" i="1" u="none" strike="noStrike" kern="1200" cap="none" spc="0" normalizeH="0" baseline="0" noProof="0" dirty="0">
                <a:ln>
                  <a:noFill/>
                </a:ln>
                <a:gradFill>
                  <a:gsLst>
                    <a:gs pos="8000">
                      <a:prstClr val="black">
                        <a:lumMod val="97000"/>
                      </a:prstClr>
                    </a:gs>
                    <a:gs pos="30000">
                      <a:prstClr val="black"/>
                    </a:gs>
                  </a:gsLst>
                  <a:lin ang="5400000" scaled="0"/>
                </a:gradFill>
                <a:effectLst/>
                <a:uLnTx/>
                <a:uFillTx/>
                <a:latin typeface="Segoe UI"/>
                <a:ea typeface="+mn-ea"/>
                <a:cs typeface="+mn-cs"/>
              </a:rPr>
              <a:t>True – the Parameter makes this easy as all of the possible values can be populated, so the user just has to choose.</a:t>
            </a:r>
          </a:p>
          <a:p>
            <a:pPr marL="457200" marR="0" lvl="0" indent="-457200" algn="l" defTabSz="914400" rtl="0" eaLnBrk="1" fontAlgn="auto" latinLnBrk="0" hangingPunct="1">
              <a:lnSpc>
                <a:spcPct val="90000"/>
              </a:lnSpc>
              <a:spcBef>
                <a:spcPts val="0"/>
              </a:spcBef>
              <a:spcAft>
                <a:spcPts val="0"/>
              </a:spcAft>
              <a:buClrTx/>
              <a:buSzTx/>
              <a:buFontTx/>
              <a:buAutoNum type="arabicPeriod"/>
              <a:tabLst/>
              <a:defRPr/>
            </a:pPr>
            <a:endParaRPr kumimoji="0" lang="en-US" sz="2400" b="0" i="0" u="none" strike="noStrike" kern="1200" cap="none" spc="0" normalizeH="0" baseline="0" noProof="0" dirty="0">
              <a:ln>
                <a:noFill/>
              </a:ln>
              <a:gradFill>
                <a:gsLst>
                  <a:gs pos="8000">
                    <a:prstClr val="black">
                      <a:lumMod val="97000"/>
                    </a:prstClr>
                  </a:gs>
                  <a:gs pos="30000">
                    <a:prstClr val="black"/>
                  </a:gs>
                </a:gsLst>
                <a:lin ang="5400000" scaled="0"/>
              </a:gradFill>
              <a:effectLst/>
              <a:uLnTx/>
              <a:uFillTx/>
              <a:latin typeface="Segoe UI"/>
              <a:ea typeface="+mn-ea"/>
              <a:cs typeface="+mn-cs"/>
            </a:endParaRPr>
          </a:p>
          <a:p>
            <a:pPr marL="457200" marR="0" lvl="0" indent="-457200" algn="l" defTabSz="914400" rtl="0" eaLnBrk="1" fontAlgn="auto" latinLnBrk="0" hangingPunct="1">
              <a:lnSpc>
                <a:spcPct val="9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gradFill>
                  <a:gsLst>
                    <a:gs pos="8000">
                      <a:prstClr val="black">
                        <a:lumMod val="97000"/>
                      </a:prstClr>
                    </a:gs>
                    <a:gs pos="30000">
                      <a:prstClr val="black"/>
                    </a:gs>
                  </a:gsLst>
                  <a:lin ang="5400000" scaled="0"/>
                </a:gradFill>
                <a:effectLst/>
                <a:uLnTx/>
                <a:uFillTx/>
                <a:latin typeface="Segoe UI"/>
                <a:ea typeface="+mn-ea"/>
                <a:cs typeface="+mn-cs"/>
              </a:rPr>
              <a:t>Provide one example for usage of </a:t>
            </a:r>
            <a:r>
              <a:rPr kumimoji="0" lang="en-US" sz="2400" b="1" i="0" u="none" strike="noStrike" kern="1200" cap="none" spc="0" normalizeH="0" baseline="0" noProof="0" dirty="0">
                <a:ln>
                  <a:noFill/>
                </a:ln>
                <a:gradFill>
                  <a:gsLst>
                    <a:gs pos="8000">
                      <a:prstClr val="black">
                        <a:lumMod val="97000"/>
                      </a:prstClr>
                    </a:gs>
                    <a:gs pos="30000">
                      <a:prstClr val="black"/>
                    </a:gs>
                  </a:gsLst>
                  <a:lin ang="5400000" scaled="0"/>
                </a:gradFill>
                <a:effectLst/>
                <a:uLnTx/>
                <a:uFillTx/>
                <a:latin typeface="Segoe UI"/>
                <a:ea typeface="+mn-ea"/>
                <a:cs typeface="+mn-cs"/>
              </a:rPr>
              <a:t>Enter Data</a:t>
            </a:r>
            <a:r>
              <a:rPr kumimoji="0" lang="en-US" sz="2400" b="0" i="0" u="none" strike="noStrike" kern="1200" cap="none" spc="0" normalizeH="0" baseline="0" noProof="0" dirty="0">
                <a:ln>
                  <a:noFill/>
                </a:ln>
                <a:gradFill>
                  <a:gsLst>
                    <a:gs pos="8000">
                      <a:prstClr val="black">
                        <a:lumMod val="97000"/>
                      </a:prstClr>
                    </a:gs>
                    <a:gs pos="30000">
                      <a:prstClr val="black"/>
                    </a:gs>
                  </a:gsLst>
                  <a:lin ang="5400000" scaled="0"/>
                </a:gradFill>
                <a:effectLst/>
                <a:uLnTx/>
                <a:uFillTx/>
                <a:latin typeface="Segoe UI"/>
                <a:ea typeface="+mn-ea"/>
                <a:cs typeface="+mn-cs"/>
              </a:rPr>
              <a:t>?</a:t>
            </a:r>
          </a:p>
          <a:p>
            <a:pPr marL="914400" marR="0" lvl="1" indent="-457200" algn="l" defTabSz="914400" rtl="0" eaLnBrk="1" fontAlgn="auto" latinLnBrk="0" hangingPunct="1">
              <a:lnSpc>
                <a:spcPct val="90000"/>
              </a:lnSpc>
              <a:spcBef>
                <a:spcPts val="0"/>
              </a:spcBef>
              <a:spcAft>
                <a:spcPts val="0"/>
              </a:spcAft>
              <a:buClrTx/>
              <a:buSzTx/>
              <a:buFontTx/>
              <a:buAutoNum type="arabicPeriod"/>
              <a:tabLst/>
              <a:defRPr/>
            </a:pPr>
            <a:r>
              <a:rPr kumimoji="0" lang="en-US" sz="24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Segoe UI"/>
                <a:ea typeface="+mn-ea"/>
                <a:cs typeface="+mn-cs"/>
              </a:rPr>
              <a:t>Change Log or Mapping Table</a:t>
            </a:r>
            <a:endParaRPr kumimoji="0" lang="en-US" sz="2400" b="0" i="1" u="none" strike="noStrike" kern="1200" cap="none" spc="0" normalizeH="0" baseline="0" noProof="0" dirty="0">
              <a:ln>
                <a:noFill/>
              </a:ln>
              <a:gradFill>
                <a:gsLst>
                  <a:gs pos="8000">
                    <a:prstClr val="black">
                      <a:lumMod val="97000"/>
                    </a:prstClr>
                  </a:gs>
                  <a:gs pos="30000">
                    <a:prstClr val="black"/>
                  </a:gs>
                </a:gsLst>
                <a:lin ang="5400000" scaled="0"/>
              </a:gradFill>
              <a:effectLst/>
              <a:uLnTx/>
              <a:uFillTx/>
              <a:latin typeface="Segoe UI"/>
              <a:ea typeface="+mn-ea"/>
              <a:cs typeface="+mn-cs"/>
            </a:endParaRPr>
          </a:p>
          <a:p>
            <a:pPr marL="457200" marR="0" lvl="0" indent="-457200" algn="l" defTabSz="914400" rtl="0" eaLnBrk="1" fontAlgn="auto" latinLnBrk="0" hangingPunct="1">
              <a:lnSpc>
                <a:spcPct val="90000"/>
              </a:lnSpc>
              <a:spcBef>
                <a:spcPts val="0"/>
              </a:spcBef>
              <a:spcAft>
                <a:spcPts val="0"/>
              </a:spcAft>
              <a:buClrTx/>
              <a:buSzTx/>
              <a:buFontTx/>
              <a:buAutoNum type="arabicPeriod"/>
              <a:tabLst/>
              <a:defRPr/>
            </a:pPr>
            <a:endParaRPr kumimoji="0" lang="en-US" sz="2400" b="0" i="0" u="none" strike="noStrike" kern="1200" cap="none" spc="0" normalizeH="0" baseline="0" noProof="0" dirty="0">
              <a:ln>
                <a:noFill/>
              </a:ln>
              <a:gradFill>
                <a:gsLst>
                  <a:gs pos="8000">
                    <a:prstClr val="black">
                      <a:lumMod val="97000"/>
                    </a:prstClr>
                  </a:gs>
                  <a:gs pos="30000">
                    <a:prstClr val="black"/>
                  </a:gs>
                </a:gsLst>
                <a:lin ang="5400000" scaled="0"/>
              </a:gradFill>
              <a:effectLst/>
              <a:uLnTx/>
              <a:uFillTx/>
              <a:latin typeface="Segoe UI"/>
              <a:ea typeface="+mn-ea"/>
              <a:cs typeface="+mn-cs"/>
            </a:endParaRPr>
          </a:p>
          <a:p>
            <a:pPr marL="457200" marR="0" lvl="0" indent="-457200" algn="l" defTabSz="914400" rtl="0" eaLnBrk="1" fontAlgn="auto" latinLnBrk="0" hangingPunct="1">
              <a:lnSpc>
                <a:spcPct val="9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gradFill>
                  <a:gsLst>
                    <a:gs pos="8000">
                      <a:prstClr val="black">
                        <a:lumMod val="97000"/>
                      </a:prstClr>
                    </a:gs>
                    <a:gs pos="30000">
                      <a:prstClr val="black"/>
                    </a:gs>
                  </a:gsLst>
                  <a:lin ang="5400000" scaled="0"/>
                </a:gradFill>
                <a:effectLst/>
                <a:uLnTx/>
                <a:uFillTx/>
                <a:latin typeface="Segoe UI"/>
                <a:ea typeface="+mn-ea"/>
                <a:cs typeface="+mn-cs"/>
              </a:rPr>
              <a:t>Advantages to putting queries in Query Groups (folders)?</a:t>
            </a:r>
          </a:p>
          <a:p>
            <a:pPr marL="914400" marR="0" lvl="1" indent="-457200" algn="l" defTabSz="914400" rtl="0" eaLnBrk="1" fontAlgn="auto" latinLnBrk="0" hangingPunct="1">
              <a:lnSpc>
                <a:spcPct val="90000"/>
              </a:lnSpc>
              <a:spcBef>
                <a:spcPts val="0"/>
              </a:spcBef>
              <a:spcAft>
                <a:spcPts val="0"/>
              </a:spcAft>
              <a:buClrTx/>
              <a:buSzTx/>
              <a:buFontTx/>
              <a:buAutoNum type="arabicPeriod"/>
              <a:tabLst/>
              <a:defRPr/>
            </a:pPr>
            <a:r>
              <a:rPr kumimoji="0" lang="en-US" sz="24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Segoe UI"/>
                <a:ea typeface="+mn-ea"/>
                <a:cs typeface="+mn-cs"/>
              </a:rPr>
              <a:t>Easier to keep the code organized.</a:t>
            </a:r>
            <a:endParaRPr kumimoji="0" lang="en-US" sz="2400" b="0" i="1" u="none" strike="noStrike" kern="1200" cap="none" spc="0" normalizeH="0" baseline="0" noProof="0" dirty="0">
              <a:ln>
                <a:noFill/>
              </a:ln>
              <a:gradFill>
                <a:gsLst>
                  <a:gs pos="8000">
                    <a:prstClr val="black">
                      <a:lumMod val="97000"/>
                    </a:prstClr>
                  </a:gs>
                  <a:gs pos="30000">
                    <a:prstClr val="black"/>
                  </a:gs>
                </a:gsLst>
                <a:lin ang="5400000" scaled="0"/>
              </a:gradFill>
              <a:effectLst/>
              <a:uLnTx/>
              <a:uFillTx/>
              <a:latin typeface="Segoe UI"/>
              <a:ea typeface="+mn-ea"/>
              <a:cs typeface="+mn-cs"/>
            </a:endParaRPr>
          </a:p>
        </p:txBody>
      </p:sp>
      <p:sp>
        <p:nvSpPr>
          <p:cNvPr id="2" name="Footer Placeholder 1">
            <a:extLst>
              <a:ext uri="{FF2B5EF4-FFF2-40B4-BE49-F238E27FC236}">
                <a16:creationId xmlns:a16="http://schemas.microsoft.com/office/drawing/2014/main" id="{289FDBF9-5D25-4BD3-AAE3-258FC8B8005E}"/>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94791083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4247317"/>
          </a:xfrm>
        </p:spPr>
        <p:txBody>
          <a:bodyPr/>
          <a:lstStyle/>
          <a:p>
            <a:r>
              <a:rPr lang="en-US" sz="6600" b="1" dirty="0">
                <a:solidFill>
                  <a:schemeClr val="tx1"/>
                </a:solidFill>
              </a:rPr>
              <a:t>Appendix B:</a:t>
            </a:r>
          </a:p>
          <a:p>
            <a:r>
              <a:rPr lang="en-US" sz="6600" b="1" dirty="0">
                <a:solidFill>
                  <a:schemeClr val="tx1">
                    <a:lumMod val="50000"/>
                  </a:schemeClr>
                </a:solidFill>
              </a:rPr>
              <a:t>Example of Data Flow diagram using Visio</a:t>
            </a:r>
            <a:endParaRPr lang="en-US" sz="6600" b="1" dirty="0">
              <a:solidFill>
                <a:schemeClr val="tx1"/>
              </a:solidFill>
            </a:endParaRPr>
          </a:p>
          <a:p>
            <a:endParaRPr lang="en-US" sz="6600" b="1" dirty="0">
              <a:solidFill>
                <a:schemeClr val="tx1"/>
              </a:solidFill>
            </a:endParaRPr>
          </a:p>
        </p:txBody>
      </p:sp>
    </p:spTree>
    <p:extLst>
      <p:ext uri="{BB962C8B-B14F-4D97-AF65-F5344CB8AC3E}">
        <p14:creationId xmlns:p14="http://schemas.microsoft.com/office/powerpoint/2010/main" val="2302890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C8369-A39A-4655-9DA7-4A27497C6EF3}"/>
              </a:ext>
            </a:extLst>
          </p:cNvPr>
          <p:cNvSpPr>
            <a:spLocks noGrp="1"/>
          </p:cNvSpPr>
          <p:nvPr>
            <p:ph type="title"/>
          </p:nvPr>
        </p:nvSpPr>
        <p:spPr/>
        <p:txBody>
          <a:bodyPr>
            <a:noAutofit/>
          </a:bodyPr>
          <a:lstStyle/>
          <a:p>
            <a:r>
              <a:rPr lang="en-US" b="1" dirty="0">
                <a:latin typeface="+mj-lt"/>
              </a:rPr>
              <a:t>What Data do we Need?</a:t>
            </a:r>
          </a:p>
        </p:txBody>
      </p:sp>
      <p:sp>
        <p:nvSpPr>
          <p:cNvPr id="3" name="Text Placeholder 2">
            <a:extLst>
              <a:ext uri="{FF2B5EF4-FFF2-40B4-BE49-F238E27FC236}">
                <a16:creationId xmlns:a16="http://schemas.microsoft.com/office/drawing/2014/main" id="{E4F9E222-DBF7-490E-B895-B54E48F64933}"/>
              </a:ext>
            </a:extLst>
          </p:cNvPr>
          <p:cNvSpPr>
            <a:spLocks noGrp="1"/>
          </p:cNvSpPr>
          <p:nvPr>
            <p:ph type="body" sz="quarter" idx="13"/>
          </p:nvPr>
        </p:nvSpPr>
        <p:spPr>
          <a:xfrm>
            <a:off x="105204" y="878305"/>
            <a:ext cx="10180638" cy="5715000"/>
          </a:xfrm>
        </p:spPr>
        <p:txBody>
          <a:bodyPr>
            <a:normAutofit/>
          </a:bodyPr>
          <a:lstStyle/>
          <a:p>
            <a:pPr marL="0" indent="0">
              <a:buNone/>
            </a:pPr>
            <a:r>
              <a:rPr lang="en-US" b="1" dirty="0"/>
              <a:t>Small Group Time!</a:t>
            </a:r>
            <a:br>
              <a:rPr lang="en-US" sz="2400" b="1" dirty="0">
                <a:latin typeface="+mn-lt"/>
              </a:rPr>
            </a:br>
            <a:br>
              <a:rPr lang="en-US" sz="2400" b="1" dirty="0">
                <a:latin typeface="+mn-lt"/>
              </a:rPr>
            </a:br>
            <a:r>
              <a:rPr lang="en-US" sz="2800" dirty="0">
                <a:latin typeface="+mj-lt"/>
              </a:rPr>
              <a:t>Get together and document the needed tables/columns, etc.</a:t>
            </a:r>
            <a:endParaRPr lang="en-US" dirty="0">
              <a:latin typeface="+mn-lt"/>
            </a:endParaRPr>
          </a:p>
          <a:p>
            <a:r>
              <a:rPr lang="en-US" b="1" dirty="0">
                <a:latin typeface="+mj-lt"/>
              </a:rPr>
              <a:t>What am I counting or aggregating?</a:t>
            </a:r>
          </a:p>
          <a:p>
            <a:pPr lvl="1"/>
            <a:r>
              <a:rPr lang="en-US" dirty="0">
                <a:latin typeface="+mn-lt"/>
              </a:rPr>
              <a:t>Include what aggregations (measures) and facts needed</a:t>
            </a:r>
          </a:p>
          <a:p>
            <a:pPr lvl="2"/>
            <a:r>
              <a:rPr lang="en-US" dirty="0">
                <a:latin typeface="+mn-lt"/>
              </a:rPr>
              <a:t>Transactions</a:t>
            </a:r>
          </a:p>
          <a:p>
            <a:pPr lvl="2"/>
            <a:r>
              <a:rPr lang="en-US" dirty="0">
                <a:latin typeface="+mn-lt"/>
              </a:rPr>
              <a:t>Revenue</a:t>
            </a:r>
          </a:p>
          <a:p>
            <a:pPr lvl="2"/>
            <a:r>
              <a:rPr lang="en-US" dirty="0">
                <a:latin typeface="+mn-lt"/>
              </a:rPr>
              <a:t>Cost</a:t>
            </a:r>
          </a:p>
          <a:p>
            <a:r>
              <a:rPr lang="en-US" b="1" dirty="0">
                <a:latin typeface="+mj-lt"/>
              </a:rPr>
              <a:t>How do we Describe the Data?</a:t>
            </a:r>
          </a:p>
          <a:p>
            <a:pPr lvl="1"/>
            <a:r>
              <a:rPr lang="en-US" dirty="0">
                <a:latin typeface="+mn-lt"/>
              </a:rPr>
              <a:t>Include what dimensions and attributes that must describe the “facts” and be able to roll up into</a:t>
            </a:r>
          </a:p>
          <a:p>
            <a:pPr lvl="2"/>
            <a:r>
              <a:rPr lang="en-US" dirty="0">
                <a:latin typeface="+mn-lt"/>
              </a:rPr>
              <a:t>by Month</a:t>
            </a:r>
          </a:p>
          <a:p>
            <a:pPr lvl="2"/>
            <a:r>
              <a:rPr lang="en-US" dirty="0">
                <a:latin typeface="+mn-lt"/>
              </a:rPr>
              <a:t>by Customer</a:t>
            </a:r>
          </a:p>
          <a:p>
            <a:pPr lvl="2"/>
            <a:r>
              <a:rPr lang="en-US" dirty="0">
                <a:latin typeface="+mn-lt"/>
              </a:rPr>
              <a:t>By GEO</a:t>
            </a:r>
          </a:p>
        </p:txBody>
      </p:sp>
    </p:spTree>
    <p:extLst>
      <p:ext uri="{BB962C8B-B14F-4D97-AF65-F5344CB8AC3E}">
        <p14:creationId xmlns:p14="http://schemas.microsoft.com/office/powerpoint/2010/main" val="2103546328"/>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13947" y="93383"/>
            <a:ext cx="8636445" cy="6631674"/>
          </a:xfrm>
          <a:prstGeom prst="rect">
            <a:avLst/>
          </a:prstGeom>
        </p:spPr>
      </p:pic>
      <p:sp>
        <p:nvSpPr>
          <p:cNvPr id="2" name="Footer Placeholder 1">
            <a:extLst>
              <a:ext uri="{FF2B5EF4-FFF2-40B4-BE49-F238E27FC236}">
                <a16:creationId xmlns:a16="http://schemas.microsoft.com/office/drawing/2014/main" id="{ED73B9D6-0C18-48FC-A15D-6959322433CD}"/>
              </a:ext>
            </a:extLst>
          </p:cNvPr>
          <p:cNvSpPr>
            <a:spLocks noGrp="1"/>
          </p:cNvSpPr>
          <p:nvPr>
            <p:ph type="ftr" sz="quarter" idx="11"/>
          </p:nvPr>
        </p:nvSpPr>
        <p:spPr/>
        <p:txBody>
          <a:bodyPr/>
          <a:lstStyle/>
          <a:p>
            <a:r>
              <a:rPr lang="en-US">
                <a:ea typeface="Calibri" panose="020F0502020204030204" pitchFamily="34" charset="0"/>
              </a:rPr>
              <a:t>© 2017 Microsoft. All rights reserved.</a:t>
            </a:r>
            <a:endParaRPr lang="en-US" dirty="0">
              <a:ea typeface="Calibri" panose="020F0502020204030204" pitchFamily="34" charset="0"/>
            </a:endParaRPr>
          </a:p>
        </p:txBody>
      </p:sp>
    </p:spTree>
    <p:extLst>
      <p:ext uri="{BB962C8B-B14F-4D97-AF65-F5344CB8AC3E}">
        <p14:creationId xmlns:p14="http://schemas.microsoft.com/office/powerpoint/2010/main" val="72040309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10790058" cy="3333220"/>
          </a:xfrm>
        </p:spPr>
        <p:txBody>
          <a:bodyPr/>
          <a:lstStyle/>
          <a:p>
            <a:r>
              <a:rPr lang="en-US" sz="6600" b="1" dirty="0">
                <a:solidFill>
                  <a:schemeClr val="tx1"/>
                </a:solidFill>
              </a:rPr>
              <a:t>Appendix C:</a:t>
            </a:r>
          </a:p>
          <a:p>
            <a:r>
              <a:rPr lang="en-US" sz="6600" b="1" dirty="0">
                <a:solidFill>
                  <a:schemeClr val="tx1">
                    <a:lumMod val="50000"/>
                  </a:schemeClr>
                </a:solidFill>
              </a:rPr>
              <a:t>Extract all M queries in a PBIX</a:t>
            </a:r>
            <a:endParaRPr lang="en-US" sz="6600" b="1" dirty="0">
              <a:solidFill>
                <a:schemeClr val="tx1"/>
              </a:solidFill>
            </a:endParaRPr>
          </a:p>
          <a:p>
            <a:endParaRPr lang="en-US" sz="6600" b="1" dirty="0">
              <a:solidFill>
                <a:schemeClr val="tx1"/>
              </a:solidFill>
            </a:endParaRPr>
          </a:p>
        </p:txBody>
      </p:sp>
    </p:spTree>
    <p:extLst>
      <p:ext uri="{BB962C8B-B14F-4D97-AF65-F5344CB8AC3E}">
        <p14:creationId xmlns:p14="http://schemas.microsoft.com/office/powerpoint/2010/main" val="3598991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Extract M Queries</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6" name="Picture 5"/>
          <p:cNvPicPr>
            <a:picLocks noChangeAspect="1"/>
          </p:cNvPicPr>
          <p:nvPr/>
        </p:nvPicPr>
        <p:blipFill>
          <a:blip r:embed="rId4"/>
          <a:stretch>
            <a:fillRect/>
          </a:stretch>
        </p:blipFill>
        <p:spPr>
          <a:xfrm>
            <a:off x="605300" y="1371600"/>
            <a:ext cx="1978569" cy="2368236"/>
          </a:xfrm>
          <a:prstGeom prst="rect">
            <a:avLst/>
          </a:prstGeom>
        </p:spPr>
      </p:pic>
      <p:pic>
        <p:nvPicPr>
          <p:cNvPr id="9" name="Picture 8"/>
          <p:cNvPicPr>
            <a:picLocks noChangeAspect="1"/>
          </p:cNvPicPr>
          <p:nvPr/>
        </p:nvPicPr>
        <p:blipFill>
          <a:blip r:embed="rId5"/>
          <a:stretch>
            <a:fillRect/>
          </a:stretch>
        </p:blipFill>
        <p:spPr>
          <a:xfrm>
            <a:off x="605300" y="4415916"/>
            <a:ext cx="4562303" cy="1970184"/>
          </a:xfrm>
          <a:prstGeom prst="rect">
            <a:avLst/>
          </a:prstGeom>
        </p:spPr>
      </p:pic>
      <p:pic>
        <p:nvPicPr>
          <p:cNvPr id="12" name="Picture 11"/>
          <p:cNvPicPr>
            <a:picLocks noChangeAspect="1"/>
          </p:cNvPicPr>
          <p:nvPr/>
        </p:nvPicPr>
        <p:blipFill>
          <a:blip r:embed="rId6"/>
          <a:stretch>
            <a:fillRect/>
          </a:stretch>
        </p:blipFill>
        <p:spPr>
          <a:xfrm>
            <a:off x="5167603" y="942076"/>
            <a:ext cx="6889801" cy="4174727"/>
          </a:xfrm>
          <a:prstGeom prst="rect">
            <a:avLst/>
          </a:prstGeom>
        </p:spPr>
      </p:pic>
      <p:sp>
        <p:nvSpPr>
          <p:cNvPr id="3" name="Footer Placeholder 2">
            <a:extLst>
              <a:ext uri="{FF2B5EF4-FFF2-40B4-BE49-F238E27FC236}">
                <a16:creationId xmlns:a16="http://schemas.microsoft.com/office/drawing/2014/main" id="{90C6FEC4-136E-4140-B34F-A390D946D67E}"/>
              </a:ext>
            </a:extLst>
          </p:cNvPr>
          <p:cNvSpPr>
            <a:spLocks noGrp="1"/>
          </p:cNvSpPr>
          <p:nvPr>
            <p:ph type="ftr" sz="quarter" idx="12"/>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215727628"/>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10790058" cy="3333220"/>
          </a:xfrm>
        </p:spPr>
        <p:txBody>
          <a:bodyPr/>
          <a:lstStyle/>
          <a:p>
            <a:r>
              <a:rPr lang="en-US" sz="6600" b="1" dirty="0">
                <a:solidFill>
                  <a:schemeClr val="tx1"/>
                </a:solidFill>
              </a:rPr>
              <a:t>Appendix D:</a:t>
            </a:r>
          </a:p>
          <a:p>
            <a:r>
              <a:rPr lang="en-US" sz="6600" b="1" dirty="0">
                <a:solidFill>
                  <a:schemeClr val="tx1">
                    <a:lumMod val="50000"/>
                  </a:schemeClr>
                </a:solidFill>
              </a:rPr>
              <a:t>Other M Topics</a:t>
            </a:r>
            <a:endParaRPr lang="en-US" sz="6600" b="1" dirty="0">
              <a:solidFill>
                <a:schemeClr val="tx1"/>
              </a:solidFill>
            </a:endParaRPr>
          </a:p>
          <a:p>
            <a:endParaRPr lang="en-US" sz="6600" b="1" dirty="0">
              <a:solidFill>
                <a:schemeClr val="tx1"/>
              </a:solidFill>
            </a:endParaRPr>
          </a:p>
        </p:txBody>
      </p:sp>
    </p:spTree>
    <p:extLst>
      <p:ext uri="{BB962C8B-B14F-4D97-AF65-F5344CB8AC3E}">
        <p14:creationId xmlns:p14="http://schemas.microsoft.com/office/powerpoint/2010/main" val="241078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Date and Time Literals</a:t>
            </a:r>
            <a:endParaRPr lang="en-US" sz="3600" dirty="0">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55042" y="1949265"/>
            <a:ext cx="10911315" cy="2302552"/>
          </a:xfrm>
          <a:prstGeom prst="rect">
            <a:avLst/>
          </a:prstGeom>
        </p:spPr>
      </p:pic>
      <p:sp>
        <p:nvSpPr>
          <p:cNvPr id="9"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Hard code a Date or time literal into your query</a:t>
            </a:r>
          </a:p>
        </p:txBody>
      </p:sp>
      <p:sp>
        <p:nvSpPr>
          <p:cNvPr id="2" name="Footer Placeholder 1">
            <a:extLst>
              <a:ext uri="{FF2B5EF4-FFF2-40B4-BE49-F238E27FC236}">
                <a16:creationId xmlns:a16="http://schemas.microsoft.com/office/drawing/2014/main" id="{0D612DA8-2F4D-4C69-918E-501D7B5806D1}"/>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87355100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#shared</a:t>
            </a:r>
            <a:endParaRPr lang="en-US" sz="3600" dirty="0">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2" name="Rectangle 1"/>
          <p:cNvSpPr/>
          <p:nvPr/>
        </p:nvSpPr>
        <p:spPr>
          <a:xfrm>
            <a:off x="355042" y="2013581"/>
            <a:ext cx="6096000" cy="2862322"/>
          </a:xfrm>
          <a:prstGeom prst="rect">
            <a:avLst/>
          </a:prstGeom>
        </p:spPr>
        <p:txBody>
          <a:bodyPr>
            <a:spAutoFit/>
          </a:bodyPr>
          <a:lstStyle/>
          <a:p>
            <a:pPr marL="228594" indent="-228594">
              <a:buFont typeface="Arial" panose="020B0604020202020204" pitchFamily="34" charset="0"/>
              <a:buChar char="•"/>
            </a:pPr>
            <a:r>
              <a:rPr lang="en-US" sz="2000" dirty="0"/>
              <a:t>Type </a:t>
            </a:r>
            <a:r>
              <a:rPr lang="en-US" sz="2000" b="1" dirty="0"/>
              <a:t>=#shared </a:t>
            </a:r>
            <a:r>
              <a:rPr lang="en-US" sz="2000" dirty="0"/>
              <a:t>in Power Query formula bar</a:t>
            </a:r>
          </a:p>
          <a:p>
            <a:pPr marL="228594" indent="-228594">
              <a:buFont typeface="Arial" panose="020B0604020202020204" pitchFamily="34" charset="0"/>
              <a:buChar char="•"/>
            </a:pPr>
            <a:r>
              <a:rPr lang="en-US" sz="2000" dirty="0"/>
              <a:t>Convert list to table</a:t>
            </a:r>
          </a:p>
          <a:p>
            <a:pPr marL="228594" indent="-228594">
              <a:buFont typeface="Arial" panose="020B0604020202020204" pitchFamily="34" charset="0"/>
              <a:buChar char="•"/>
            </a:pPr>
            <a:r>
              <a:rPr lang="en-US" sz="2000" dirty="0"/>
              <a:t>Sort list on function name</a:t>
            </a:r>
          </a:p>
          <a:p>
            <a:pPr marL="228594" indent="-228594">
              <a:buFont typeface="Arial" panose="020B0604020202020204" pitchFamily="34" charset="0"/>
              <a:buChar char="•"/>
            </a:pPr>
            <a:r>
              <a:rPr lang="en-US" sz="2000" dirty="0"/>
              <a:t>Click in whitespace next to function </a:t>
            </a:r>
            <a:br>
              <a:rPr lang="en-US" sz="2000" dirty="0"/>
            </a:br>
            <a:r>
              <a:rPr lang="en-US" sz="2000" dirty="0"/>
              <a:t>to see full </a:t>
            </a:r>
            <a:r>
              <a:rPr lang="en-US" sz="2000" i="1" dirty="0"/>
              <a:t>UPDATED</a:t>
            </a:r>
            <a:r>
              <a:rPr lang="en-US" sz="2000" dirty="0"/>
              <a:t> Help Text &amp; Examples</a:t>
            </a:r>
            <a:br>
              <a:rPr lang="en-US" sz="2000" dirty="0"/>
            </a:br>
            <a:endParaRPr lang="en-US" sz="2000" dirty="0"/>
          </a:p>
          <a:p>
            <a:pPr marL="228594" indent="-228594">
              <a:buFont typeface="Arial" panose="020B0604020202020204" pitchFamily="34" charset="0"/>
              <a:buChar char="•"/>
            </a:pPr>
            <a:r>
              <a:rPr lang="en-US" sz="2000" dirty="0"/>
              <a:t>If you click on the “Function” word, </a:t>
            </a:r>
            <a:br>
              <a:rPr lang="en-US" sz="2000" dirty="0"/>
            </a:br>
            <a:r>
              <a:rPr lang="en-US" sz="2000" dirty="0"/>
              <a:t>it adds a step to the Power Query </a:t>
            </a:r>
            <a:br>
              <a:rPr lang="en-US" sz="2000" dirty="0"/>
            </a:br>
            <a:r>
              <a:rPr lang="en-US" sz="2000" dirty="0"/>
              <a:t>focusing on that function</a:t>
            </a:r>
          </a:p>
        </p:txBody>
      </p:sp>
      <p:sp>
        <p:nvSpPr>
          <p:cNvPr id="11" name="Title 1"/>
          <p:cNvSpPr>
            <a:spLocks noGrp="1"/>
          </p:cNvSpPr>
          <p:nvPr>
            <p:ph type="title"/>
          </p:nvPr>
        </p:nvSpPr>
        <p:spPr>
          <a:xfrm>
            <a:off x="355042" y="597791"/>
            <a:ext cx="10515600" cy="1325563"/>
          </a:xfrm>
        </p:spPr>
        <p:txBody>
          <a:bodyPr vert="horz" wrap="square" lIns="146304" tIns="91440" rIns="146304" bIns="91440" rtlCol="0" anchor="t">
            <a:noAutofit/>
          </a:bodyPr>
          <a:lstStyle/>
          <a:p>
            <a:r>
              <a:rPr lang="en-US" sz="2800" b="1" dirty="0"/>
              <a:t>Access function documentation from within Edit Queries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9943" y="2019359"/>
            <a:ext cx="6662057" cy="3916426"/>
          </a:xfrm>
          <a:prstGeom prst="rect">
            <a:avLst/>
          </a:prstGeom>
        </p:spPr>
      </p:pic>
      <p:sp>
        <p:nvSpPr>
          <p:cNvPr id="5" name="Footer Placeholder 4">
            <a:extLst>
              <a:ext uri="{FF2B5EF4-FFF2-40B4-BE49-F238E27FC236}">
                <a16:creationId xmlns:a16="http://schemas.microsoft.com/office/drawing/2014/main" id="{93EC154B-94AD-43C5-938C-6CD4A193F617}"/>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66170291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#table</a:t>
            </a:r>
            <a:endParaRPr lang="en-US" sz="3600" dirty="0">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Title 1"/>
          <p:cNvSpPr>
            <a:spLocks noGrp="1"/>
          </p:cNvSpPr>
          <p:nvPr>
            <p:ph type="title" idx="4294967295"/>
          </p:nvPr>
        </p:nvSpPr>
        <p:spPr>
          <a:xfrm>
            <a:off x="0" y="1190625"/>
            <a:ext cx="11655425" cy="525463"/>
          </a:xfrm>
        </p:spPr>
        <p:txBody>
          <a:bodyPr vert="horz" wrap="square" lIns="146304" tIns="91440" rIns="146304" bIns="91440" rtlCol="0" anchor="t">
            <a:noAutofit/>
          </a:bodyPr>
          <a:lstStyle/>
          <a:p>
            <a:r>
              <a:rPr lang="en-US" sz="2800" b="1" dirty="0"/>
              <a:t>Access function documentation from within Edit Queries</a:t>
            </a:r>
          </a:p>
        </p:txBody>
      </p:sp>
      <p:sp>
        <p:nvSpPr>
          <p:cNvPr id="11" name="Subtitle 1"/>
          <p:cNvSpPr txBox="1">
            <a:spLocks/>
          </p:cNvSpPr>
          <p:nvPr/>
        </p:nvSpPr>
        <p:spPr>
          <a:xfrm>
            <a:off x="634916" y="2014530"/>
            <a:ext cx="8242866" cy="636200"/>
          </a:xfrm>
          <a:prstGeom prst="rect">
            <a:avLst/>
          </a:prstGeom>
        </p:spPr>
        <p:txBody>
          <a:bodyPr vert="horz" lIns="91440" tIns="45720" rIns="91440" bIns="45720" rtlCol="0">
            <a:normAutofit/>
          </a:bodyPr>
          <a:lst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#table( { “title1”, ”title2”} , { { 0,1 }, { 1,0 }, { 0, 0 } } )</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9820" y="5253222"/>
            <a:ext cx="5558001" cy="1188823"/>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650" y="2932431"/>
            <a:ext cx="8291279" cy="1889924"/>
          </a:xfrm>
          <a:prstGeom prst="rect">
            <a:avLst/>
          </a:prstGeom>
        </p:spPr>
      </p:pic>
      <p:sp>
        <p:nvSpPr>
          <p:cNvPr id="15" name="Subtitle 1"/>
          <p:cNvSpPr txBox="1">
            <a:spLocks/>
          </p:cNvSpPr>
          <p:nvPr/>
        </p:nvSpPr>
        <p:spPr>
          <a:xfrm>
            <a:off x="959169" y="5764764"/>
            <a:ext cx="3978159" cy="574644"/>
          </a:xfrm>
          <a:prstGeom prst="rect">
            <a:avLst/>
          </a:prstGeom>
        </p:spPr>
        <p:txBody>
          <a:bodyPr vert="horz" wrap="square" lIns="0" tIns="60960" rIns="0" bIns="60960" rtlCol="0">
            <a:spAutoFit/>
          </a:bodyPr>
          <a:lstStyle>
            <a:lvl1pPr marL="0" indent="0" algn="l" defTabSz="914400" rtl="0" eaLnBrk="1" latinLnBrk="0" hangingPunct="1">
              <a:lnSpc>
                <a:spcPct val="100000"/>
              </a:lnSpc>
              <a:spcBef>
                <a:spcPct val="0"/>
              </a:spcBef>
              <a:buClr>
                <a:srgbClr val="00B7E6"/>
              </a:buClr>
              <a:buSzPct val="110000"/>
              <a:buFont typeface="Wingdings" panose="05000000000000000000" pitchFamily="2" charset="2"/>
              <a:buNone/>
              <a:defRPr lang="en-US" sz="1100" b="1" kern="1200" spc="0" baseline="0"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1pPr>
            <a:lvl2pPr marL="457200" indent="0" algn="ctr" defTabSz="914400" rtl="0" eaLnBrk="1" latinLnBrk="0" hangingPunct="1">
              <a:lnSpc>
                <a:spcPct val="90000"/>
              </a:lnSpc>
              <a:spcBef>
                <a:spcPts val="600"/>
              </a:spcBef>
              <a:buClr>
                <a:srgbClr val="CDCDCD"/>
              </a:buClr>
              <a:buSzPct val="110000"/>
              <a:buFont typeface="Wingdings" panose="05000000000000000000" pitchFamily="2" charset="2"/>
              <a:buNone/>
              <a:defRPr lang="en-US" sz="1400" kern="1200" spc="0" baseline="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400"/>
              </a:spcBef>
              <a:buClr>
                <a:srgbClr val="CDCDCD"/>
              </a:buClr>
              <a:buSzPct val="110000"/>
              <a:buFont typeface="Wingdings" panose="05000000000000000000" pitchFamily="2" charset="2"/>
              <a:buNone/>
              <a:defRPr lang="en-US" sz="1200" kern="1200" spc="0" baseline="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300"/>
              </a:spcBef>
              <a:buClr>
                <a:srgbClr val="CDCDCD"/>
              </a:buClr>
              <a:buSzPct val="110000"/>
              <a:buFont typeface="Wingdings" panose="05000000000000000000" pitchFamily="2" charset="2"/>
              <a:buNone/>
              <a:defRPr lang="en-US" sz="1100" kern="1200" spc="0" baseline="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300"/>
              </a:spcBef>
              <a:buClr>
                <a:srgbClr val="CDCDCD"/>
              </a:buClr>
              <a:buSzPct val="110000"/>
              <a:buFont typeface="Wingdings" panose="05000000000000000000" pitchFamily="2" charset="2"/>
              <a:buNone/>
              <a:defRPr lang="en-US" sz="1100" kern="1200" spc="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467" dirty="0">
                <a:solidFill>
                  <a:schemeClr val="tx1"/>
                </a:solidFill>
              </a:rPr>
              <a:t>Use to append a null id field to existing pull which does not currently have the value</a:t>
            </a:r>
          </a:p>
        </p:txBody>
      </p:sp>
      <p:sp>
        <p:nvSpPr>
          <p:cNvPr id="16" name="Subtitle 1"/>
          <p:cNvSpPr txBox="1">
            <a:spLocks/>
          </p:cNvSpPr>
          <p:nvPr/>
        </p:nvSpPr>
        <p:spPr>
          <a:xfrm>
            <a:off x="1050650" y="2611702"/>
            <a:ext cx="3978159" cy="348878"/>
          </a:xfrm>
          <a:prstGeom prst="rect">
            <a:avLst/>
          </a:prstGeom>
        </p:spPr>
        <p:txBody>
          <a:bodyPr vert="horz" wrap="square" lIns="0" tIns="60960" rIns="0" bIns="60960" rtlCol="0">
            <a:spAutoFit/>
          </a:bodyPr>
          <a:lstStyle>
            <a:lvl1pPr marL="0" indent="0" algn="l" defTabSz="914400" rtl="0" eaLnBrk="1" latinLnBrk="0" hangingPunct="1">
              <a:lnSpc>
                <a:spcPct val="100000"/>
              </a:lnSpc>
              <a:spcBef>
                <a:spcPct val="0"/>
              </a:spcBef>
              <a:buClr>
                <a:srgbClr val="00B7E6"/>
              </a:buClr>
              <a:buSzPct val="110000"/>
              <a:buFont typeface="Wingdings" panose="05000000000000000000" pitchFamily="2" charset="2"/>
              <a:buNone/>
              <a:defRPr lang="en-US" sz="1100" b="1" kern="1200" spc="0" baseline="0"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1pPr>
            <a:lvl2pPr marL="457200" indent="0" algn="ctr" defTabSz="914400" rtl="0" eaLnBrk="1" latinLnBrk="0" hangingPunct="1">
              <a:lnSpc>
                <a:spcPct val="90000"/>
              </a:lnSpc>
              <a:spcBef>
                <a:spcPts val="600"/>
              </a:spcBef>
              <a:buClr>
                <a:srgbClr val="CDCDCD"/>
              </a:buClr>
              <a:buSzPct val="110000"/>
              <a:buFont typeface="Wingdings" panose="05000000000000000000" pitchFamily="2" charset="2"/>
              <a:buNone/>
              <a:defRPr lang="en-US" sz="1400" kern="1200" spc="0" baseline="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400"/>
              </a:spcBef>
              <a:buClr>
                <a:srgbClr val="CDCDCD"/>
              </a:buClr>
              <a:buSzPct val="110000"/>
              <a:buFont typeface="Wingdings" panose="05000000000000000000" pitchFamily="2" charset="2"/>
              <a:buNone/>
              <a:defRPr lang="en-US" sz="1200" kern="1200" spc="0" baseline="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300"/>
              </a:spcBef>
              <a:buClr>
                <a:srgbClr val="CDCDCD"/>
              </a:buClr>
              <a:buSzPct val="110000"/>
              <a:buFont typeface="Wingdings" panose="05000000000000000000" pitchFamily="2" charset="2"/>
              <a:buNone/>
              <a:defRPr lang="en-US" sz="1100" kern="1200" spc="0" baseline="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300"/>
              </a:spcBef>
              <a:buClr>
                <a:srgbClr val="CDCDCD"/>
              </a:buClr>
              <a:buSzPct val="110000"/>
              <a:buFont typeface="Wingdings" panose="05000000000000000000" pitchFamily="2" charset="2"/>
              <a:buNone/>
              <a:defRPr lang="en-US" sz="1100" kern="1200" spc="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467" dirty="0"/>
              <a:t>Create a table of hard-coded values</a:t>
            </a:r>
          </a:p>
        </p:txBody>
      </p:sp>
      <p:sp>
        <p:nvSpPr>
          <p:cNvPr id="2" name="Footer Placeholder 1">
            <a:extLst>
              <a:ext uri="{FF2B5EF4-FFF2-40B4-BE49-F238E27FC236}">
                <a16:creationId xmlns:a16="http://schemas.microsoft.com/office/drawing/2014/main" id="{9443EADC-1B28-41BE-A4CB-2865F50B45BA}"/>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22075317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Recap of Object Types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 Object Types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TextBox 9"/>
          <p:cNvSpPr txBox="1"/>
          <p:nvPr/>
        </p:nvSpPr>
        <p:spPr>
          <a:xfrm>
            <a:off x="355042" y="1601955"/>
            <a:ext cx="10561320" cy="400417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b="1" dirty="0">
                <a:gradFill>
                  <a:gsLst>
                    <a:gs pos="2917">
                      <a:schemeClr val="tx1"/>
                    </a:gs>
                    <a:gs pos="30000">
                      <a:schemeClr val="tx1"/>
                    </a:gs>
                  </a:gsLst>
                  <a:lin ang="5400000" scaled="0"/>
                </a:gradFill>
              </a:rPr>
              <a:t>Formula Expression</a:t>
            </a:r>
            <a:r>
              <a:rPr lang="en-US" sz="2000" dirty="0">
                <a:gradFill>
                  <a:gsLst>
                    <a:gs pos="2917">
                      <a:schemeClr val="tx1"/>
                    </a:gs>
                    <a:gs pos="30000">
                      <a:schemeClr val="tx1"/>
                    </a:gs>
                  </a:gsLst>
                  <a:lin ang="5400000" scaled="0"/>
                </a:gradFill>
              </a:rPr>
              <a:t> – Evaluated expression which is computed to yield a result.  The result can be a </a:t>
            </a:r>
            <a:r>
              <a:rPr lang="en-US" sz="2000" b="1" dirty="0">
                <a:gradFill>
                  <a:gsLst>
                    <a:gs pos="2917">
                      <a:schemeClr val="tx1"/>
                    </a:gs>
                    <a:gs pos="30000">
                      <a:schemeClr val="tx1"/>
                    </a:gs>
                  </a:gsLst>
                  <a:lin ang="5400000" scaled="0"/>
                </a:gradFill>
              </a:rPr>
              <a:t>List</a:t>
            </a:r>
            <a:r>
              <a:rPr lang="en-US" sz="2000" dirty="0">
                <a:gradFill>
                  <a:gsLst>
                    <a:gs pos="2917">
                      <a:schemeClr val="tx1"/>
                    </a:gs>
                    <a:gs pos="30000">
                      <a:schemeClr val="tx1"/>
                    </a:gs>
                  </a:gsLst>
                  <a:lin ang="5400000" scaled="0"/>
                </a:gradFill>
              </a:rPr>
              <a:t>, </a:t>
            </a:r>
            <a:r>
              <a:rPr lang="en-US" sz="2000" b="1" dirty="0">
                <a:gradFill>
                  <a:gsLst>
                    <a:gs pos="2917">
                      <a:schemeClr val="tx1"/>
                    </a:gs>
                    <a:gs pos="30000">
                      <a:schemeClr val="tx1"/>
                    </a:gs>
                  </a:gsLst>
                  <a:lin ang="5400000" scaled="0"/>
                </a:gradFill>
              </a:rPr>
              <a:t>Record</a:t>
            </a:r>
            <a:r>
              <a:rPr lang="en-US" sz="2000" dirty="0">
                <a:gradFill>
                  <a:gsLst>
                    <a:gs pos="2917">
                      <a:schemeClr val="tx1"/>
                    </a:gs>
                    <a:gs pos="30000">
                      <a:schemeClr val="tx1"/>
                    </a:gs>
                  </a:gsLst>
                  <a:lin ang="5400000" scaled="0"/>
                </a:gradFill>
              </a:rPr>
              <a:t>, </a:t>
            </a:r>
            <a:r>
              <a:rPr lang="en-US" sz="2000" b="1" dirty="0">
                <a:gradFill>
                  <a:gsLst>
                    <a:gs pos="2917">
                      <a:schemeClr val="tx1"/>
                    </a:gs>
                    <a:gs pos="30000">
                      <a:schemeClr val="tx1"/>
                    </a:gs>
                  </a:gsLst>
                  <a:lin ang="5400000" scaled="0"/>
                </a:gradFill>
              </a:rPr>
              <a:t>Table</a:t>
            </a:r>
            <a:r>
              <a:rPr lang="en-US" sz="2000" dirty="0">
                <a:gradFill>
                  <a:gsLst>
                    <a:gs pos="2917">
                      <a:schemeClr val="tx1"/>
                    </a:gs>
                    <a:gs pos="30000">
                      <a:schemeClr val="tx1"/>
                    </a:gs>
                  </a:gsLst>
                  <a:lin ang="5400000" scaled="0"/>
                </a:gradFill>
              </a:rPr>
              <a:t> or single (scalar) </a:t>
            </a:r>
            <a:r>
              <a:rPr lang="en-US" sz="2000" b="1" dirty="0">
                <a:gradFill>
                  <a:gsLst>
                    <a:gs pos="2917">
                      <a:schemeClr val="tx1"/>
                    </a:gs>
                    <a:gs pos="30000">
                      <a:schemeClr val="tx1"/>
                    </a:gs>
                  </a:gsLst>
                  <a:lin ang="5400000" scaled="0"/>
                </a:gradFill>
              </a:rPr>
              <a:t>Value</a:t>
            </a:r>
            <a:br>
              <a:rPr lang="en-US" sz="2000" b="1" dirty="0">
                <a:gradFill>
                  <a:gsLst>
                    <a:gs pos="2917">
                      <a:schemeClr val="tx1"/>
                    </a:gs>
                    <a:gs pos="30000">
                      <a:schemeClr val="tx1"/>
                    </a:gs>
                  </a:gsLst>
                  <a:lin ang="5400000" scaled="0"/>
                </a:gradFill>
              </a:rPr>
            </a:br>
            <a:endParaRPr lang="en-US" sz="2000" b="1"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000" b="1" dirty="0">
                <a:gradFill>
                  <a:gsLst>
                    <a:gs pos="2917">
                      <a:schemeClr val="tx1"/>
                    </a:gs>
                    <a:gs pos="30000">
                      <a:schemeClr val="tx1"/>
                    </a:gs>
                  </a:gsLst>
                  <a:lin ang="5400000" scaled="0"/>
                </a:gradFill>
              </a:rPr>
              <a:t>List – </a:t>
            </a:r>
            <a:r>
              <a:rPr lang="en-US" sz="2000" dirty="0">
                <a:gradFill>
                  <a:gsLst>
                    <a:gs pos="2917">
                      <a:schemeClr val="tx1"/>
                    </a:gs>
                    <a:gs pos="30000">
                      <a:schemeClr val="tx1"/>
                    </a:gs>
                  </a:gsLst>
                  <a:lin ang="5400000" scaled="0"/>
                </a:gradFill>
              </a:rPr>
              <a:t>An ordered sequence of values  i.e. {1, 2, 3}</a:t>
            </a:r>
            <a:br>
              <a:rPr lang="en-US" sz="2000" dirty="0">
                <a:gradFill>
                  <a:gsLst>
                    <a:gs pos="2917">
                      <a:schemeClr val="tx1"/>
                    </a:gs>
                    <a:gs pos="30000">
                      <a:schemeClr val="tx1"/>
                    </a:gs>
                  </a:gsLst>
                  <a:lin ang="5400000" scaled="0"/>
                </a:gradFill>
              </a:rPr>
            </a:br>
            <a:endParaRPr lang="en-U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000" b="1" dirty="0">
                <a:gradFill>
                  <a:gsLst>
                    <a:gs pos="2917">
                      <a:schemeClr val="tx1"/>
                    </a:gs>
                    <a:gs pos="30000">
                      <a:schemeClr val="tx1"/>
                    </a:gs>
                  </a:gsLst>
                  <a:lin ang="5400000" scaled="0"/>
                </a:gradFill>
              </a:rPr>
              <a:t>Field</a:t>
            </a:r>
            <a:r>
              <a:rPr lang="en-US" sz="2000" dirty="0">
                <a:gradFill>
                  <a:gsLst>
                    <a:gs pos="2917">
                      <a:schemeClr val="tx1"/>
                    </a:gs>
                    <a:gs pos="30000">
                      <a:schemeClr val="tx1"/>
                    </a:gs>
                  </a:gsLst>
                  <a:lin ang="5400000" scaled="0"/>
                </a:gradFill>
              </a:rPr>
              <a:t> - </a:t>
            </a:r>
            <a:r>
              <a:rPr lang="en-US" sz="2000" dirty="0"/>
              <a:t>A field is a name/value pair </a:t>
            </a:r>
            <a:br>
              <a:rPr lang="en-US" sz="2000" dirty="0"/>
            </a:br>
            <a:endParaRPr lang="en-U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000" b="1" dirty="0">
                <a:gradFill>
                  <a:gsLst>
                    <a:gs pos="2917">
                      <a:schemeClr val="tx1"/>
                    </a:gs>
                    <a:gs pos="30000">
                      <a:schemeClr val="tx1"/>
                    </a:gs>
                  </a:gsLst>
                  <a:lin ang="5400000" scaled="0"/>
                </a:gradFill>
              </a:rPr>
              <a:t>Record</a:t>
            </a:r>
            <a:r>
              <a:rPr lang="en-US" sz="2000" dirty="0">
                <a:gradFill>
                  <a:gsLst>
                    <a:gs pos="2917">
                      <a:schemeClr val="tx1"/>
                    </a:gs>
                    <a:gs pos="30000">
                      <a:schemeClr val="tx1"/>
                    </a:gs>
                  </a:gsLst>
                  <a:lin ang="5400000" scaled="0"/>
                </a:gradFill>
              </a:rPr>
              <a:t> - </a:t>
            </a:r>
            <a:r>
              <a:rPr lang="en-US" sz="2000" dirty="0"/>
              <a:t>A set of fields. A field is a name/value pair where the name is a text value that is unique within the field’s record. For example: [</a:t>
            </a:r>
            <a:r>
              <a:rPr lang="en-US" sz="2000" dirty="0" err="1"/>
              <a:t>CustomerID</a:t>
            </a:r>
            <a:r>
              <a:rPr lang="en-US" sz="2000" dirty="0"/>
              <a:t> = 1, Name = "Bob"]</a:t>
            </a:r>
            <a:br>
              <a:rPr lang="en-US" sz="2000" dirty="0"/>
            </a:br>
            <a:endParaRPr lang="en-US" sz="2000" dirty="0"/>
          </a:p>
          <a:p>
            <a:pPr marL="342900" indent="-342900">
              <a:lnSpc>
                <a:spcPct val="90000"/>
              </a:lnSpc>
              <a:spcAft>
                <a:spcPts val="600"/>
              </a:spcAft>
              <a:buFont typeface="Arial" panose="020B0604020202020204" pitchFamily="34" charset="0"/>
              <a:buChar char="•"/>
            </a:pPr>
            <a:r>
              <a:rPr lang="en-US" sz="2000" b="1" dirty="0">
                <a:gradFill>
                  <a:gsLst>
                    <a:gs pos="2917">
                      <a:schemeClr val="tx1"/>
                    </a:gs>
                    <a:gs pos="30000">
                      <a:schemeClr val="tx1"/>
                    </a:gs>
                  </a:gsLst>
                  <a:lin ang="5400000" scaled="0"/>
                </a:gradFill>
              </a:rPr>
              <a:t>Operators</a:t>
            </a:r>
            <a:r>
              <a:rPr lang="en-US" sz="2000" dirty="0">
                <a:gradFill>
                  <a:gsLst>
                    <a:gs pos="2917">
                      <a:schemeClr val="tx1"/>
                    </a:gs>
                    <a:gs pos="30000">
                      <a:schemeClr val="tx1"/>
                    </a:gs>
                  </a:gsLst>
                  <a:lin ang="5400000" scaled="0"/>
                </a:gradFill>
              </a:rPr>
              <a:t> </a:t>
            </a:r>
            <a:r>
              <a:rPr lang="en-US" sz="2000" dirty="0"/>
              <a:t>M supports common Operators including &gt;, &gt;=, &lt;, &lt;=, =, &lt;&gt;, or, and, not, +, -, *, /, &amp; </a:t>
            </a:r>
          </a:p>
          <a:p>
            <a:pPr>
              <a:lnSpc>
                <a:spcPct val="90000"/>
              </a:lnSpc>
              <a:spcAft>
                <a:spcPts val="600"/>
              </a:spcAft>
            </a:pPr>
            <a:endParaRPr lang="en-US" sz="2000" dirty="0">
              <a:gradFill>
                <a:gsLst>
                  <a:gs pos="2917">
                    <a:schemeClr val="tx1"/>
                  </a:gs>
                  <a:gs pos="30000">
                    <a:schemeClr val="tx1"/>
                  </a:gs>
                </a:gsLst>
                <a:lin ang="5400000" scaled="0"/>
              </a:gradFill>
            </a:endParaRPr>
          </a:p>
        </p:txBody>
      </p:sp>
      <p:sp>
        <p:nvSpPr>
          <p:cNvPr id="3" name="Footer Placeholder 2">
            <a:extLst>
              <a:ext uri="{FF2B5EF4-FFF2-40B4-BE49-F238E27FC236}">
                <a16:creationId xmlns:a16="http://schemas.microsoft.com/office/drawing/2014/main" id="{A3AA67AF-424E-41AD-A31E-5FFD72C64B5B}"/>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08027720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try…otherwise</a:t>
            </a:r>
            <a:endParaRPr lang="en-US" sz="3600" dirty="0">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80" y="2125319"/>
            <a:ext cx="10201524" cy="2093141"/>
          </a:xfrm>
          <a:prstGeom prst="rect">
            <a:avLst/>
          </a:prstGeom>
        </p:spPr>
      </p:pic>
      <p:sp>
        <p:nvSpPr>
          <p:cNvPr id="14"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Example of Error handling in a formula</a:t>
            </a:r>
          </a:p>
        </p:txBody>
      </p:sp>
      <p:sp>
        <p:nvSpPr>
          <p:cNvPr id="2" name="Footer Placeholder 1">
            <a:extLst>
              <a:ext uri="{FF2B5EF4-FFF2-40B4-BE49-F238E27FC236}">
                <a16:creationId xmlns:a16="http://schemas.microsoft.com/office/drawing/2014/main" id="{2B2DC71D-5601-4A5E-86DF-5014392D93ED}"/>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25924413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SSAS Tabular vs Multidimension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2.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3.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4.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5.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6.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7.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8.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9.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8459D5ECADC6544AFE0C0850375E9BA" ma:contentTypeVersion="0" ma:contentTypeDescription="Create a new document." ma:contentTypeScope="" ma:versionID="9792f667bec156f280b25fbe360c03a2">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3F0509-9197-4F66-BE77-8B1847B37DE2}">
  <ds:schemaRefs>
    <ds:schemaRef ds:uri="http://schemas.microsoft.com/office/2006/metadata/properties"/>
    <ds:schemaRef ds:uri="http://www.w3.org/2000/xmlns/"/>
  </ds:schemaRefs>
</ds:datastoreItem>
</file>

<file path=customXml/itemProps2.xml><?xml version="1.0" encoding="utf-8"?>
<ds:datastoreItem xmlns:ds="http://schemas.openxmlformats.org/officeDocument/2006/customXml" ds:itemID="{C4B0715F-766C-4635-9ED0-9CB7707925BC}">
  <ds:schemaRefs>
    <ds:schemaRef ds:uri="http://schemas.microsoft.com/office/2006/metadata/contentType"/>
    <ds:schemaRef ds:uri="http://schemas.microsoft.com/office/2006/metadata/properties/metaAttributes"/>
    <ds:schemaRef ds:uri="http://www.w3.org/2000/xmlns/"/>
    <ds:schemaRef ds:uri="http://www.w3.org/2001/XMLSchema"/>
  </ds:schemaRefs>
</ds:datastoreItem>
</file>

<file path=customXml/itemProps3.xml><?xml version="1.0" encoding="utf-8"?>
<ds:datastoreItem xmlns:ds="http://schemas.openxmlformats.org/officeDocument/2006/customXml" ds:itemID="{ACB9C277-C7D3-4B46-B5F5-1BC5F4C792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Cloud BI Architectures</Template>
  <TotalTime>0</TotalTime>
  <Words>10996</Words>
  <Application>Microsoft Office PowerPoint</Application>
  <PresentationFormat>Widescreen</PresentationFormat>
  <Paragraphs>1458</Paragraphs>
  <Slides>98</Slides>
  <Notes>98</Notes>
  <HiddenSlides>45</HiddenSlides>
  <MMClips>0</MMClips>
  <ScaleCrop>false</ScaleCrop>
  <HeadingPairs>
    <vt:vector size="4" baseType="variant">
      <vt:variant>
        <vt:lpstr>Theme</vt:lpstr>
      </vt:variant>
      <vt:variant>
        <vt:i4>2</vt:i4>
      </vt:variant>
      <vt:variant>
        <vt:lpstr>Slide Titles</vt:lpstr>
      </vt:variant>
      <vt:variant>
        <vt:i4>98</vt:i4>
      </vt:variant>
    </vt:vector>
  </HeadingPairs>
  <TitlesOfParts>
    <vt:vector size="100" baseType="lpstr">
      <vt:lpstr>1_STB Conversations 2013</vt:lpstr>
      <vt:lpstr>SSAS Tabular vs Multidimensional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do we Start? Ask the Right Questions</vt:lpstr>
      <vt:lpstr>What Data do we Need?</vt:lpstr>
      <vt:lpstr>What Data do we Need – Exercise</vt:lpstr>
      <vt:lpstr>What Data do we Have?</vt:lpstr>
      <vt:lpstr>What Data do we Have - Exercise</vt:lpstr>
      <vt:lpstr>What Data do we Transform? </vt:lpstr>
      <vt:lpstr>Ask the Right Questions</vt:lpstr>
      <vt:lpstr>PowerPoint Presentation</vt:lpstr>
      <vt:lpstr>PowerPoint Presentation</vt:lpstr>
      <vt:lpstr>PowerPoint Presentation</vt:lpstr>
      <vt:lpstr>PowerPoint Presentation</vt:lpstr>
      <vt:lpstr>PowerPoint Presentation</vt:lpstr>
      <vt:lpstr>Components of a data model – Fact Table</vt:lpstr>
      <vt:lpstr>Components of a data model – Dim Table</vt:lpstr>
      <vt:lpstr>Components of a data model - Relationships</vt:lpstr>
      <vt:lpstr>Data Model Brings Facts and Dimensions Together </vt:lpstr>
      <vt:lpstr>Flat or Denormalized schema</vt:lpstr>
      <vt:lpstr>Star Schema</vt:lpstr>
      <vt:lpstr>Snowflake Schema</vt:lpstr>
      <vt:lpstr>Granularity &amp; Multiple Fact </vt:lpstr>
      <vt:lpstr>PowerPoint Presentation</vt:lpstr>
      <vt:lpstr>PowerPoint Presentation</vt:lpstr>
      <vt:lpstr>PowerPoint Presentation</vt:lpstr>
      <vt:lpstr>PowerPoint Presentation</vt:lpstr>
      <vt:lpstr>PowerPoint Presentation</vt:lpstr>
      <vt:lpstr>M has amazing capabilities to transform data to optimize it for the data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report on Actual &amp; Budget Revenue; Units, Cost &amp; Gross Profit</vt:lpstr>
      <vt:lpstr>PowerPoint Presentation</vt:lpstr>
      <vt:lpstr>We report on Actual &amp; Budget Revenue; Units, Cost &amp; Gross Profit</vt:lpstr>
      <vt:lpstr>Where do we Start? Ask the Right Questions</vt:lpstr>
      <vt:lpstr>Module 2 – Exercise</vt:lpstr>
      <vt:lpstr>How do you turn a common Excel report into a Data Model</vt:lpstr>
      <vt:lpstr>You have access to the data for your model, but it is not in the right “Shape”</vt:lpstr>
      <vt:lpstr>If the Source mirrors the Table required by the Model, import multiple tables at once</vt:lpstr>
      <vt:lpstr>This is the current state of our data model</vt:lpstr>
      <vt:lpstr>Extract unique combinations of Categories &amp; Segments from the  Product Dimension</vt:lpstr>
      <vt:lpstr>Apply new CatSegID field to the Product Dimension</vt:lpstr>
      <vt:lpstr>Using a garbage column to fill out CustomerDim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  Transform a “wide” Budget file with three extra rows on top and  a three row header into a usable BudgetFact table</vt:lpstr>
      <vt:lpstr>Import CSV, remove blank rows, and rename query to BudgetFact_Data</vt:lpstr>
      <vt:lpstr>Create a Duplicate, and Extract just the Header Rows into a separate query</vt:lpstr>
      <vt:lpstr>Transpose headers, combine into a single column, and transpose back</vt:lpstr>
      <vt:lpstr>Append BudgetFact_Data to the bottom of the headers, then remove the extraneous header rows, finally set first row as header</vt:lpstr>
      <vt:lpstr>Unpivot Forecast Columns, Split and Rename them, then set data types</vt:lpstr>
      <vt:lpstr>Merge in CatSegID and remove extraneous columns</vt:lpstr>
      <vt:lpstr>PowerPoint Presentation</vt:lpstr>
      <vt:lpstr>PowerPoint Presentation</vt:lpstr>
      <vt:lpstr>PowerPoint Presentation</vt:lpstr>
      <vt:lpstr>PowerPoint Presentation</vt:lpstr>
      <vt:lpstr>User Enter Data to add a table on the fly.  They make great mapping tables. </vt:lpstr>
      <vt:lpstr>PowerPoint Presentation</vt:lpstr>
      <vt:lpstr>All of the queries in our file are dependent on the file being in a specified path</vt:lpstr>
      <vt:lpstr>Create Parameters</vt:lpstr>
      <vt:lpstr>Use blank query to create Dynamic Path </vt:lpstr>
      <vt:lpstr>Use the Actuals_Path query as a variable in other queries</vt:lpstr>
      <vt:lpstr>Follow a similar patter to make the Budget CSV file dynamic</vt:lpstr>
      <vt:lpstr>Use Enter Data to create a Change Log</vt:lpstr>
      <vt:lpstr>Use Folders to Group Queries</vt:lpstr>
      <vt:lpstr>Use the M Language to create your own Custom Connector!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 code a Date or time literal into your query</vt:lpstr>
      <vt:lpstr>Access function documentation from within Edit Queries</vt:lpstr>
      <vt:lpstr>Access function documentation from within Edit Queries</vt:lpstr>
      <vt:lpstr>Recap of Object Types </vt:lpstr>
      <vt:lpstr>Example of Error handling in a formula</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 Your Data Into a Data Model</dc:title>
  <dc:subject>Power BI Desktop</dc:subject>
  <dc:creator/>
  <cp:keywords>Query; M</cp:keywords>
  <cp:lastModifiedBy/>
  <cp:revision>3</cp:revision>
  <dcterms:created xsi:type="dcterms:W3CDTF">2015-04-15T05:50:26Z</dcterms:created>
  <dcterms:modified xsi:type="dcterms:W3CDTF">2018-06-02T00:27:34Z</dcterms:modified>
  <cp:category>Power BI</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TaxKeyword">
    <vt:lpwstr/>
  </property>
  <property fmtid="{D5CDD505-2E9C-101B-9397-08002B2CF9AE}" pid="4" name="ContentTypeId">
    <vt:lpwstr>0x01010068459D5ECADC6544AFE0C0850375E9BA</vt:lpwstr>
  </property>
  <property fmtid="{D5CDD505-2E9C-101B-9397-08002B2CF9AE}" pid="5" name="TaxCatchAll">
    <vt:lpwstr/>
  </property>
  <property fmtid="{D5CDD505-2E9C-101B-9397-08002B2CF9AE}" pid="6" name="TaxKeywordTaxHTField">
    <vt:lpwstr/>
  </property>
  <property fmtid="{D5CDD505-2E9C-101B-9397-08002B2CF9AE}" pid="7" name="Order">
    <vt:r8>54400</vt:r8>
  </property>
  <property fmtid="{D5CDD505-2E9C-101B-9397-08002B2CF9AE}" pid="8" name="xd_Signature">
    <vt:bool>false</vt:bool>
  </property>
  <property fmtid="{D5CDD505-2E9C-101B-9397-08002B2CF9AE}" pid="9" name="xd_ProgID">
    <vt:lpwstr/>
  </property>
  <property fmtid="{D5CDD505-2E9C-101B-9397-08002B2CF9AE}" pid="10" name="TemplateUrl">
    <vt:lpwstr/>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By">
    <vt:lpwstr>v-barran@microsoft.com</vt:lpwstr>
  </property>
  <property fmtid="{D5CDD505-2E9C-101B-9397-08002B2CF9AE}" pid="15" name="MSIP_Label_f42aa342-8706-4288-bd11-ebb85995028c_SetDate">
    <vt:lpwstr>2017-04-28T15:48:36.6614540-07:00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